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77" r:id="rId2"/>
    <p:sldId id="297" r:id="rId3"/>
    <p:sldId id="259" r:id="rId4"/>
    <p:sldId id="260" r:id="rId5"/>
    <p:sldId id="261" r:id="rId6"/>
    <p:sldId id="262" r:id="rId7"/>
    <p:sldId id="263" r:id="rId8"/>
    <p:sldId id="266" r:id="rId9"/>
    <p:sldId id="265" r:id="rId10"/>
    <p:sldId id="293" r:id="rId11"/>
    <p:sldId id="294" r:id="rId12"/>
    <p:sldId id="268" r:id="rId13"/>
    <p:sldId id="269" r:id="rId14"/>
    <p:sldId id="296" r:id="rId15"/>
    <p:sldId id="270" r:id="rId16"/>
    <p:sldId id="283" r:id="rId17"/>
    <p:sldId id="295" r:id="rId18"/>
    <p:sldId id="282" r:id="rId19"/>
    <p:sldId id="271" r:id="rId20"/>
    <p:sldId id="278" r:id="rId21"/>
    <p:sldId id="285" r:id="rId22"/>
    <p:sldId id="286" r:id="rId23"/>
    <p:sldId id="288" r:id="rId24"/>
    <p:sldId id="279" r:id="rId25"/>
    <p:sldId id="290" r:id="rId26"/>
    <p:sldId id="291" r:id="rId27"/>
    <p:sldId id="292" r:id="rId28"/>
    <p:sldId id="284" r:id="rId29"/>
    <p:sldId id="276" r:id="rId3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66"/>
    <a:srgbClr val="E1F7FF"/>
    <a:srgbClr val="099BDD"/>
    <a:srgbClr val="66FFCC"/>
    <a:srgbClr val="01458E"/>
    <a:srgbClr val="00468E"/>
    <a:srgbClr val="FFFFFF"/>
    <a:srgbClr val="92D050"/>
    <a:srgbClr val="0000FF"/>
    <a:srgbClr val="F9C7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smtClean="0"/>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5DB8241-2BB7-40D4-9601-C6864626D6AD}" type="datetimeFigureOut">
              <a:rPr lang="en-IN" smtClean="0"/>
              <a:t>01-04-2023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4C7CCCB-C043-4FF6-B363-342234CD64ED}" type="slidenum">
              <a:rPr lang="en-IN" smtClean="0"/>
              <a:t>‹#›</a:t>
            </a:fld>
            <a:endParaRPr lang="en-IN"/>
          </a:p>
        </p:txBody>
      </p:sp>
    </p:spTree>
    <p:extLst>
      <p:ext uri="{BB962C8B-B14F-4D97-AF65-F5344CB8AC3E}">
        <p14:creationId xmlns:p14="http://schemas.microsoft.com/office/powerpoint/2010/main" val="1621061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5DB8241-2BB7-40D4-9601-C6864626D6AD}" type="datetimeFigureOut">
              <a:rPr lang="en-IN" smtClean="0"/>
              <a:t>01-04-2023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4C7CCCB-C043-4FF6-B363-342234CD64ED}" type="slidenum">
              <a:rPr lang="en-IN" smtClean="0"/>
              <a:t>‹#›</a:t>
            </a:fld>
            <a:endParaRPr lang="en-IN"/>
          </a:p>
        </p:txBody>
      </p:sp>
    </p:spTree>
    <p:extLst>
      <p:ext uri="{BB962C8B-B14F-4D97-AF65-F5344CB8AC3E}">
        <p14:creationId xmlns:p14="http://schemas.microsoft.com/office/powerpoint/2010/main" val="34194443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F5DB8241-2BB7-40D4-9601-C6864626D6AD}" type="datetimeFigureOut">
              <a:rPr lang="en-IN" smtClean="0"/>
              <a:t>01-04-2023</a:t>
            </a:fld>
            <a:endParaRPr lang="en-IN"/>
          </a:p>
        </p:txBody>
      </p:sp>
      <p:sp>
        <p:nvSpPr>
          <p:cNvPr id="5" name="Footer Placeholder 4"/>
          <p:cNvSpPr>
            <a:spLocks noGrp="1"/>
          </p:cNvSpPr>
          <p:nvPr>
            <p:ph type="ftr" sz="quarter" idx="11"/>
          </p:nvPr>
        </p:nvSpPr>
        <p:spPr>
          <a:xfrm>
            <a:off x="3776135" y="6422854"/>
            <a:ext cx="4279669" cy="365125"/>
          </a:xfrm>
        </p:spPr>
        <p:txBody>
          <a:bodyPr/>
          <a:lstStyle/>
          <a:p>
            <a:endParaRPr lang="en-IN"/>
          </a:p>
        </p:txBody>
      </p:sp>
      <p:sp>
        <p:nvSpPr>
          <p:cNvPr id="6" name="Slide Number Placeholder 5"/>
          <p:cNvSpPr>
            <a:spLocks noGrp="1"/>
          </p:cNvSpPr>
          <p:nvPr>
            <p:ph type="sldNum" sz="quarter" idx="12"/>
          </p:nvPr>
        </p:nvSpPr>
        <p:spPr>
          <a:xfrm>
            <a:off x="8073048" y="6422854"/>
            <a:ext cx="879759" cy="365125"/>
          </a:xfrm>
        </p:spPr>
        <p:txBody>
          <a:bodyPr/>
          <a:lstStyle/>
          <a:p>
            <a:fld id="{D4C7CCCB-C043-4FF6-B363-342234CD64ED}" type="slidenum">
              <a:rPr lang="en-IN" smtClean="0"/>
              <a:t>‹#›</a:t>
            </a:fld>
            <a:endParaRPr lang="en-IN"/>
          </a:p>
        </p:txBody>
      </p:sp>
    </p:spTree>
    <p:extLst>
      <p:ext uri="{BB962C8B-B14F-4D97-AF65-F5344CB8AC3E}">
        <p14:creationId xmlns:p14="http://schemas.microsoft.com/office/powerpoint/2010/main" val="158368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5DB8241-2BB7-40D4-9601-C6864626D6AD}" type="datetimeFigureOut">
              <a:rPr lang="en-IN" smtClean="0"/>
              <a:t>01-04-2023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4C7CCCB-C043-4FF6-B363-342234CD64ED}" type="slidenum">
              <a:rPr lang="en-IN" smtClean="0"/>
              <a:t>‹#›</a:t>
            </a:fld>
            <a:endParaRPr lang="en-IN"/>
          </a:p>
        </p:txBody>
      </p:sp>
    </p:spTree>
    <p:extLst>
      <p:ext uri="{BB962C8B-B14F-4D97-AF65-F5344CB8AC3E}">
        <p14:creationId xmlns:p14="http://schemas.microsoft.com/office/powerpoint/2010/main" val="2955048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F5DB8241-2BB7-40D4-9601-C6864626D6AD}" type="datetimeFigureOut">
              <a:rPr lang="en-IN" smtClean="0"/>
              <a:t>01-04-2023</a:t>
            </a:fld>
            <a:endParaRPr lang="en-IN"/>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IN"/>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D4C7CCCB-C043-4FF6-B363-342234CD64ED}" type="slidenum">
              <a:rPr lang="en-IN" smtClean="0"/>
              <a:t>‹#›</a:t>
            </a:fld>
            <a:endParaRPr lang="en-IN"/>
          </a:p>
        </p:txBody>
      </p:sp>
    </p:spTree>
    <p:extLst>
      <p:ext uri="{BB962C8B-B14F-4D97-AF65-F5344CB8AC3E}">
        <p14:creationId xmlns:p14="http://schemas.microsoft.com/office/powerpoint/2010/main" val="83217952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5DB8241-2BB7-40D4-9601-C6864626D6AD}" type="datetimeFigureOut">
              <a:rPr lang="en-IN" smtClean="0"/>
              <a:t>01-04-2023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4C7CCCB-C043-4FF6-B363-342234CD64ED}" type="slidenum">
              <a:rPr lang="en-IN" smtClean="0"/>
              <a:t>‹#›</a:t>
            </a:fld>
            <a:endParaRPr lang="en-IN"/>
          </a:p>
        </p:txBody>
      </p:sp>
    </p:spTree>
    <p:extLst>
      <p:ext uri="{BB962C8B-B14F-4D97-AF65-F5344CB8AC3E}">
        <p14:creationId xmlns:p14="http://schemas.microsoft.com/office/powerpoint/2010/main" val="2762988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5DB8241-2BB7-40D4-9601-C6864626D6AD}" type="datetimeFigureOut">
              <a:rPr lang="en-IN" smtClean="0"/>
              <a:t>01-04-2023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D4C7CCCB-C043-4FF6-B363-342234CD64ED}" type="slidenum">
              <a:rPr lang="en-IN" smtClean="0"/>
              <a:t>‹#›</a:t>
            </a:fld>
            <a:endParaRPr lang="en-IN"/>
          </a:p>
        </p:txBody>
      </p:sp>
    </p:spTree>
    <p:extLst>
      <p:ext uri="{BB962C8B-B14F-4D97-AF65-F5344CB8AC3E}">
        <p14:creationId xmlns:p14="http://schemas.microsoft.com/office/powerpoint/2010/main" val="129725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5DB8241-2BB7-40D4-9601-C6864626D6AD}" type="datetimeFigureOut">
              <a:rPr lang="en-IN" smtClean="0"/>
              <a:t>01-04-2023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D4C7CCCB-C043-4FF6-B363-342234CD64ED}" type="slidenum">
              <a:rPr lang="en-IN" smtClean="0"/>
              <a:t>‹#›</a:t>
            </a:fld>
            <a:endParaRPr lang="en-IN"/>
          </a:p>
        </p:txBody>
      </p:sp>
    </p:spTree>
    <p:extLst>
      <p:ext uri="{BB962C8B-B14F-4D97-AF65-F5344CB8AC3E}">
        <p14:creationId xmlns:p14="http://schemas.microsoft.com/office/powerpoint/2010/main" val="3242156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DB8241-2BB7-40D4-9601-C6864626D6AD}" type="datetimeFigureOut">
              <a:rPr lang="en-IN" smtClean="0"/>
              <a:t>01-04-2023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D4C7CCCB-C043-4FF6-B363-342234CD64ED}" type="slidenum">
              <a:rPr lang="en-IN" smtClean="0"/>
              <a:t>‹#›</a:t>
            </a:fld>
            <a:endParaRPr lang="en-IN"/>
          </a:p>
        </p:txBody>
      </p:sp>
    </p:spTree>
    <p:extLst>
      <p:ext uri="{BB962C8B-B14F-4D97-AF65-F5344CB8AC3E}">
        <p14:creationId xmlns:p14="http://schemas.microsoft.com/office/powerpoint/2010/main" val="11038742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5DB8241-2BB7-40D4-9601-C6864626D6AD}" type="datetimeFigureOut">
              <a:rPr lang="en-IN" smtClean="0"/>
              <a:t>01-04-2023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4C7CCCB-C043-4FF6-B363-342234CD64ED}" type="slidenum">
              <a:rPr lang="en-IN" smtClean="0"/>
              <a:t>‹#›</a:t>
            </a:fld>
            <a:endParaRPr lang="en-IN"/>
          </a:p>
        </p:txBody>
      </p:sp>
    </p:spTree>
    <p:extLst>
      <p:ext uri="{BB962C8B-B14F-4D97-AF65-F5344CB8AC3E}">
        <p14:creationId xmlns:p14="http://schemas.microsoft.com/office/powerpoint/2010/main" val="119659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5DB8241-2BB7-40D4-9601-C6864626D6AD}" type="datetimeFigureOut">
              <a:rPr lang="en-IN" smtClean="0"/>
              <a:t>01-04-2023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4C7CCCB-C043-4FF6-B363-342234CD64ED}" type="slidenum">
              <a:rPr lang="en-IN" smtClean="0"/>
              <a:t>‹#›</a:t>
            </a:fld>
            <a:endParaRPr lang="en-IN"/>
          </a:p>
        </p:txBody>
      </p:sp>
    </p:spTree>
    <p:extLst>
      <p:ext uri="{BB962C8B-B14F-4D97-AF65-F5344CB8AC3E}">
        <p14:creationId xmlns:p14="http://schemas.microsoft.com/office/powerpoint/2010/main" val="2252728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F5DB8241-2BB7-40D4-9601-C6864626D6AD}" type="datetimeFigureOut">
              <a:rPr lang="en-IN" smtClean="0"/>
              <a:t>01-04-2023</a:t>
            </a:fld>
            <a:endParaRPr lang="en-IN"/>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IN"/>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D4C7CCCB-C043-4FF6-B363-342234CD64ED}" type="slidenum">
              <a:rPr lang="en-IN" smtClean="0"/>
              <a:t>‹#›</a:t>
            </a:fld>
            <a:endParaRPr lang="en-IN"/>
          </a:p>
        </p:txBody>
      </p:sp>
    </p:spTree>
    <p:extLst>
      <p:ext uri="{BB962C8B-B14F-4D97-AF65-F5344CB8AC3E}">
        <p14:creationId xmlns:p14="http://schemas.microsoft.com/office/powerpoint/2010/main" val="2673100716"/>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27.jpg"/><Relationship Id="rId4" Type="http://schemas.openxmlformats.org/officeDocument/2006/relationships/image" Target="../media/image26.jpg"/></Relationships>
</file>

<file path=ppt/slides/_rels/slide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31.jpeg"/><Relationship Id="rId4" Type="http://schemas.openxmlformats.org/officeDocument/2006/relationships/image" Target="../media/image30.jpeg"/></Relationships>
</file>

<file path=ppt/slides/_rels/slide2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Rectangle 7"/>
          <p:cNvSpPr/>
          <p:nvPr/>
        </p:nvSpPr>
        <p:spPr>
          <a:xfrm>
            <a:off x="0" y="0"/>
            <a:ext cx="12192000" cy="6858000"/>
          </a:xfrm>
          <a:prstGeom prst="rect">
            <a:avLst/>
          </a:prstGeom>
          <a:solidFill>
            <a:srgbClr val="92D05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700" y="253084"/>
            <a:ext cx="11228599" cy="6351831"/>
          </a:xfrm>
          <a:prstGeom prst="rect">
            <a:avLst/>
          </a:prstGeom>
          <a:ln w="57150">
            <a:solidFill>
              <a:srgbClr val="00B050"/>
            </a:solidFill>
          </a:ln>
        </p:spPr>
      </p:pic>
      <p:sp>
        <p:nvSpPr>
          <p:cNvPr id="6" name="Round Same Side Corner Rectangle 5"/>
          <p:cNvSpPr/>
          <p:nvPr/>
        </p:nvSpPr>
        <p:spPr>
          <a:xfrm>
            <a:off x="4332676" y="962263"/>
            <a:ext cx="3215516" cy="782310"/>
          </a:xfrm>
          <a:prstGeom prst="round2SameRect">
            <a:avLst>
              <a:gd name="adj1" fmla="val 50000"/>
              <a:gd name="adj2" fmla="val 0"/>
            </a:avLst>
          </a:prstGeom>
          <a:solidFill>
            <a:srgbClr val="FFFF00"/>
          </a:solidFill>
        </p:spPr>
        <p:txBody>
          <a:bodyPr wrap="none">
            <a:spAutoFit/>
          </a:bodyPr>
          <a:lstStyle/>
          <a:p>
            <a:pPr algn="ctr">
              <a:lnSpc>
                <a:spcPct val="150000"/>
              </a:lnSpc>
            </a:pPr>
            <a:r>
              <a:rPr lang="en-US" sz="2800" b="1" u="sng" dirty="0">
                <a:solidFill>
                  <a:srgbClr val="002060"/>
                </a:solidFill>
                <a:latin typeface="Calibri" panose="020F0502020204030204" pitchFamily="34" charset="0"/>
                <a:cs typeface="Calibri" panose="020F0502020204030204" pitchFamily="34" charset="0"/>
              </a:rPr>
              <a:t>PRESENTATION ON</a:t>
            </a:r>
          </a:p>
        </p:txBody>
      </p:sp>
      <p:sp>
        <p:nvSpPr>
          <p:cNvPr id="3" name="Rounded Rectangle 2"/>
          <p:cNvSpPr/>
          <p:nvPr/>
        </p:nvSpPr>
        <p:spPr>
          <a:xfrm>
            <a:off x="1445702" y="1729534"/>
            <a:ext cx="9300593" cy="2891963"/>
          </a:xfrm>
          <a:prstGeom prst="roundRect">
            <a:avLst/>
          </a:prstGeom>
          <a:solidFill>
            <a:srgbClr val="FFFFFF">
              <a:alpha val="69804"/>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rgbClr val="002060"/>
                </a:solidFill>
                <a:latin typeface="Calibri" panose="020F0502020204030204" pitchFamily="34" charset="0"/>
                <a:cs typeface="Calibri" panose="020F0502020204030204" pitchFamily="34" charset="0"/>
              </a:rPr>
              <a:t>SPENT WASH </a:t>
            </a:r>
            <a:r>
              <a:rPr lang="en-US" sz="4400" b="1" dirty="0" smtClean="0">
                <a:solidFill>
                  <a:srgbClr val="002060"/>
                </a:solidFill>
                <a:effectLst>
                  <a:innerShdw blurRad="114300">
                    <a:prstClr val="black"/>
                  </a:innerShdw>
                </a:effectLst>
                <a:latin typeface="Calibri" panose="020F0502020204030204" pitchFamily="34" charset="0"/>
                <a:cs typeface="Calibri" panose="020F0502020204030204" pitchFamily="34" charset="0"/>
              </a:rPr>
              <a:t>TREATMENT</a:t>
            </a:r>
            <a:r>
              <a:rPr lang="en-US" sz="4400" b="1" dirty="0" smtClean="0">
                <a:solidFill>
                  <a:srgbClr val="002060"/>
                </a:solidFill>
                <a:latin typeface="Calibri" panose="020F0502020204030204" pitchFamily="34" charset="0"/>
                <a:cs typeface="Calibri" panose="020F0502020204030204" pitchFamily="34" charset="0"/>
              </a:rPr>
              <a:t> TECHNOLOGY </a:t>
            </a:r>
          </a:p>
          <a:p>
            <a:pPr algn="ctr">
              <a:lnSpc>
                <a:spcPct val="150000"/>
              </a:lnSpc>
            </a:pPr>
            <a:r>
              <a:rPr lang="en-US" sz="2800" b="1" dirty="0" smtClean="0">
                <a:solidFill>
                  <a:schemeClr val="accent4">
                    <a:lumMod val="75000"/>
                  </a:schemeClr>
                </a:solidFill>
                <a:latin typeface="Calibri" panose="020F0502020204030204" pitchFamily="34" charset="0"/>
                <a:cs typeface="Calibri" panose="020F0502020204030204" pitchFamily="34" charset="0"/>
              </a:rPr>
              <a:t>“RAJ ZERO LIQUID DISCHARGE , AN INNOVATIVE SOLUTION TO TREAT THE DISTILLERY EFFLUENT  (SPENT WASH)”</a:t>
            </a:r>
            <a:endParaRPr lang="en-IN" sz="2800" b="1" dirty="0">
              <a:solidFill>
                <a:schemeClr val="accent4">
                  <a:lumMod val="75000"/>
                </a:schemeClr>
              </a:solidFill>
              <a:latin typeface="Calibri" panose="020F0502020204030204" pitchFamily="34" charset="0"/>
              <a:cs typeface="Calibri" panose="020F0502020204030204" pitchFamily="34" charset="0"/>
            </a:endParaRPr>
          </a:p>
        </p:txBody>
      </p:sp>
      <p:sp>
        <p:nvSpPr>
          <p:cNvPr id="9" name="Round Same Side Corner Rectangle 8"/>
          <p:cNvSpPr/>
          <p:nvPr/>
        </p:nvSpPr>
        <p:spPr>
          <a:xfrm>
            <a:off x="5191139" y="4909458"/>
            <a:ext cx="1809717" cy="465892"/>
          </a:xfrm>
          <a:prstGeom prst="round2SameRect">
            <a:avLst>
              <a:gd name="adj1" fmla="val 50000"/>
              <a:gd name="adj2" fmla="val 0"/>
            </a:avLst>
          </a:prstGeom>
          <a:solidFill>
            <a:srgbClr val="099BDD"/>
          </a:solidFill>
        </p:spPr>
        <p:txBody>
          <a:bodyPr wrap="none">
            <a:spAutoFit/>
          </a:bodyPr>
          <a:lstStyle/>
          <a:p>
            <a:pPr algn="ctr"/>
            <a:r>
              <a:rPr lang="en-US" sz="2000" b="1" u="sng" dirty="0">
                <a:latin typeface="Calibri" panose="020F0502020204030204" pitchFamily="34" charset="0"/>
                <a:cs typeface="Calibri" panose="020F0502020204030204" pitchFamily="34" charset="0"/>
              </a:rPr>
              <a:t>PREPARED BY </a:t>
            </a:r>
          </a:p>
        </p:txBody>
      </p:sp>
      <p:sp>
        <p:nvSpPr>
          <p:cNvPr id="4" name="Rounded Rectangle 3"/>
          <p:cNvSpPr/>
          <p:nvPr/>
        </p:nvSpPr>
        <p:spPr>
          <a:xfrm>
            <a:off x="1290140" y="5363570"/>
            <a:ext cx="9611721" cy="881687"/>
          </a:xfrm>
          <a:prstGeom prst="roundRect">
            <a:avLst>
              <a:gd name="adj" fmla="val 50000"/>
            </a:avLst>
          </a:prstGeom>
          <a:solidFill>
            <a:srgbClr val="FFFFFF">
              <a:alpha val="69804"/>
            </a:srgbClr>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01458E"/>
                </a:solidFill>
                <a:latin typeface="Calibri" panose="020F0502020204030204" pitchFamily="34" charset="0"/>
                <a:cs typeface="Calibri" panose="020F0502020204030204" pitchFamily="34" charset="0"/>
              </a:rPr>
              <a:t>       RAJ PROCESS EQUIPMENTS &amp; SYSTEMS PVT. LTD</a:t>
            </a:r>
            <a:r>
              <a:rPr lang="en-US" sz="3200" b="1" dirty="0" smtClean="0">
                <a:solidFill>
                  <a:srgbClr val="0070C0"/>
                </a:solidFill>
                <a:latin typeface="Calibri" panose="020F0502020204030204" pitchFamily="34" charset="0"/>
                <a:cs typeface="Calibri" panose="020F0502020204030204" pitchFamily="34" charset="0"/>
              </a:rPr>
              <a:t>.</a:t>
            </a:r>
          </a:p>
        </p:txBody>
      </p:sp>
      <p:sp>
        <p:nvSpPr>
          <p:cNvPr id="5" name="Flowchart: Connector 4"/>
          <p:cNvSpPr/>
          <p:nvPr/>
        </p:nvSpPr>
        <p:spPr>
          <a:xfrm>
            <a:off x="1402011" y="5456751"/>
            <a:ext cx="740690" cy="722619"/>
          </a:xfrm>
          <a:prstGeom prst="flowChartConnector">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7719566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41002" y="566381"/>
            <a:ext cx="9881171" cy="1092747"/>
          </a:xfrm>
        </p:spPr>
        <p:txBody>
          <a:bodyPr/>
          <a:lstStyle/>
          <a:p>
            <a:r>
              <a:rPr lang="en-US" sz="3600" b="1" dirty="0">
                <a:latin typeface="Calibri" panose="020F0502020204030204" pitchFamily="34" charset="0"/>
                <a:cs typeface="Calibri" panose="020F0502020204030204" pitchFamily="34" charset="0"/>
              </a:rPr>
              <a:t>Process description of SPENT WASH DRYER </a:t>
            </a:r>
            <a:endParaRPr lang="en-IN" dirty="0">
              <a:solidFill>
                <a:schemeClr val="accent1">
                  <a:lumMod val="40000"/>
                  <a:lumOff val="60000"/>
                </a:schemeClr>
              </a:solidFill>
            </a:endParaRPr>
          </a:p>
        </p:txBody>
      </p:sp>
      <p:sp>
        <p:nvSpPr>
          <p:cNvPr id="11" name="Rectangle 10"/>
          <p:cNvSpPr/>
          <p:nvPr/>
        </p:nvSpPr>
        <p:spPr>
          <a:xfrm>
            <a:off x="422889" y="2105767"/>
            <a:ext cx="7738473" cy="4524315"/>
          </a:xfrm>
          <a:prstGeom prst="rect">
            <a:avLst/>
          </a:prstGeom>
          <a:solidFill>
            <a:schemeClr val="tx1"/>
          </a:solidFill>
        </p:spPr>
        <p:txBody>
          <a:bodyPr wrap="square">
            <a:spAutoFit/>
          </a:bodyPr>
          <a:lstStyle/>
          <a:p>
            <a:pPr algn="just">
              <a:lnSpc>
                <a:spcPct val="150000"/>
              </a:lnSpc>
            </a:pPr>
            <a:r>
              <a:rPr lang="en-US" sz="1600" dirty="0">
                <a:solidFill>
                  <a:schemeClr val="bg1"/>
                </a:solidFill>
                <a:latin typeface="Calibri" panose="020F0502020204030204" pitchFamily="34" charset="0"/>
                <a:cs typeface="Calibri" panose="020F0502020204030204" pitchFamily="34" charset="0"/>
              </a:rPr>
              <a:t>This fine particle is scrubbed in wet scrubber. Exhaust of Wet scrubber carries particulate matter below 50 ppm which is within permissible limit of Central Pollution Control Board</a:t>
            </a:r>
            <a:r>
              <a:rPr lang="en-US" sz="1600" dirty="0" smtClean="0">
                <a:solidFill>
                  <a:schemeClr val="bg1"/>
                </a:solidFill>
                <a:latin typeface="Calibri" panose="020F0502020204030204" pitchFamily="34" charset="0"/>
                <a:cs typeface="Calibri" panose="020F0502020204030204" pitchFamily="34" charset="0"/>
              </a:rPr>
              <a:t>. The </a:t>
            </a:r>
            <a:r>
              <a:rPr lang="en-US" sz="1600" dirty="0">
                <a:solidFill>
                  <a:schemeClr val="bg1"/>
                </a:solidFill>
                <a:latin typeface="Calibri" panose="020F0502020204030204" pitchFamily="34" charset="0"/>
                <a:cs typeface="Calibri" panose="020F0502020204030204" pitchFamily="34" charset="0"/>
              </a:rPr>
              <a:t>free flowing powder which discharged from Spray Chamber and Cyclone Separator is further conveyed by using pneumatic Handling System. The dried product is separated in a high efficiency cyclone separator and discharged through the Rotary Air Lock Valve. The exhaust air is further passed through a Conveying Bag Filter for recovering the fines not separated in Conveying Cyclone Separator and discharged through the Rotary Air Lock Valve. Clean air is then vented to the atmosphere. The dried powder which is discharged from conveying Cyclone Separator and Conveying </a:t>
            </a:r>
            <a:r>
              <a:rPr lang="en-US" sz="1600" dirty="0" smtClean="0">
                <a:solidFill>
                  <a:schemeClr val="bg1"/>
                </a:solidFill>
                <a:latin typeface="Calibri" panose="020F0502020204030204" pitchFamily="34" charset="0"/>
                <a:cs typeface="Calibri" panose="020F0502020204030204" pitchFamily="34" charset="0"/>
              </a:rPr>
              <a:t>Bag filter </a:t>
            </a:r>
            <a:r>
              <a:rPr lang="en-US" sz="1600" dirty="0">
                <a:solidFill>
                  <a:schemeClr val="bg1"/>
                </a:solidFill>
                <a:latin typeface="Calibri" panose="020F0502020204030204" pitchFamily="34" charset="0"/>
                <a:cs typeface="Calibri" panose="020F0502020204030204" pitchFamily="34" charset="0"/>
              </a:rPr>
              <a:t>is get collected at the Powder Storage Silo. Spray Drying System is automated and require very less Manpower. This system consumes moderate power &amp; low fuel. This system does not require cleaning and it operates for 365 days without any stoppage. Maintenance cost is </a:t>
            </a:r>
            <a:r>
              <a:rPr lang="en-US" sz="1600" dirty="0" smtClean="0">
                <a:solidFill>
                  <a:schemeClr val="bg1"/>
                </a:solidFill>
                <a:latin typeface="Calibri" panose="020F0502020204030204" pitchFamily="34" charset="0"/>
                <a:cs typeface="Calibri" panose="020F0502020204030204" pitchFamily="34" charset="0"/>
              </a:rPr>
              <a:t>negligible.</a:t>
            </a:r>
            <a:endParaRPr lang="en-IN" sz="1600" dirty="0">
              <a:solidFill>
                <a:schemeClr val="bg1"/>
              </a:solidFill>
              <a:latin typeface="Calibri" panose="020F0502020204030204" pitchFamily="34" charset="0"/>
              <a:cs typeface="Calibri" panose="020F0502020204030204" pitchFamily="34" charset="0"/>
            </a:endParaRPr>
          </a:p>
        </p:txBody>
      </p:sp>
      <p:pic>
        <p:nvPicPr>
          <p:cNvPr id="7" name="Picture 6" descr="X:\Sayli\Photos\Dryer\Spray Dryer\SAPPI\IMG_4581.JPG"/>
          <p:cNvPicPr/>
          <p:nvPr/>
        </p:nvPicPr>
        <p:blipFill>
          <a:blip r:embed="rId2" cstate="print"/>
          <a:srcRect/>
          <a:stretch>
            <a:fillRect/>
          </a:stretch>
        </p:blipFill>
        <p:spPr bwMode="auto">
          <a:xfrm>
            <a:off x="8292005" y="2105766"/>
            <a:ext cx="3445070" cy="4524315"/>
          </a:xfrm>
          <a:prstGeom prst="rect">
            <a:avLst/>
          </a:prstGeom>
          <a:solidFill>
            <a:srgbClr val="FFFFFF">
              <a:shade val="85000"/>
            </a:srgbClr>
          </a:solidFill>
          <a:ln w="19050">
            <a:solidFill>
              <a:schemeClr val="tx1"/>
            </a:solidFill>
          </a:ln>
          <a:effectLst/>
        </p:spPr>
      </p:pic>
      <p:sp>
        <p:nvSpPr>
          <p:cNvPr id="6" name="Flowchart: Connector 5"/>
          <p:cNvSpPr/>
          <p:nvPr/>
        </p:nvSpPr>
        <p:spPr>
          <a:xfrm>
            <a:off x="11168067" y="541327"/>
            <a:ext cx="850006" cy="852628"/>
          </a:xfrm>
          <a:prstGeom prst="flowChartConnector">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0182058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41002" y="566381"/>
            <a:ext cx="10263308" cy="1092747"/>
          </a:xfrm>
        </p:spPr>
        <p:txBody>
          <a:bodyPr/>
          <a:lstStyle/>
          <a:p>
            <a:r>
              <a:rPr lang="en-US" sz="3600" b="1" dirty="0" smtClean="0">
                <a:latin typeface="Calibri" panose="020F0502020204030204" pitchFamily="34" charset="0"/>
                <a:cs typeface="Calibri" panose="020F0502020204030204" pitchFamily="34" charset="0"/>
              </a:rPr>
              <a:t>Process Flow Diagram OF SPENT </a:t>
            </a:r>
            <a:r>
              <a:rPr lang="en-US" sz="3600" b="1" dirty="0">
                <a:latin typeface="Calibri" panose="020F0502020204030204" pitchFamily="34" charset="0"/>
                <a:cs typeface="Calibri" panose="020F0502020204030204" pitchFamily="34" charset="0"/>
              </a:rPr>
              <a:t>WASH </a:t>
            </a:r>
            <a:r>
              <a:rPr lang="en-US" sz="3600" b="1" dirty="0" smtClean="0">
                <a:latin typeface="Calibri" panose="020F0502020204030204" pitchFamily="34" charset="0"/>
                <a:cs typeface="Calibri" panose="020F0502020204030204" pitchFamily="34" charset="0"/>
              </a:rPr>
              <a:t>DRYER </a:t>
            </a:r>
            <a:endParaRPr lang="en-IN" dirty="0">
              <a:solidFill>
                <a:schemeClr val="accent1">
                  <a:lumMod val="40000"/>
                  <a:lumOff val="60000"/>
                </a:schemeClr>
              </a:solidFill>
            </a:endParaRP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a:xfrm>
            <a:off x="630072" y="2141550"/>
            <a:ext cx="10931856" cy="4469124"/>
          </a:xfrm>
          <a:prstGeom prst="rect">
            <a:avLst/>
          </a:prstGeom>
          <a:ln w="57150">
            <a:solidFill>
              <a:schemeClr val="tx1"/>
            </a:solidFill>
          </a:ln>
        </p:spPr>
      </p:pic>
      <p:sp>
        <p:nvSpPr>
          <p:cNvPr id="6" name="Flowchart: Connector 5"/>
          <p:cNvSpPr/>
          <p:nvPr/>
        </p:nvSpPr>
        <p:spPr>
          <a:xfrm>
            <a:off x="11168067" y="541327"/>
            <a:ext cx="850006" cy="852628"/>
          </a:xfrm>
          <a:prstGeom prst="flowChartConnector">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4247787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073" y="658395"/>
            <a:ext cx="8227432" cy="783655"/>
          </a:xfrm>
        </p:spPr>
        <p:txBody>
          <a:bodyPr>
            <a:normAutofit/>
          </a:bodyPr>
          <a:lstStyle/>
          <a:p>
            <a:r>
              <a:rPr lang="en-US" b="1" dirty="0" smtClean="0">
                <a:solidFill>
                  <a:srgbClr val="099BDD"/>
                </a:solidFill>
                <a:latin typeface="Calibri" panose="020F0502020204030204" pitchFamily="34" charset="0"/>
                <a:cs typeface="Calibri" panose="020F0502020204030204" pitchFamily="34" charset="0"/>
              </a:rPr>
              <a:t>ANALYSIS OF BMSW POWDER </a:t>
            </a:r>
            <a:endParaRPr lang="en-IN" dirty="0">
              <a:solidFill>
                <a:srgbClr val="099BDD"/>
              </a:solidFill>
              <a:latin typeface="Calibri" panose="020F0502020204030204" pitchFamily="34" charset="0"/>
              <a:cs typeface="Calibri" panose="020F050202020403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78085597"/>
              </p:ext>
            </p:extLst>
          </p:nvPr>
        </p:nvGraphicFramePr>
        <p:xfrm>
          <a:off x="771739" y="2156154"/>
          <a:ext cx="10648522" cy="4408414"/>
        </p:xfrm>
        <a:graphic>
          <a:graphicData uri="http://schemas.openxmlformats.org/drawingml/2006/table">
            <a:tbl>
              <a:tblPr>
                <a:tableStyleId>{F5AB1C69-6EDB-4FF4-983F-18BD219EF322}</a:tableStyleId>
              </a:tblPr>
              <a:tblGrid>
                <a:gridCol w="1364292">
                  <a:extLst>
                    <a:ext uri="{9D8B030D-6E8A-4147-A177-3AD203B41FA5}">
                      <a16:colId xmlns:a16="http://schemas.microsoft.com/office/drawing/2014/main" val="20000"/>
                    </a:ext>
                  </a:extLst>
                </a:gridCol>
                <a:gridCol w="3785792">
                  <a:extLst>
                    <a:ext uri="{9D8B030D-6E8A-4147-A177-3AD203B41FA5}">
                      <a16:colId xmlns:a16="http://schemas.microsoft.com/office/drawing/2014/main" val="20001"/>
                    </a:ext>
                  </a:extLst>
                </a:gridCol>
                <a:gridCol w="5498438">
                  <a:extLst>
                    <a:ext uri="{9D8B030D-6E8A-4147-A177-3AD203B41FA5}">
                      <a16:colId xmlns:a16="http://schemas.microsoft.com/office/drawing/2014/main" val="20002"/>
                    </a:ext>
                  </a:extLst>
                </a:gridCol>
              </a:tblGrid>
              <a:tr h="448783">
                <a:tc>
                  <a:txBody>
                    <a:bodyPr/>
                    <a:lstStyle/>
                    <a:p>
                      <a:pPr algn="ctr">
                        <a:lnSpc>
                          <a:spcPct val="107000"/>
                        </a:lnSpc>
                        <a:spcAft>
                          <a:spcPts val="0"/>
                        </a:spcAft>
                      </a:pPr>
                      <a:r>
                        <a:rPr lang="en-IN" sz="1800" b="1" dirty="0" smtClean="0">
                          <a:effectLst/>
                        </a:rPr>
                        <a:t>SR. NO</a:t>
                      </a:r>
                      <a:endParaRPr lang="en-IN"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bg2">
                        <a:lumMod val="40000"/>
                        <a:lumOff val="60000"/>
                      </a:schemeClr>
                    </a:solidFill>
                  </a:tcPr>
                </a:tc>
                <a:tc>
                  <a:txBody>
                    <a:bodyPr/>
                    <a:lstStyle/>
                    <a:p>
                      <a:pPr algn="ctr">
                        <a:lnSpc>
                          <a:spcPct val="107000"/>
                        </a:lnSpc>
                        <a:spcAft>
                          <a:spcPts val="0"/>
                        </a:spcAft>
                      </a:pPr>
                      <a:r>
                        <a:rPr lang="en-IN" sz="1800" b="1" dirty="0" smtClean="0">
                          <a:effectLst/>
                        </a:rPr>
                        <a:t>PARAMETER</a:t>
                      </a:r>
                      <a:endParaRPr lang="en-IN"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bg2">
                        <a:lumMod val="40000"/>
                        <a:lumOff val="60000"/>
                      </a:schemeClr>
                    </a:solidFill>
                  </a:tcPr>
                </a:tc>
                <a:tc>
                  <a:txBody>
                    <a:bodyPr/>
                    <a:lstStyle/>
                    <a:p>
                      <a:pPr algn="ctr">
                        <a:lnSpc>
                          <a:spcPct val="107000"/>
                        </a:lnSpc>
                        <a:spcAft>
                          <a:spcPts val="0"/>
                        </a:spcAft>
                      </a:pPr>
                      <a:r>
                        <a:rPr lang="en-IN" sz="1800" b="1" dirty="0" smtClean="0">
                          <a:effectLst/>
                        </a:rPr>
                        <a:t>BMSW POWDER</a:t>
                      </a:r>
                      <a:endParaRPr lang="en-IN"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bg2">
                        <a:lumMod val="40000"/>
                        <a:lumOff val="60000"/>
                      </a:schemeClr>
                    </a:solidFill>
                  </a:tcPr>
                </a:tc>
                <a:extLst>
                  <a:ext uri="{0D108BD9-81ED-4DB2-BD59-A6C34878D82A}">
                    <a16:rowId xmlns:a16="http://schemas.microsoft.com/office/drawing/2014/main" val="10000"/>
                  </a:ext>
                </a:extLst>
              </a:tr>
              <a:tr h="304587">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1</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IN" sz="1800" dirty="0">
                          <a:effectLst/>
                          <a:latin typeface="Calibri" panose="020F0502020204030204" pitchFamily="34" charset="0"/>
                          <a:cs typeface="Calibri" panose="020F0502020204030204" pitchFamily="34" charset="0"/>
                        </a:rPr>
                        <a:t>Moisture</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IN" sz="1800" dirty="0">
                          <a:effectLst/>
                          <a:latin typeface="Calibri" panose="020F0502020204030204" pitchFamily="34" charset="0"/>
                          <a:cs typeface="Calibri" panose="020F0502020204030204" pitchFamily="34" charset="0"/>
                        </a:rPr>
                        <a:t>5 -10 %</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extLst>
                  <a:ext uri="{0D108BD9-81ED-4DB2-BD59-A6C34878D82A}">
                    <a16:rowId xmlns:a16="http://schemas.microsoft.com/office/drawing/2014/main" val="10001"/>
                  </a:ext>
                </a:extLst>
              </a:tr>
              <a:tr h="304587">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2</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Colour</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IN" sz="1800" dirty="0">
                          <a:effectLst/>
                          <a:latin typeface="Calibri" panose="020F0502020204030204" pitchFamily="34" charset="0"/>
                          <a:cs typeface="Calibri" panose="020F0502020204030204" pitchFamily="34" charset="0"/>
                        </a:rPr>
                        <a:t>Dark Brown</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extLst>
                  <a:ext uri="{0D108BD9-81ED-4DB2-BD59-A6C34878D82A}">
                    <a16:rowId xmlns:a16="http://schemas.microsoft.com/office/drawing/2014/main" val="10002"/>
                  </a:ext>
                </a:extLst>
              </a:tr>
              <a:tr h="304587">
                <a:tc>
                  <a:txBody>
                    <a:bodyPr/>
                    <a:lstStyle/>
                    <a:p>
                      <a:pPr algn="ctr">
                        <a:lnSpc>
                          <a:spcPct val="107000"/>
                        </a:lnSpc>
                        <a:spcAft>
                          <a:spcPts val="0"/>
                        </a:spcAft>
                      </a:pPr>
                      <a:r>
                        <a:rPr lang="en-US" sz="1800">
                          <a:effectLst/>
                          <a:latin typeface="Calibri" panose="020F0502020204030204" pitchFamily="34" charset="0"/>
                          <a:cs typeface="Calibri" panose="020F0502020204030204" pitchFamily="34" charset="0"/>
                        </a:rPr>
                        <a:t>3</a:t>
                      </a:r>
                      <a:endParaRPr lang="en-IN" sz="1800" b="1">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Potassium (Dissolved Potash)</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18 - 20 %</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extLst>
                  <a:ext uri="{0D108BD9-81ED-4DB2-BD59-A6C34878D82A}">
                    <a16:rowId xmlns:a16="http://schemas.microsoft.com/office/drawing/2014/main" val="10003"/>
                  </a:ext>
                </a:extLst>
              </a:tr>
              <a:tr h="304587">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4</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Total Nitrogen</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1 – 1.5 %</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extLst>
                  <a:ext uri="{0D108BD9-81ED-4DB2-BD59-A6C34878D82A}">
                    <a16:rowId xmlns:a16="http://schemas.microsoft.com/office/drawing/2014/main" val="10004"/>
                  </a:ext>
                </a:extLst>
              </a:tr>
              <a:tr h="304587">
                <a:tc>
                  <a:txBody>
                    <a:bodyPr/>
                    <a:lstStyle/>
                    <a:p>
                      <a:pPr algn="ctr">
                        <a:lnSpc>
                          <a:spcPct val="107000"/>
                        </a:lnSpc>
                        <a:spcAft>
                          <a:spcPts val="0"/>
                        </a:spcAft>
                      </a:pPr>
                      <a:r>
                        <a:rPr lang="en-US" sz="1800">
                          <a:effectLst/>
                          <a:latin typeface="Calibri" panose="020F0502020204030204" pitchFamily="34" charset="0"/>
                          <a:cs typeface="Calibri" panose="020F0502020204030204" pitchFamily="34" charset="0"/>
                        </a:rPr>
                        <a:t>5</a:t>
                      </a:r>
                      <a:endParaRPr lang="en-IN" sz="1800" b="1">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Organic Carbon</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32 – 36 %</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extLst>
                  <a:ext uri="{0D108BD9-81ED-4DB2-BD59-A6C34878D82A}">
                    <a16:rowId xmlns:a16="http://schemas.microsoft.com/office/drawing/2014/main" val="10005"/>
                  </a:ext>
                </a:extLst>
              </a:tr>
              <a:tr h="304587">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6</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Phosphorus</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0.9 – 1 mg/</a:t>
                      </a:r>
                      <a:r>
                        <a:rPr lang="en-US" sz="1800" dirty="0" err="1">
                          <a:effectLst/>
                          <a:latin typeface="Calibri" panose="020F0502020204030204" pitchFamily="34" charset="0"/>
                          <a:cs typeface="Calibri" panose="020F0502020204030204" pitchFamily="34" charset="0"/>
                        </a:rPr>
                        <a:t>ltr</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extLst>
                  <a:ext uri="{0D108BD9-81ED-4DB2-BD59-A6C34878D82A}">
                    <a16:rowId xmlns:a16="http://schemas.microsoft.com/office/drawing/2014/main" val="10006"/>
                  </a:ext>
                </a:extLst>
              </a:tr>
              <a:tr h="304587">
                <a:tc>
                  <a:txBody>
                    <a:bodyPr/>
                    <a:lstStyle/>
                    <a:p>
                      <a:pPr algn="ctr">
                        <a:lnSpc>
                          <a:spcPct val="107000"/>
                        </a:lnSpc>
                        <a:spcAft>
                          <a:spcPts val="0"/>
                        </a:spcAft>
                      </a:pPr>
                      <a:r>
                        <a:rPr lang="en-US" sz="1800">
                          <a:effectLst/>
                          <a:latin typeface="Calibri" panose="020F0502020204030204" pitchFamily="34" charset="0"/>
                          <a:cs typeface="Calibri" panose="020F0502020204030204" pitchFamily="34" charset="0"/>
                        </a:rPr>
                        <a:t>7</a:t>
                      </a:r>
                      <a:endParaRPr lang="en-IN" sz="1800" b="1">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Total Volatile Acid</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55 – 58 mg/</a:t>
                      </a:r>
                      <a:r>
                        <a:rPr lang="en-US" sz="1800" dirty="0" err="1">
                          <a:effectLst/>
                          <a:latin typeface="Calibri" panose="020F0502020204030204" pitchFamily="34" charset="0"/>
                          <a:cs typeface="Calibri" panose="020F0502020204030204" pitchFamily="34" charset="0"/>
                        </a:rPr>
                        <a:t>ltr</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extLst>
                  <a:ext uri="{0D108BD9-81ED-4DB2-BD59-A6C34878D82A}">
                    <a16:rowId xmlns:a16="http://schemas.microsoft.com/office/drawing/2014/main" val="10007"/>
                  </a:ext>
                </a:extLst>
              </a:tr>
              <a:tr h="304587">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8</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Chlorides</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680 – 700 mg/</a:t>
                      </a:r>
                      <a:r>
                        <a:rPr lang="en-US" sz="1800" dirty="0" err="1">
                          <a:effectLst/>
                          <a:latin typeface="Calibri" panose="020F0502020204030204" pitchFamily="34" charset="0"/>
                          <a:cs typeface="Calibri" panose="020F0502020204030204" pitchFamily="34" charset="0"/>
                        </a:rPr>
                        <a:t>ltr</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extLst>
                  <a:ext uri="{0D108BD9-81ED-4DB2-BD59-A6C34878D82A}">
                    <a16:rowId xmlns:a16="http://schemas.microsoft.com/office/drawing/2014/main" val="10008"/>
                  </a:ext>
                </a:extLst>
              </a:tr>
              <a:tr h="304587">
                <a:tc>
                  <a:txBody>
                    <a:bodyPr/>
                    <a:lstStyle/>
                    <a:p>
                      <a:pPr algn="ctr">
                        <a:lnSpc>
                          <a:spcPct val="107000"/>
                        </a:lnSpc>
                        <a:spcAft>
                          <a:spcPts val="0"/>
                        </a:spcAft>
                      </a:pPr>
                      <a:r>
                        <a:rPr lang="en-US" sz="1800">
                          <a:effectLst/>
                          <a:latin typeface="Calibri" panose="020F0502020204030204" pitchFamily="34" charset="0"/>
                          <a:cs typeface="Calibri" panose="020F0502020204030204" pitchFamily="34" charset="0"/>
                        </a:rPr>
                        <a:t>9</a:t>
                      </a:r>
                      <a:endParaRPr lang="en-IN" sz="1800" b="1">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a:effectLst/>
                          <a:latin typeface="Calibri" panose="020F0502020204030204" pitchFamily="34" charset="0"/>
                          <a:cs typeface="Calibri" panose="020F0502020204030204" pitchFamily="34" charset="0"/>
                        </a:rPr>
                        <a:t>Sulfates</a:t>
                      </a:r>
                      <a:endParaRPr lang="en-IN" sz="1800" b="1">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520 – 540 mg/</a:t>
                      </a:r>
                      <a:r>
                        <a:rPr lang="en-US" sz="1800" dirty="0" err="1">
                          <a:effectLst/>
                          <a:latin typeface="Calibri" panose="020F0502020204030204" pitchFamily="34" charset="0"/>
                          <a:cs typeface="Calibri" panose="020F0502020204030204" pitchFamily="34" charset="0"/>
                        </a:rPr>
                        <a:t>ltr</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extLst>
                  <a:ext uri="{0D108BD9-81ED-4DB2-BD59-A6C34878D82A}">
                    <a16:rowId xmlns:a16="http://schemas.microsoft.com/office/drawing/2014/main" val="10009"/>
                  </a:ext>
                </a:extLst>
              </a:tr>
              <a:tr h="304587">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10</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Sulfates in Ash</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450 – 460 mg/</a:t>
                      </a:r>
                      <a:r>
                        <a:rPr lang="en-US" sz="1800" dirty="0" err="1">
                          <a:effectLst/>
                          <a:latin typeface="Calibri" panose="020F0502020204030204" pitchFamily="34" charset="0"/>
                          <a:cs typeface="Calibri" panose="020F0502020204030204" pitchFamily="34" charset="0"/>
                        </a:rPr>
                        <a:t>ltr</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extLst>
                  <a:ext uri="{0D108BD9-81ED-4DB2-BD59-A6C34878D82A}">
                    <a16:rowId xmlns:a16="http://schemas.microsoft.com/office/drawing/2014/main" val="10010"/>
                  </a:ext>
                </a:extLst>
              </a:tr>
              <a:tr h="304587">
                <a:tc>
                  <a:txBody>
                    <a:bodyPr/>
                    <a:lstStyle/>
                    <a:p>
                      <a:pPr algn="ctr">
                        <a:lnSpc>
                          <a:spcPct val="107000"/>
                        </a:lnSpc>
                        <a:spcAft>
                          <a:spcPts val="0"/>
                        </a:spcAft>
                      </a:pPr>
                      <a:r>
                        <a:rPr lang="en-US" sz="1800">
                          <a:effectLst/>
                          <a:latin typeface="Calibri" panose="020F0502020204030204" pitchFamily="34" charset="0"/>
                          <a:cs typeface="Calibri" panose="020F0502020204030204" pitchFamily="34" charset="0"/>
                        </a:rPr>
                        <a:t>11</a:t>
                      </a:r>
                      <a:endParaRPr lang="en-IN" sz="1800" b="1">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a:effectLst/>
                          <a:latin typeface="Calibri" panose="020F0502020204030204" pitchFamily="34" charset="0"/>
                          <a:cs typeface="Calibri" panose="020F0502020204030204" pitchFamily="34" charset="0"/>
                        </a:rPr>
                        <a:t>Calcium</a:t>
                      </a:r>
                      <a:endParaRPr lang="en-IN" sz="1800" b="1">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230 – 240 mg/</a:t>
                      </a:r>
                      <a:r>
                        <a:rPr lang="en-US" sz="1800" dirty="0" err="1">
                          <a:effectLst/>
                          <a:latin typeface="Calibri" panose="020F0502020204030204" pitchFamily="34" charset="0"/>
                          <a:cs typeface="Calibri" panose="020F0502020204030204" pitchFamily="34" charset="0"/>
                        </a:rPr>
                        <a:t>ltr</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extLst>
                  <a:ext uri="{0D108BD9-81ED-4DB2-BD59-A6C34878D82A}">
                    <a16:rowId xmlns:a16="http://schemas.microsoft.com/office/drawing/2014/main" val="10011"/>
                  </a:ext>
                </a:extLst>
              </a:tr>
              <a:tr h="304587">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12</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Iron</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455 – 465 mg/kg</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solidFill>
                      <a:schemeClr val="tx1"/>
                    </a:solidFill>
                  </a:tcPr>
                </a:tc>
                <a:extLst>
                  <a:ext uri="{0D108BD9-81ED-4DB2-BD59-A6C34878D82A}">
                    <a16:rowId xmlns:a16="http://schemas.microsoft.com/office/drawing/2014/main" val="10012"/>
                  </a:ext>
                </a:extLst>
              </a:tr>
              <a:tr h="304587">
                <a:tc>
                  <a:txBody>
                    <a:bodyPr/>
                    <a:lstStyle/>
                    <a:p>
                      <a:pPr algn="ctr">
                        <a:lnSpc>
                          <a:spcPct val="107000"/>
                        </a:lnSpc>
                        <a:spcAft>
                          <a:spcPts val="0"/>
                        </a:spcAft>
                      </a:pPr>
                      <a:r>
                        <a:rPr lang="en-US" sz="1800">
                          <a:effectLst/>
                          <a:latin typeface="Calibri" panose="020F0502020204030204" pitchFamily="34" charset="0"/>
                          <a:cs typeface="Calibri" panose="020F0502020204030204" pitchFamily="34" charset="0"/>
                        </a:rPr>
                        <a:t>14</a:t>
                      </a:r>
                      <a:endParaRPr lang="en-IN" sz="1800" b="1">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a:effectLst/>
                          <a:latin typeface="Calibri" panose="020F0502020204030204" pitchFamily="34" charset="0"/>
                          <a:cs typeface="Calibri" panose="020F0502020204030204" pitchFamily="34" charset="0"/>
                        </a:rPr>
                        <a:t>Calorific Value</a:t>
                      </a:r>
                      <a:endParaRPr lang="en-IN" sz="1800" b="1">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tc>
                  <a:txBody>
                    <a:bodyPr/>
                    <a:lstStyle/>
                    <a:p>
                      <a:pPr algn="ctr">
                        <a:lnSpc>
                          <a:spcPct val="107000"/>
                        </a:lnSpc>
                        <a:spcAft>
                          <a:spcPts val="0"/>
                        </a:spcAft>
                      </a:pPr>
                      <a:r>
                        <a:rPr lang="en-US" sz="1800" dirty="0">
                          <a:effectLst/>
                          <a:latin typeface="Calibri" panose="020F0502020204030204" pitchFamily="34" charset="0"/>
                          <a:cs typeface="Calibri" panose="020F0502020204030204" pitchFamily="34" charset="0"/>
                        </a:rPr>
                        <a:t>1800 – 2200 </a:t>
                      </a:r>
                      <a:r>
                        <a:rPr lang="en-US" sz="1800" dirty="0" err="1">
                          <a:effectLst/>
                          <a:latin typeface="Calibri" panose="020F0502020204030204" pitchFamily="34" charset="0"/>
                          <a:cs typeface="Calibri" panose="020F0502020204030204" pitchFamily="34" charset="0"/>
                        </a:rPr>
                        <a:t>cal</a:t>
                      </a:r>
                      <a:r>
                        <a:rPr lang="en-US" sz="1800" dirty="0">
                          <a:effectLst/>
                          <a:latin typeface="Calibri" panose="020F0502020204030204" pitchFamily="34" charset="0"/>
                          <a:cs typeface="Calibri" panose="020F0502020204030204" pitchFamily="34" charset="0"/>
                        </a:rPr>
                        <a:t>/g</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tc>
                <a:extLst>
                  <a:ext uri="{0D108BD9-81ED-4DB2-BD59-A6C34878D82A}">
                    <a16:rowId xmlns:a16="http://schemas.microsoft.com/office/drawing/2014/main" val="10013"/>
                  </a:ext>
                </a:extLst>
              </a:tr>
            </a:tbl>
          </a:graphicData>
        </a:graphic>
      </p:graphicFrame>
      <p:sp>
        <p:nvSpPr>
          <p:cNvPr id="5" name="Flowchart: Connector 4"/>
          <p:cNvSpPr/>
          <p:nvPr/>
        </p:nvSpPr>
        <p:spPr>
          <a:xfrm>
            <a:off x="11168067" y="541327"/>
            <a:ext cx="850006" cy="852628"/>
          </a:xfrm>
          <a:prstGeom prst="flowChartConnector">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0837788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907" y="725672"/>
            <a:ext cx="6231207" cy="1028352"/>
          </a:xfrm>
        </p:spPr>
        <p:txBody>
          <a:bodyPr>
            <a:normAutofit fontScale="90000"/>
          </a:bodyPr>
          <a:lstStyle/>
          <a:p>
            <a:r>
              <a:rPr lang="en-US" sz="4400" b="1" dirty="0">
                <a:latin typeface="Calibri" panose="020F0502020204030204" pitchFamily="34" charset="0"/>
                <a:cs typeface="Calibri" panose="020F0502020204030204" pitchFamily="34" charset="0"/>
              </a:rPr>
              <a:t>GRANULATION </a:t>
            </a:r>
            <a:r>
              <a:rPr lang="en-US" sz="4400" b="1" dirty="0" smtClean="0">
                <a:latin typeface="Calibri" panose="020F0502020204030204" pitchFamily="34" charset="0"/>
                <a:cs typeface="Calibri" panose="020F0502020204030204" pitchFamily="34" charset="0"/>
              </a:rPr>
              <a:t>PLANT </a:t>
            </a:r>
            <a:r>
              <a:rPr lang="en-IN" dirty="0"/>
              <a:t/>
            </a:r>
            <a:br>
              <a:rPr lang="en-IN" dirty="0"/>
            </a:br>
            <a:endParaRPr lang="en-IN" dirty="0"/>
          </a:p>
        </p:txBody>
      </p:sp>
      <p:sp>
        <p:nvSpPr>
          <p:cNvPr id="6" name="Flowchart: Connector 5"/>
          <p:cNvSpPr/>
          <p:nvPr/>
        </p:nvSpPr>
        <p:spPr>
          <a:xfrm>
            <a:off x="11168067" y="541327"/>
            <a:ext cx="850006" cy="852628"/>
          </a:xfrm>
          <a:prstGeom prst="flowChartConnector">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3"/>
          <p:cNvSpPr/>
          <p:nvPr/>
        </p:nvSpPr>
        <p:spPr>
          <a:xfrm>
            <a:off x="346795" y="1958741"/>
            <a:ext cx="7446077" cy="2980881"/>
          </a:xfrm>
          <a:prstGeom prst="rect">
            <a:avLst/>
          </a:prstGeom>
          <a:solidFill>
            <a:schemeClr val="tx1"/>
          </a:solidFill>
        </p:spPr>
        <p:txBody>
          <a:bodyPr wrap="square">
            <a:spAutoFit/>
          </a:bodyPr>
          <a:lstStyle/>
          <a:p>
            <a:pPr algn="just">
              <a:lnSpc>
                <a:spcPct val="150000"/>
              </a:lnSpc>
              <a:spcAft>
                <a:spcPts val="800"/>
              </a:spcAft>
            </a:pPr>
            <a:r>
              <a:rPr lang="en-IN" sz="1750" dirty="0">
                <a:solidFill>
                  <a:schemeClr val="bg1"/>
                </a:solidFill>
                <a:latin typeface="Calibri" panose="020F0502020204030204" pitchFamily="34" charset="0"/>
                <a:ea typeface="Calibri" panose="020F0502020204030204" pitchFamily="34" charset="0"/>
                <a:cs typeface="Calibri" panose="020F0502020204030204" pitchFamily="34" charset="0"/>
              </a:rPr>
              <a:t>Dried Spent wash powder at 5% moisture discharged from Spray Dryer is granulated in the Granulation Plant. Depending upon application we decide the recipe and quantity of other ingredients. We mix spent wash powder with other ingredients in blender. After blending we feed this mixture into granulator. After Granulation we do standard packing as per requirements. </a:t>
            </a:r>
          </a:p>
          <a:p>
            <a:pPr algn="just">
              <a:lnSpc>
                <a:spcPct val="150000"/>
              </a:lnSpc>
              <a:spcAft>
                <a:spcPts val="800"/>
              </a:spcAft>
            </a:pPr>
            <a:r>
              <a:rPr lang="en-IN" sz="1750" dirty="0">
                <a:solidFill>
                  <a:schemeClr val="bg1"/>
                </a:solidFill>
                <a:latin typeface="Calibri" panose="020F0502020204030204" pitchFamily="34" charset="0"/>
                <a:ea typeface="Calibri" panose="020F0502020204030204" pitchFamily="34" charset="0"/>
                <a:cs typeface="Calibri" panose="020F0502020204030204" pitchFamily="34" charset="0"/>
              </a:rPr>
              <a:t>This granule is rich in potash. It contains organic carbon and other minerals. This granule can be stored in bags for longer time. It is easy to handle &amp; transport</a:t>
            </a:r>
            <a:r>
              <a:rPr lang="en-IN" sz="1750" dirty="0" smtClean="0">
                <a:solidFill>
                  <a:schemeClr val="bg1"/>
                </a:solidFill>
                <a:latin typeface="Calibri" panose="020F0502020204030204" pitchFamily="34" charset="0"/>
                <a:ea typeface="Calibri" panose="020F0502020204030204" pitchFamily="34" charset="0"/>
                <a:cs typeface="Calibri" panose="020F0502020204030204" pitchFamily="34" charset="0"/>
              </a:rPr>
              <a:t>.</a:t>
            </a:r>
            <a:endParaRPr lang="en-IN" sz="175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97506" y="1964325"/>
            <a:ext cx="3894162" cy="2853335"/>
          </a:xfrm>
          <a:prstGeom prst="rect">
            <a:avLst/>
          </a:prstGeom>
          <a:ln>
            <a:solidFill>
              <a:schemeClr val="tx1"/>
            </a:solidFill>
          </a:ln>
        </p:spPr>
      </p:pic>
      <p:sp>
        <p:nvSpPr>
          <p:cNvPr id="8" name="Rectangle 7"/>
          <p:cNvSpPr/>
          <p:nvPr/>
        </p:nvSpPr>
        <p:spPr>
          <a:xfrm>
            <a:off x="346794" y="4932790"/>
            <a:ext cx="11444874" cy="1579920"/>
          </a:xfrm>
          <a:prstGeom prst="rect">
            <a:avLst/>
          </a:prstGeom>
          <a:solidFill>
            <a:schemeClr val="tx1"/>
          </a:solidFill>
        </p:spPr>
        <p:txBody>
          <a:bodyPr wrap="square">
            <a:spAutoFit/>
          </a:bodyPr>
          <a:lstStyle/>
          <a:p>
            <a:pPr algn="just">
              <a:lnSpc>
                <a:spcPct val="150000"/>
              </a:lnSpc>
              <a:spcAft>
                <a:spcPts val="800"/>
              </a:spcAft>
            </a:pPr>
            <a:r>
              <a:rPr lang="en-IN" sz="1750" dirty="0">
                <a:solidFill>
                  <a:schemeClr val="bg1"/>
                </a:solidFill>
                <a:latin typeface="Calibri" panose="020F0502020204030204" pitchFamily="34" charset="0"/>
                <a:ea typeface="Calibri" panose="020F0502020204030204" pitchFamily="34" charset="0"/>
                <a:cs typeface="Calibri" panose="020F0502020204030204" pitchFamily="34" charset="0"/>
              </a:rPr>
              <a:t>This granule is easily soluble in water. This can be used for various crops as Organic Fertilizer, In India this fertilizer is termed as potash derived from Molasses.</a:t>
            </a:r>
          </a:p>
          <a:p>
            <a:pPr algn="just"/>
            <a:r>
              <a:rPr lang="en-IN" sz="1750" dirty="0">
                <a:solidFill>
                  <a:schemeClr val="bg1"/>
                </a:solidFill>
                <a:latin typeface="Calibri" panose="020F0502020204030204" pitchFamily="34" charset="0"/>
                <a:ea typeface="Calibri" panose="020F0502020204030204" pitchFamily="34" charset="0"/>
                <a:cs typeface="Calibri" panose="020F0502020204030204" pitchFamily="34" charset="0"/>
              </a:rPr>
              <a:t>There are many big organizations in India who are selling this product under the Brand Name like </a:t>
            </a:r>
            <a:r>
              <a:rPr lang="en-IN" sz="1750" dirty="0" err="1">
                <a:solidFill>
                  <a:schemeClr val="bg1"/>
                </a:solidFill>
                <a:latin typeface="Calibri" panose="020F0502020204030204" pitchFamily="34" charset="0"/>
                <a:ea typeface="Calibri" panose="020F0502020204030204" pitchFamily="34" charset="0"/>
                <a:cs typeface="Calibri" panose="020F0502020204030204" pitchFamily="34" charset="0"/>
              </a:rPr>
              <a:t>Kash</a:t>
            </a:r>
            <a:r>
              <a:rPr lang="en-IN" sz="1750" dirty="0">
                <a:solidFill>
                  <a:schemeClr val="bg1"/>
                </a:solidFill>
                <a:latin typeface="Calibri" panose="020F0502020204030204" pitchFamily="34" charset="0"/>
                <a:ea typeface="Calibri" panose="020F0502020204030204" pitchFamily="34" charset="0"/>
                <a:cs typeface="Calibri" panose="020F0502020204030204" pitchFamily="34" charset="0"/>
              </a:rPr>
              <a:t>, PDM, Brown Potash, </a:t>
            </a:r>
            <a:r>
              <a:rPr lang="en-IN" sz="1750" dirty="0" err="1">
                <a:solidFill>
                  <a:schemeClr val="bg1"/>
                </a:solidFill>
                <a:latin typeface="Calibri" panose="020F0502020204030204" pitchFamily="34" charset="0"/>
                <a:ea typeface="Calibri" panose="020F0502020204030204" pitchFamily="34" charset="0"/>
                <a:cs typeface="Calibri" panose="020F0502020204030204" pitchFamily="34" charset="0"/>
              </a:rPr>
              <a:t>Organisoil</a:t>
            </a:r>
            <a:r>
              <a:rPr lang="en-IN" sz="1750"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IN" sz="1750" dirty="0" smtClean="0">
                <a:solidFill>
                  <a:schemeClr val="bg1"/>
                </a:solidFill>
                <a:latin typeface="Calibri" panose="020F0502020204030204" pitchFamily="34" charset="0"/>
                <a:ea typeface="Calibri" panose="020F0502020204030204" pitchFamily="34" charset="0"/>
                <a:cs typeface="Calibri" panose="020F0502020204030204" pitchFamily="34" charset="0"/>
              </a:rPr>
              <a:t>etc.</a:t>
            </a:r>
            <a:endParaRPr lang="en-IN" sz="175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070397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907" y="725672"/>
            <a:ext cx="11185565" cy="1028352"/>
          </a:xfrm>
        </p:spPr>
        <p:txBody>
          <a:bodyPr>
            <a:normAutofit fontScale="90000"/>
          </a:bodyPr>
          <a:lstStyle/>
          <a:p>
            <a:r>
              <a:rPr lang="en-US" sz="4400" b="1" dirty="0" smtClean="0">
                <a:latin typeface="Calibri" panose="020F0502020204030204" pitchFamily="34" charset="0"/>
                <a:cs typeface="Calibri" panose="020F0502020204030204" pitchFamily="34" charset="0"/>
              </a:rPr>
              <a:t>PROCESS FLOW OF GRANULATION PLANT </a:t>
            </a:r>
            <a:r>
              <a:rPr lang="en-IN" dirty="0"/>
              <a:t/>
            </a:r>
            <a:br>
              <a:rPr lang="en-IN" dirty="0"/>
            </a:br>
            <a:endParaRPr lang="en-IN" dirty="0"/>
          </a:p>
        </p:txBody>
      </p:sp>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l="947" t="5978" r="2863" b="5655"/>
          <a:stretch/>
        </p:blipFill>
        <p:spPr>
          <a:xfrm>
            <a:off x="709684" y="2177104"/>
            <a:ext cx="10740788" cy="4364041"/>
          </a:xfrm>
          <a:prstGeom prst="rect">
            <a:avLst/>
          </a:prstGeom>
          <a:ln w="57150">
            <a:solidFill>
              <a:schemeClr val="tx1"/>
            </a:solidFill>
          </a:ln>
        </p:spPr>
      </p:pic>
      <p:sp>
        <p:nvSpPr>
          <p:cNvPr id="6" name="Flowchart: Connector 5"/>
          <p:cNvSpPr/>
          <p:nvPr/>
        </p:nvSpPr>
        <p:spPr>
          <a:xfrm>
            <a:off x="11168067" y="541327"/>
            <a:ext cx="850006" cy="852628"/>
          </a:xfrm>
          <a:prstGeom prst="flowChartConnector">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681240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365" y="581278"/>
            <a:ext cx="11973635" cy="991673"/>
          </a:xfrm>
        </p:spPr>
        <p:txBody>
          <a:bodyPr>
            <a:normAutofit/>
          </a:bodyPr>
          <a:lstStyle/>
          <a:p>
            <a:r>
              <a:rPr lang="en-US" sz="3600" b="1" dirty="0" smtClean="0">
                <a:solidFill>
                  <a:srgbClr val="099BDD"/>
                </a:solidFill>
                <a:latin typeface="Calibri" panose="020F0502020204030204" pitchFamily="34" charset="0"/>
                <a:cs typeface="Calibri" panose="020F0502020204030204" pitchFamily="34" charset="0"/>
              </a:rPr>
              <a:t>HIGHLIGHTS </a:t>
            </a:r>
            <a:r>
              <a:rPr lang="en-US" sz="3600" b="1" dirty="0">
                <a:solidFill>
                  <a:srgbClr val="099BDD"/>
                </a:solidFill>
                <a:latin typeface="Calibri" panose="020F0502020204030204" pitchFamily="34" charset="0"/>
                <a:cs typeface="Calibri" panose="020F0502020204030204" pitchFamily="34" charset="0"/>
              </a:rPr>
              <a:t>OF BMSW POWDER GRANULATION </a:t>
            </a:r>
            <a:r>
              <a:rPr lang="en-US" sz="3600" b="1" dirty="0" smtClean="0">
                <a:solidFill>
                  <a:srgbClr val="099BDD"/>
                </a:solidFill>
                <a:latin typeface="Calibri" panose="020F0502020204030204" pitchFamily="34" charset="0"/>
                <a:cs typeface="Calibri" panose="020F0502020204030204" pitchFamily="34" charset="0"/>
              </a:rPr>
              <a:t>PLANT</a:t>
            </a:r>
            <a:endParaRPr lang="en-IN" sz="3200" dirty="0">
              <a:solidFill>
                <a:srgbClr val="099BDD"/>
              </a:solidFill>
            </a:endParaRPr>
          </a:p>
        </p:txBody>
      </p:sp>
      <p:sp>
        <p:nvSpPr>
          <p:cNvPr id="3" name="Content Placeholder 2"/>
          <p:cNvSpPr>
            <a:spLocks noGrp="1"/>
          </p:cNvSpPr>
          <p:nvPr>
            <p:ph idx="1"/>
          </p:nvPr>
        </p:nvSpPr>
        <p:spPr>
          <a:xfrm>
            <a:off x="500140" y="2186718"/>
            <a:ext cx="8029711" cy="4365939"/>
          </a:xfrm>
          <a:solidFill>
            <a:schemeClr val="tx1"/>
          </a:solidFill>
        </p:spPr>
        <p:txBody>
          <a:bodyPr>
            <a:normAutofit/>
          </a:bodyPr>
          <a:lstStyle/>
          <a:p>
            <a:pPr lvl="0" algn="just">
              <a:lnSpc>
                <a:spcPct val="200000"/>
              </a:lnSpc>
              <a:buClr>
                <a:schemeClr val="bg2">
                  <a:lumMod val="50000"/>
                </a:schemeClr>
              </a:buClr>
              <a:buFont typeface="Wingdings" panose="05000000000000000000" pitchFamily="2" charset="2"/>
              <a:buChar char="§"/>
            </a:pPr>
            <a:r>
              <a:rPr lang="en-US" sz="2400" dirty="0">
                <a:solidFill>
                  <a:schemeClr val="bg1"/>
                </a:solidFill>
                <a:latin typeface="Calibri Light" panose="020F0302020204030204" pitchFamily="34" charset="0"/>
                <a:ea typeface="Cambria Math" panose="02040503050406030204" pitchFamily="18" charset="0"/>
                <a:cs typeface="Calibri Light" panose="020F0302020204030204" pitchFamily="34" charset="0"/>
              </a:rPr>
              <a:t>BMSW </a:t>
            </a:r>
            <a:r>
              <a:rPr lang="en-US" sz="2400" dirty="0" smtClean="0">
                <a:solidFill>
                  <a:schemeClr val="bg1"/>
                </a:solidFill>
                <a:latin typeface="Calibri Light" panose="020F0302020204030204" pitchFamily="34" charset="0"/>
                <a:ea typeface="Cambria Math" panose="02040503050406030204" pitchFamily="18" charset="0"/>
                <a:cs typeface="Calibri Light" panose="020F0302020204030204" pitchFamily="34" charset="0"/>
              </a:rPr>
              <a:t>Powder is granulated by using Binders. </a:t>
            </a:r>
            <a:endParaRPr lang="en-IN" sz="2400" dirty="0">
              <a:solidFill>
                <a:schemeClr val="bg1"/>
              </a:solidFill>
              <a:latin typeface="Calibri Light" panose="020F0302020204030204" pitchFamily="34" charset="0"/>
              <a:ea typeface="Cambria Math" panose="02040503050406030204" pitchFamily="18" charset="0"/>
              <a:cs typeface="Calibri Light" panose="020F0302020204030204" pitchFamily="34" charset="0"/>
            </a:endParaRPr>
          </a:p>
          <a:p>
            <a:pPr lvl="0" algn="just">
              <a:lnSpc>
                <a:spcPct val="200000"/>
              </a:lnSpc>
              <a:buClr>
                <a:schemeClr val="bg1"/>
              </a:buClr>
              <a:buFont typeface="Wingdings" panose="05000000000000000000" pitchFamily="2" charset="2"/>
              <a:buChar char="§"/>
            </a:pPr>
            <a:r>
              <a:rPr lang="en-US" sz="2400" dirty="0">
                <a:solidFill>
                  <a:schemeClr val="bg1"/>
                </a:solidFill>
                <a:latin typeface="Calibri Light" panose="020F0302020204030204" pitchFamily="34" charset="0"/>
                <a:ea typeface="Cambria Math" panose="02040503050406030204" pitchFamily="18" charset="0"/>
                <a:cs typeface="Calibri Light" panose="020F0302020204030204" pitchFamily="34" charset="0"/>
              </a:rPr>
              <a:t>Ash, Sludge can be added in </a:t>
            </a:r>
            <a:r>
              <a:rPr lang="en-US" sz="2400" dirty="0" smtClean="0">
                <a:solidFill>
                  <a:schemeClr val="bg1"/>
                </a:solidFill>
                <a:latin typeface="Calibri Light" panose="020F0302020204030204" pitchFamily="34" charset="0"/>
                <a:ea typeface="Cambria Math" panose="02040503050406030204" pitchFamily="18" charset="0"/>
                <a:cs typeface="Calibri Light" panose="020F0302020204030204" pitchFamily="34" charset="0"/>
              </a:rPr>
              <a:t>a calculated ratio </a:t>
            </a:r>
            <a:r>
              <a:rPr lang="en-US" sz="2400" dirty="0">
                <a:solidFill>
                  <a:schemeClr val="bg1"/>
                </a:solidFill>
                <a:latin typeface="Calibri Light" panose="020F0302020204030204" pitchFamily="34" charset="0"/>
                <a:ea typeface="Cambria Math" panose="02040503050406030204" pitchFamily="18" charset="0"/>
                <a:cs typeface="Calibri Light" panose="020F0302020204030204" pitchFamily="34" charset="0"/>
              </a:rPr>
              <a:t>to enhance nutrient in powder and </a:t>
            </a:r>
            <a:r>
              <a:rPr lang="en-US" sz="2400" dirty="0" smtClean="0">
                <a:solidFill>
                  <a:schemeClr val="bg1"/>
                </a:solidFill>
                <a:latin typeface="Calibri Light" panose="020F0302020204030204" pitchFamily="34" charset="0"/>
                <a:ea typeface="Cambria Math" panose="02040503050406030204" pitchFamily="18" charset="0"/>
                <a:cs typeface="Calibri Light" panose="020F0302020204030204" pitchFamily="34" charset="0"/>
              </a:rPr>
              <a:t>helps in achieving complete ZLD</a:t>
            </a:r>
            <a:r>
              <a:rPr lang="en-US" sz="2400" dirty="0">
                <a:solidFill>
                  <a:schemeClr val="bg1"/>
                </a:solidFill>
                <a:latin typeface="Calibri Light" panose="020F0302020204030204" pitchFamily="34" charset="0"/>
                <a:ea typeface="Cambria Math" panose="02040503050406030204" pitchFamily="18" charset="0"/>
                <a:cs typeface="Calibri Light" panose="020F0302020204030204" pitchFamily="34" charset="0"/>
              </a:rPr>
              <a:t>. </a:t>
            </a:r>
            <a:endParaRPr lang="en-IN" sz="2400" dirty="0">
              <a:solidFill>
                <a:schemeClr val="bg1"/>
              </a:solidFill>
              <a:latin typeface="Calibri Light" panose="020F0302020204030204" pitchFamily="34" charset="0"/>
              <a:ea typeface="Cambria Math" panose="02040503050406030204" pitchFamily="18" charset="0"/>
              <a:cs typeface="Calibri Light" panose="020F0302020204030204" pitchFamily="34" charset="0"/>
            </a:endParaRPr>
          </a:p>
          <a:p>
            <a:pPr lvl="0" algn="just">
              <a:lnSpc>
                <a:spcPct val="200000"/>
              </a:lnSpc>
              <a:buClr>
                <a:schemeClr val="bg1"/>
              </a:buClr>
              <a:buFont typeface="Wingdings" panose="05000000000000000000" pitchFamily="2" charset="2"/>
              <a:buChar char="§"/>
            </a:pPr>
            <a:r>
              <a:rPr lang="en-US" sz="2400" dirty="0" smtClean="0">
                <a:solidFill>
                  <a:schemeClr val="bg1"/>
                </a:solidFill>
                <a:latin typeface="Calibri Light" panose="020F0302020204030204" pitchFamily="34" charset="0"/>
                <a:ea typeface="Cambria Math" panose="02040503050406030204" pitchFamily="18" charset="0"/>
                <a:cs typeface="Calibri Light" panose="020F0302020204030204" pitchFamily="34" charset="0"/>
              </a:rPr>
              <a:t>The granules are well rounded, remains dust free and also completely free flowing non caked, even after long storage.</a:t>
            </a:r>
            <a:endParaRPr lang="en-IN" sz="2400" dirty="0">
              <a:solidFill>
                <a:schemeClr val="bg1"/>
              </a:solidFill>
              <a:latin typeface="Calibri Light" panose="020F0302020204030204" pitchFamily="34" charset="0"/>
              <a:ea typeface="Cambria Math" panose="02040503050406030204" pitchFamily="18" charset="0"/>
              <a:cs typeface="Calibri Light" panose="020F0302020204030204" pitchFamily="34" charset="0"/>
            </a:endParaRPr>
          </a:p>
          <a:p>
            <a:pPr marL="0" indent="0">
              <a:buNone/>
            </a:pPr>
            <a:endParaRPr lang="en-IN" sz="2400"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1151" t="34825" r="29787" b="43085"/>
          <a:stretch/>
        </p:blipFill>
        <p:spPr>
          <a:xfrm>
            <a:off x="9139340" y="2147405"/>
            <a:ext cx="2429302" cy="1514902"/>
          </a:xfrm>
          <a:prstGeom prst="rect">
            <a:avLst/>
          </a:prstGeom>
          <a:ln>
            <a:solidFill>
              <a:schemeClr val="tx1"/>
            </a:solidFill>
          </a:ln>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21293" r="11603" b="43284"/>
          <a:stretch/>
        </p:blipFill>
        <p:spPr>
          <a:xfrm>
            <a:off x="9139340" y="3512181"/>
            <a:ext cx="2429302" cy="2213920"/>
          </a:xfrm>
          <a:prstGeom prst="rect">
            <a:avLst/>
          </a:prstGeom>
          <a:ln>
            <a:solidFill>
              <a:schemeClr val="tx1"/>
            </a:solidFill>
          </a:ln>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27628" t="31629" r="27713" b="34311"/>
          <a:stretch/>
        </p:blipFill>
        <p:spPr>
          <a:xfrm>
            <a:off x="9139340" y="5199797"/>
            <a:ext cx="2429302" cy="1352860"/>
          </a:xfrm>
          <a:prstGeom prst="rect">
            <a:avLst/>
          </a:prstGeom>
          <a:ln>
            <a:solidFill>
              <a:schemeClr val="tx1"/>
            </a:solidFill>
          </a:ln>
        </p:spPr>
      </p:pic>
      <p:sp>
        <p:nvSpPr>
          <p:cNvPr id="9" name="Flowchart: Connector 8"/>
          <p:cNvSpPr/>
          <p:nvPr/>
        </p:nvSpPr>
        <p:spPr>
          <a:xfrm>
            <a:off x="11168067" y="541327"/>
            <a:ext cx="850006" cy="852628"/>
          </a:xfrm>
          <a:prstGeom prst="flowChartConnector">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9244794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697" y="314946"/>
            <a:ext cx="5978681" cy="1051587"/>
          </a:xfrm>
        </p:spPr>
        <p:txBody>
          <a:bodyPr>
            <a:normAutofit/>
          </a:bodyPr>
          <a:lstStyle/>
          <a:p>
            <a:r>
              <a:rPr lang="en-US" b="1" dirty="0" smtClean="0">
                <a:latin typeface="Calibri" panose="020F0502020204030204" pitchFamily="34" charset="0"/>
                <a:cs typeface="Calibri" panose="020F0502020204030204" pitchFamily="34" charset="0"/>
              </a:rPr>
              <a:t>OFFICE MEMORANDUM</a:t>
            </a:r>
            <a:endParaRPr lang="en-IN" sz="3200" b="1" dirty="0">
              <a:latin typeface="Calibri" panose="020F0502020204030204" pitchFamily="34" charset="0"/>
              <a:cs typeface="Calibri" panose="020F0502020204030204" pitchFamily="34" charset="0"/>
            </a:endParaRPr>
          </a:p>
        </p:txBody>
      </p:sp>
      <p:sp>
        <p:nvSpPr>
          <p:cNvPr id="4" name="Rectangle 3"/>
          <p:cNvSpPr/>
          <p:nvPr/>
        </p:nvSpPr>
        <p:spPr>
          <a:xfrm>
            <a:off x="244698" y="1681480"/>
            <a:ext cx="11706896" cy="5015534"/>
          </a:xfrm>
          <a:prstGeom prst="rect">
            <a:avLst/>
          </a:prstGeom>
          <a:solidFill>
            <a:schemeClr val="tx1"/>
          </a:solidFill>
          <a:ln>
            <a:solidFill>
              <a:srgbClr val="099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b="8283"/>
          <a:stretch/>
        </p:blipFill>
        <p:spPr>
          <a:xfrm>
            <a:off x="320634" y="1714046"/>
            <a:ext cx="3916832" cy="4982967"/>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7524"/>
          <a:stretch/>
        </p:blipFill>
        <p:spPr>
          <a:xfrm>
            <a:off x="4182372" y="1726925"/>
            <a:ext cx="3801192" cy="4970966"/>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b="7936"/>
          <a:stretch/>
        </p:blipFill>
        <p:spPr>
          <a:xfrm>
            <a:off x="8113691" y="1726925"/>
            <a:ext cx="3818212" cy="4970966"/>
          </a:xfrm>
          <a:prstGeom prst="rect">
            <a:avLst/>
          </a:prstGeom>
        </p:spPr>
      </p:pic>
      <p:sp>
        <p:nvSpPr>
          <p:cNvPr id="9" name="Rectangle 8"/>
          <p:cNvSpPr/>
          <p:nvPr/>
        </p:nvSpPr>
        <p:spPr>
          <a:xfrm>
            <a:off x="258347" y="6593983"/>
            <a:ext cx="11693248" cy="1030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p:cNvSpPr/>
          <p:nvPr/>
        </p:nvSpPr>
        <p:spPr>
          <a:xfrm>
            <a:off x="266041" y="1080594"/>
            <a:ext cx="8470710" cy="369332"/>
          </a:xfrm>
          <a:prstGeom prst="rect">
            <a:avLst/>
          </a:prstGeom>
        </p:spPr>
        <p:txBody>
          <a:bodyPr wrap="square">
            <a:spAutoFit/>
          </a:bodyPr>
          <a:lstStyle/>
          <a:p>
            <a:r>
              <a:rPr lang="en-US" dirty="0">
                <a:solidFill>
                  <a:srgbClr val="099BDD"/>
                </a:solidFill>
                <a:latin typeface="Calibri" panose="020F0502020204030204" pitchFamily="34" charset="0"/>
                <a:cs typeface="Calibri" panose="020F0502020204030204" pitchFamily="34" charset="0"/>
              </a:rPr>
              <a:t>MINISTRY OF CHEMICALS &amp; </a:t>
            </a:r>
            <a:r>
              <a:rPr lang="en-US" dirty="0" smtClean="0">
                <a:solidFill>
                  <a:srgbClr val="099BDD"/>
                </a:solidFill>
                <a:latin typeface="Calibri" panose="020F0502020204030204" pitchFamily="34" charset="0"/>
                <a:cs typeface="Calibri" panose="020F0502020204030204" pitchFamily="34" charset="0"/>
              </a:rPr>
              <a:t>FERTILIZERS </a:t>
            </a:r>
            <a:r>
              <a:rPr lang="en-US" dirty="0">
                <a:solidFill>
                  <a:srgbClr val="099BDD"/>
                </a:solidFill>
                <a:latin typeface="Calibri" panose="020F0502020204030204" pitchFamily="34" charset="0"/>
                <a:cs typeface="Calibri" panose="020F0502020204030204" pitchFamily="34" charset="0"/>
              </a:rPr>
              <a:t>DATED: 12</a:t>
            </a:r>
            <a:r>
              <a:rPr lang="en-US" baseline="30000" dirty="0">
                <a:solidFill>
                  <a:srgbClr val="099BDD"/>
                </a:solidFill>
                <a:latin typeface="Calibri" panose="020F0502020204030204" pitchFamily="34" charset="0"/>
                <a:cs typeface="Calibri" panose="020F0502020204030204" pitchFamily="34" charset="0"/>
              </a:rPr>
              <a:t>TH</a:t>
            </a:r>
            <a:r>
              <a:rPr lang="en-US" dirty="0">
                <a:solidFill>
                  <a:srgbClr val="099BDD"/>
                </a:solidFill>
                <a:latin typeface="Calibri" panose="020F0502020204030204" pitchFamily="34" charset="0"/>
                <a:cs typeface="Calibri" panose="020F0502020204030204" pitchFamily="34" charset="0"/>
              </a:rPr>
              <a:t> JULY 2022 </a:t>
            </a:r>
            <a:endParaRPr lang="en-IN" dirty="0">
              <a:solidFill>
                <a:srgbClr val="099BDD"/>
              </a:solidFill>
            </a:endParaRPr>
          </a:p>
        </p:txBody>
      </p:sp>
      <p:sp>
        <p:nvSpPr>
          <p:cNvPr id="11" name="Flowchart: Connector 10"/>
          <p:cNvSpPr/>
          <p:nvPr/>
        </p:nvSpPr>
        <p:spPr>
          <a:xfrm>
            <a:off x="11168067" y="541327"/>
            <a:ext cx="850006" cy="852628"/>
          </a:xfrm>
          <a:prstGeom prst="flowChartConnector">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7143468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697" y="314946"/>
            <a:ext cx="5978681" cy="1051587"/>
          </a:xfrm>
        </p:spPr>
        <p:txBody>
          <a:bodyPr>
            <a:normAutofit/>
          </a:bodyPr>
          <a:lstStyle/>
          <a:p>
            <a:r>
              <a:rPr lang="en-US" b="1" dirty="0" smtClean="0">
                <a:latin typeface="Calibri" panose="020F0502020204030204" pitchFamily="34" charset="0"/>
                <a:cs typeface="Calibri" panose="020F0502020204030204" pitchFamily="34" charset="0"/>
              </a:rPr>
              <a:t>OFFICE MEMORANDUM</a:t>
            </a:r>
            <a:endParaRPr lang="en-IN" sz="3200" b="1" dirty="0">
              <a:latin typeface="Calibri" panose="020F0502020204030204" pitchFamily="34" charset="0"/>
              <a:cs typeface="Calibri" panose="020F0502020204030204" pitchFamily="34" charset="0"/>
            </a:endParaRPr>
          </a:p>
        </p:txBody>
      </p:sp>
      <p:sp>
        <p:nvSpPr>
          <p:cNvPr id="4" name="Rectangle 3"/>
          <p:cNvSpPr/>
          <p:nvPr/>
        </p:nvSpPr>
        <p:spPr>
          <a:xfrm>
            <a:off x="244698" y="1681480"/>
            <a:ext cx="11706896" cy="5015534"/>
          </a:xfrm>
          <a:prstGeom prst="rect">
            <a:avLst/>
          </a:prstGeom>
          <a:solidFill>
            <a:schemeClr val="tx1"/>
          </a:solidFill>
          <a:ln>
            <a:solidFill>
              <a:srgbClr val="099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Rectangle 8"/>
          <p:cNvSpPr/>
          <p:nvPr/>
        </p:nvSpPr>
        <p:spPr>
          <a:xfrm>
            <a:off x="258347" y="6593983"/>
            <a:ext cx="11693248" cy="1030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p:cNvSpPr/>
          <p:nvPr/>
        </p:nvSpPr>
        <p:spPr>
          <a:xfrm>
            <a:off x="266041" y="1080594"/>
            <a:ext cx="8470710" cy="369332"/>
          </a:xfrm>
          <a:prstGeom prst="rect">
            <a:avLst/>
          </a:prstGeom>
        </p:spPr>
        <p:txBody>
          <a:bodyPr wrap="square">
            <a:spAutoFit/>
          </a:bodyPr>
          <a:lstStyle/>
          <a:p>
            <a:r>
              <a:rPr lang="en-US" dirty="0" smtClean="0">
                <a:solidFill>
                  <a:srgbClr val="099BDD"/>
                </a:solidFill>
                <a:latin typeface="Calibri" panose="020F0502020204030204" pitchFamily="34" charset="0"/>
                <a:cs typeface="Calibri" panose="020F0502020204030204" pitchFamily="34" charset="0"/>
              </a:rPr>
              <a:t>OFFICE OF COMMISSIONER OF SUGAR MAHARASHTRA STATE DATED</a:t>
            </a:r>
            <a:r>
              <a:rPr lang="en-US" dirty="0">
                <a:solidFill>
                  <a:srgbClr val="099BDD"/>
                </a:solidFill>
                <a:latin typeface="Calibri" panose="020F0502020204030204" pitchFamily="34" charset="0"/>
                <a:cs typeface="Calibri" panose="020F0502020204030204" pitchFamily="34" charset="0"/>
              </a:rPr>
              <a:t>: 14</a:t>
            </a:r>
            <a:r>
              <a:rPr lang="en-US" baseline="30000" dirty="0" smtClean="0">
                <a:solidFill>
                  <a:srgbClr val="099BDD"/>
                </a:solidFill>
                <a:latin typeface="Calibri" panose="020F0502020204030204" pitchFamily="34" charset="0"/>
                <a:cs typeface="Calibri" panose="020F0502020204030204" pitchFamily="34" charset="0"/>
              </a:rPr>
              <a:t>TH</a:t>
            </a:r>
            <a:r>
              <a:rPr lang="en-US" dirty="0" smtClean="0">
                <a:solidFill>
                  <a:srgbClr val="099BDD"/>
                </a:solidFill>
                <a:latin typeface="Calibri" panose="020F0502020204030204" pitchFamily="34" charset="0"/>
                <a:cs typeface="Calibri" panose="020F0502020204030204" pitchFamily="34" charset="0"/>
              </a:rPr>
              <a:t> JULY 2022 </a:t>
            </a:r>
            <a:endParaRPr lang="en-IN" dirty="0">
              <a:solidFill>
                <a:srgbClr val="099BDD"/>
              </a:solidFill>
            </a:endParaRPr>
          </a:p>
        </p:txBody>
      </p:sp>
      <p:sp>
        <p:nvSpPr>
          <p:cNvPr id="11" name="Flowchart: Connector 10"/>
          <p:cNvSpPr/>
          <p:nvPr/>
        </p:nvSpPr>
        <p:spPr>
          <a:xfrm>
            <a:off x="11168067" y="541327"/>
            <a:ext cx="850006" cy="852628"/>
          </a:xfrm>
          <a:prstGeom prst="flowChartConnector">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11209"/>
          <a:stretch/>
        </p:blipFill>
        <p:spPr>
          <a:xfrm>
            <a:off x="4286312" y="1913910"/>
            <a:ext cx="3623667" cy="4550674"/>
          </a:xfrm>
          <a:prstGeom prst="rect">
            <a:avLst/>
          </a:prstGeom>
        </p:spPr>
      </p:pic>
    </p:spTree>
    <p:extLst>
      <p:ext uri="{BB962C8B-B14F-4D97-AF65-F5344CB8AC3E}">
        <p14:creationId xmlns:p14="http://schemas.microsoft.com/office/powerpoint/2010/main" val="2101965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252" y="460135"/>
            <a:ext cx="11384924" cy="860927"/>
          </a:xfrm>
        </p:spPr>
        <p:txBody>
          <a:bodyPr/>
          <a:lstStyle/>
          <a:p>
            <a:r>
              <a:rPr lang="en-US" sz="4000" b="1" dirty="0" smtClean="0">
                <a:latin typeface="Calibri" panose="020F0502020204030204" pitchFamily="34" charset="0"/>
                <a:cs typeface="Calibri" panose="020F0502020204030204" pitchFamily="34" charset="0"/>
              </a:rPr>
              <a:t>PROSPECTIVE CUSTOMERS FOR PDM GRANULES</a:t>
            </a:r>
            <a:endParaRPr lang="en-IN" sz="4000" b="1" dirty="0">
              <a:latin typeface="Calibri" panose="020F0502020204030204" pitchFamily="34" charset="0"/>
              <a:cs typeface="Calibri" panose="020F0502020204030204" pitchFamily="34" charset="0"/>
            </a:endParaRPr>
          </a:p>
        </p:txBody>
      </p:sp>
      <p:sp>
        <p:nvSpPr>
          <p:cNvPr id="4" name="Rectangle 3"/>
          <p:cNvSpPr/>
          <p:nvPr/>
        </p:nvSpPr>
        <p:spPr>
          <a:xfrm>
            <a:off x="646111" y="1468192"/>
            <a:ext cx="10803207" cy="5177307"/>
          </a:xfrm>
          <a:prstGeom prst="rect">
            <a:avLst/>
          </a:prstGeom>
          <a:solidFill>
            <a:schemeClr val="tx1"/>
          </a:solidFill>
          <a:ln>
            <a:solidFill>
              <a:srgbClr val="099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Rectangle 4"/>
          <p:cNvSpPr/>
          <p:nvPr/>
        </p:nvSpPr>
        <p:spPr>
          <a:xfrm>
            <a:off x="1133341" y="1751526"/>
            <a:ext cx="4069724" cy="284623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38100">
            <a:solidFill>
              <a:srgbClr val="099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Rectangle 5"/>
          <p:cNvSpPr/>
          <p:nvPr/>
        </p:nvSpPr>
        <p:spPr>
          <a:xfrm>
            <a:off x="1133341" y="4597758"/>
            <a:ext cx="5151549" cy="181592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38100">
            <a:solidFill>
              <a:srgbClr val="099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p:cNvSpPr/>
          <p:nvPr/>
        </p:nvSpPr>
        <p:spPr>
          <a:xfrm>
            <a:off x="6284890" y="3799268"/>
            <a:ext cx="4636395" cy="261441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38100">
            <a:solidFill>
              <a:srgbClr val="099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Rectangle 7"/>
          <p:cNvSpPr/>
          <p:nvPr/>
        </p:nvSpPr>
        <p:spPr>
          <a:xfrm>
            <a:off x="5203065" y="1751527"/>
            <a:ext cx="5718220" cy="204774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38100">
            <a:solidFill>
              <a:srgbClr val="099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Flowchart: Connector 9"/>
          <p:cNvSpPr/>
          <p:nvPr/>
        </p:nvSpPr>
        <p:spPr>
          <a:xfrm>
            <a:off x="11168067" y="541327"/>
            <a:ext cx="850006" cy="852628"/>
          </a:xfrm>
          <a:prstGeom prst="flowChartConnector">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4951610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408144908"/>
              </p:ext>
            </p:extLst>
          </p:nvPr>
        </p:nvGraphicFramePr>
        <p:xfrm>
          <a:off x="682388" y="2074459"/>
          <a:ext cx="10960113" cy="4558156"/>
        </p:xfrm>
        <a:graphic>
          <a:graphicData uri="http://schemas.openxmlformats.org/drawingml/2006/table">
            <a:tbl>
              <a:tblPr firstRow="1" bandRow="1">
                <a:tableStyleId>{F5AB1C69-6EDB-4FF4-983F-18BD219EF322}</a:tableStyleId>
              </a:tblPr>
              <a:tblGrid>
                <a:gridCol w="1296146">
                  <a:extLst>
                    <a:ext uri="{9D8B030D-6E8A-4147-A177-3AD203B41FA5}">
                      <a16:colId xmlns:a16="http://schemas.microsoft.com/office/drawing/2014/main" val="20000"/>
                    </a:ext>
                  </a:extLst>
                </a:gridCol>
                <a:gridCol w="9663967">
                  <a:extLst>
                    <a:ext uri="{9D8B030D-6E8A-4147-A177-3AD203B41FA5}">
                      <a16:colId xmlns:a16="http://schemas.microsoft.com/office/drawing/2014/main" val="20001"/>
                    </a:ext>
                  </a:extLst>
                </a:gridCol>
              </a:tblGrid>
              <a:tr h="497631">
                <a:tc>
                  <a:txBody>
                    <a:bodyPr/>
                    <a:lstStyle/>
                    <a:p>
                      <a:pPr algn="ctr">
                        <a:lnSpc>
                          <a:spcPct val="107000"/>
                        </a:lnSpc>
                        <a:spcAft>
                          <a:spcPts val="0"/>
                        </a:spcAft>
                      </a:pPr>
                      <a:r>
                        <a:rPr lang="en-US" sz="1800" b="1" dirty="0">
                          <a:effectLst/>
                          <a:latin typeface="Calibri" panose="020F0502020204030204" pitchFamily="34" charset="0"/>
                          <a:cs typeface="Calibri" panose="020F0502020204030204" pitchFamily="34" charset="0"/>
                        </a:rPr>
                        <a:t>Sr. No.</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schemeClr>
                    </a:solidFill>
                  </a:tcPr>
                </a:tc>
                <a:tc>
                  <a:txBody>
                    <a:bodyPr/>
                    <a:lstStyle/>
                    <a:p>
                      <a:pPr>
                        <a:lnSpc>
                          <a:spcPct val="107000"/>
                        </a:lnSpc>
                        <a:spcAft>
                          <a:spcPts val="0"/>
                        </a:spcAft>
                      </a:pPr>
                      <a:r>
                        <a:rPr lang="en-US" sz="1800" b="1" dirty="0">
                          <a:effectLst/>
                          <a:latin typeface="Calibri" panose="020F0502020204030204" pitchFamily="34" charset="0"/>
                          <a:cs typeface="Calibri" panose="020F0502020204030204" pitchFamily="34" charset="0"/>
                        </a:rPr>
                        <a:t>Advanced RAJ-ZLD Technology</a:t>
                      </a:r>
                      <a:endParaRPr lang="en-IN" sz="1800" b="1"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schemeClr>
                    </a:solidFill>
                  </a:tcPr>
                </a:tc>
                <a:extLst>
                  <a:ext uri="{0D108BD9-81ED-4DB2-BD59-A6C34878D82A}">
                    <a16:rowId xmlns:a16="http://schemas.microsoft.com/office/drawing/2014/main" val="10000"/>
                  </a:ext>
                </a:extLst>
              </a:tr>
              <a:tr h="580075">
                <a:tc>
                  <a:txBody>
                    <a:bodyPr/>
                    <a:lstStyle/>
                    <a:p>
                      <a:pPr algn="ctr">
                        <a:lnSpc>
                          <a:spcPct val="107000"/>
                        </a:lnSpc>
                        <a:spcAft>
                          <a:spcPts val="0"/>
                        </a:spcAft>
                      </a:pPr>
                      <a:r>
                        <a:rPr lang="en-US" sz="1800" b="0" dirty="0">
                          <a:effectLst/>
                          <a:latin typeface="Calibri" panose="020F0502020204030204" pitchFamily="34" charset="0"/>
                          <a:cs typeface="Calibri" panose="020F0502020204030204" pitchFamily="34" charset="0"/>
                        </a:rPr>
                        <a:t>1.</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nSpc>
                          <a:spcPct val="107000"/>
                        </a:lnSpc>
                        <a:spcAft>
                          <a:spcPts val="0"/>
                        </a:spcAft>
                      </a:pPr>
                      <a:r>
                        <a:rPr lang="en-US" sz="1800" b="0" dirty="0">
                          <a:effectLst/>
                          <a:latin typeface="Calibri" panose="020F0502020204030204" pitchFamily="34" charset="0"/>
                          <a:cs typeface="Calibri" panose="020F0502020204030204" pitchFamily="34" charset="0"/>
                        </a:rPr>
                        <a:t>Operating Cost : 35-40% Lower </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1"/>
                  </a:ext>
                </a:extLst>
              </a:tr>
              <a:tr h="580075">
                <a:tc>
                  <a:txBody>
                    <a:bodyPr/>
                    <a:lstStyle/>
                    <a:p>
                      <a:pPr algn="ctr">
                        <a:lnSpc>
                          <a:spcPct val="107000"/>
                        </a:lnSpc>
                        <a:spcAft>
                          <a:spcPts val="0"/>
                        </a:spcAft>
                      </a:pPr>
                      <a:r>
                        <a:rPr lang="en-US" sz="1800" b="0">
                          <a:effectLst/>
                          <a:latin typeface="Calibri" panose="020F0502020204030204" pitchFamily="34" charset="0"/>
                          <a:cs typeface="Calibri" panose="020F0502020204030204" pitchFamily="34" charset="0"/>
                        </a:rPr>
                        <a:t>2.</a:t>
                      </a:r>
                      <a:endParaRPr lang="en-IN" sz="1800" b="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US" sz="1800" b="0" dirty="0">
                          <a:effectLst/>
                          <a:latin typeface="Calibri" panose="020F0502020204030204" pitchFamily="34" charset="0"/>
                          <a:cs typeface="Calibri" panose="020F0502020204030204" pitchFamily="34" charset="0"/>
                        </a:rPr>
                        <a:t>Capital Investment : 30-40% Lower </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80075">
                <a:tc>
                  <a:txBody>
                    <a:bodyPr/>
                    <a:lstStyle/>
                    <a:p>
                      <a:pPr algn="ctr">
                        <a:lnSpc>
                          <a:spcPct val="107000"/>
                        </a:lnSpc>
                        <a:spcAft>
                          <a:spcPts val="0"/>
                        </a:spcAft>
                      </a:pPr>
                      <a:r>
                        <a:rPr lang="en-US" sz="1800" b="0" dirty="0">
                          <a:effectLst/>
                          <a:latin typeface="Calibri" panose="020F0502020204030204" pitchFamily="34" charset="0"/>
                          <a:cs typeface="Calibri" panose="020F0502020204030204" pitchFamily="34" charset="0"/>
                        </a:rPr>
                        <a:t>3.</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nSpc>
                          <a:spcPct val="107000"/>
                        </a:lnSpc>
                        <a:spcAft>
                          <a:spcPts val="0"/>
                        </a:spcAft>
                      </a:pPr>
                      <a:r>
                        <a:rPr lang="en-US" sz="1800" b="0" dirty="0">
                          <a:effectLst/>
                          <a:latin typeface="Calibri" panose="020F0502020204030204" pitchFamily="34" charset="0"/>
                          <a:cs typeface="Calibri" panose="020F0502020204030204" pitchFamily="34" charset="0"/>
                        </a:rPr>
                        <a:t>Cleaning Cycle: Regular boiler Frequent cleaning is not required. </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3"/>
                  </a:ext>
                </a:extLst>
              </a:tr>
              <a:tr h="580075">
                <a:tc>
                  <a:txBody>
                    <a:bodyPr/>
                    <a:lstStyle/>
                    <a:p>
                      <a:pPr algn="ctr">
                        <a:lnSpc>
                          <a:spcPct val="107000"/>
                        </a:lnSpc>
                        <a:spcAft>
                          <a:spcPts val="0"/>
                        </a:spcAft>
                      </a:pPr>
                      <a:r>
                        <a:rPr lang="en-US" sz="1800" b="0" dirty="0">
                          <a:effectLst/>
                          <a:latin typeface="Calibri" panose="020F0502020204030204" pitchFamily="34" charset="0"/>
                          <a:cs typeface="Calibri" panose="020F0502020204030204" pitchFamily="34" charset="0"/>
                        </a:rPr>
                        <a:t>4.</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US" sz="1800" b="0" dirty="0">
                          <a:effectLst/>
                          <a:latin typeface="Calibri" panose="020F0502020204030204" pitchFamily="34" charset="0"/>
                          <a:cs typeface="Calibri" panose="020F0502020204030204" pitchFamily="34" charset="0"/>
                        </a:rPr>
                        <a:t>Maintenance Cost : Very  lower than incineration boiler </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80075">
                <a:tc>
                  <a:txBody>
                    <a:bodyPr/>
                    <a:lstStyle/>
                    <a:p>
                      <a:pPr algn="ctr">
                        <a:lnSpc>
                          <a:spcPct val="107000"/>
                        </a:lnSpc>
                        <a:spcAft>
                          <a:spcPts val="0"/>
                        </a:spcAft>
                      </a:pPr>
                      <a:r>
                        <a:rPr lang="en-US" sz="1800" b="0" dirty="0">
                          <a:effectLst/>
                          <a:latin typeface="Calibri" panose="020F0502020204030204" pitchFamily="34" charset="0"/>
                          <a:cs typeface="Calibri" panose="020F0502020204030204" pitchFamily="34" charset="0"/>
                        </a:rPr>
                        <a:t>5.</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nSpc>
                          <a:spcPct val="107000"/>
                        </a:lnSpc>
                        <a:spcAft>
                          <a:spcPts val="0"/>
                        </a:spcAft>
                      </a:pPr>
                      <a:r>
                        <a:rPr lang="en-US" sz="1800" b="0" dirty="0">
                          <a:effectLst/>
                          <a:latin typeface="Calibri" panose="020F0502020204030204" pitchFamily="34" charset="0"/>
                          <a:cs typeface="Calibri" panose="020F0502020204030204" pitchFamily="34" charset="0"/>
                        </a:rPr>
                        <a:t>Boiler Capacity suitable for distillery complex, Since no any additional Steam generation.</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5"/>
                  </a:ext>
                </a:extLst>
              </a:tr>
              <a:tr h="580075">
                <a:tc>
                  <a:txBody>
                    <a:bodyPr/>
                    <a:lstStyle/>
                    <a:p>
                      <a:pPr algn="ctr">
                        <a:lnSpc>
                          <a:spcPct val="107000"/>
                        </a:lnSpc>
                        <a:spcAft>
                          <a:spcPts val="0"/>
                        </a:spcAft>
                      </a:pPr>
                      <a:r>
                        <a:rPr lang="en-IN" sz="1800" b="0">
                          <a:effectLst/>
                          <a:latin typeface="Calibri" panose="020F0502020204030204" pitchFamily="34" charset="0"/>
                          <a:cs typeface="Calibri" panose="020F0502020204030204" pitchFamily="34" charset="0"/>
                        </a:rPr>
                        <a:t>6</a:t>
                      </a:r>
                      <a:endParaRPr lang="en-IN" sz="1800" b="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US" sz="1800" b="0" dirty="0">
                          <a:effectLst/>
                          <a:latin typeface="Calibri" panose="020F0502020204030204" pitchFamily="34" charset="0"/>
                          <a:cs typeface="Calibri" panose="020F0502020204030204" pitchFamily="34" charset="0"/>
                        </a:rPr>
                        <a:t>Steam and Power is Balanced as per Process requirement.</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580075">
                <a:tc>
                  <a:txBody>
                    <a:bodyPr/>
                    <a:lstStyle/>
                    <a:p>
                      <a:pPr algn="ctr">
                        <a:lnSpc>
                          <a:spcPct val="107000"/>
                        </a:lnSpc>
                        <a:spcAft>
                          <a:spcPts val="0"/>
                        </a:spcAft>
                      </a:pPr>
                      <a:r>
                        <a:rPr lang="en-US" sz="1800" b="0" dirty="0">
                          <a:effectLst/>
                          <a:latin typeface="Calibri" panose="020F0502020204030204" pitchFamily="34" charset="0"/>
                          <a:cs typeface="Calibri" panose="020F0502020204030204" pitchFamily="34" charset="0"/>
                        </a:rPr>
                        <a:t>7.</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nSpc>
                          <a:spcPct val="107000"/>
                        </a:lnSpc>
                        <a:spcAft>
                          <a:spcPts val="0"/>
                        </a:spcAft>
                      </a:pPr>
                      <a:r>
                        <a:rPr lang="en-IN" sz="1800" b="0" dirty="0">
                          <a:effectLst/>
                          <a:latin typeface="Calibri" panose="020F0502020204030204" pitchFamily="34" charset="0"/>
                          <a:cs typeface="Calibri" panose="020F0502020204030204" pitchFamily="34" charset="0"/>
                        </a:rPr>
                        <a:t>Suitable option for Juice Syrup to Ethanol Case.</a:t>
                      </a:r>
                      <a:endParaRPr lang="en-IN" sz="1800" b="0" dirty="0">
                        <a:effectLst/>
                        <a:latin typeface="Calibri" panose="020F0502020204030204" pitchFamily="34" charset="0"/>
                        <a:ea typeface="Calibri" panose="020F0502020204030204" pitchFamily="34" charset="0"/>
                        <a:cs typeface="Calibri" panose="020F0502020204030204" pitchFamily="34" charset="0"/>
                      </a:endParaRPr>
                    </a:p>
                  </a:txBody>
                  <a:tcPr marL="100965" marR="100965" marT="50165" marB="501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7"/>
                  </a:ext>
                </a:extLst>
              </a:tr>
            </a:tbl>
          </a:graphicData>
        </a:graphic>
      </p:graphicFrame>
      <p:sp>
        <p:nvSpPr>
          <p:cNvPr id="3" name="Rectangle 2"/>
          <p:cNvSpPr/>
          <p:nvPr/>
        </p:nvSpPr>
        <p:spPr>
          <a:xfrm>
            <a:off x="342994" y="639624"/>
            <a:ext cx="7695537" cy="707886"/>
          </a:xfrm>
          <a:prstGeom prst="rect">
            <a:avLst/>
          </a:prstGeom>
        </p:spPr>
        <p:txBody>
          <a:bodyPr wrap="square">
            <a:spAutoFit/>
          </a:bodyPr>
          <a:lstStyle/>
          <a:p>
            <a:r>
              <a:rPr lang="en-US" sz="4000" b="1" dirty="0">
                <a:solidFill>
                  <a:srgbClr val="099BDD"/>
                </a:solidFill>
                <a:latin typeface="Calibri" panose="020F0502020204030204" pitchFamily="34" charset="0"/>
                <a:cs typeface="Calibri" panose="020F0502020204030204" pitchFamily="34" charset="0"/>
              </a:rPr>
              <a:t>ADVANCED RAJ-ZLD TECHNOLOGY</a:t>
            </a:r>
            <a:endParaRPr lang="en-IN" sz="4000" dirty="0"/>
          </a:p>
        </p:txBody>
      </p:sp>
      <p:sp>
        <p:nvSpPr>
          <p:cNvPr id="7" name="Flowchart: Connector 6"/>
          <p:cNvSpPr/>
          <p:nvPr/>
        </p:nvSpPr>
        <p:spPr>
          <a:xfrm>
            <a:off x="11168067" y="541327"/>
            <a:ext cx="850006" cy="852628"/>
          </a:xfrm>
          <a:prstGeom prst="flowChartConnector">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153934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26692736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3" y="386916"/>
            <a:ext cx="7609038" cy="1400530"/>
          </a:xfrm>
        </p:spPr>
        <p:txBody>
          <a:bodyPr>
            <a:normAutofit/>
          </a:bodyPr>
          <a:lstStyle/>
          <a:p>
            <a:r>
              <a:rPr lang="en-US" b="1" dirty="0" smtClean="0">
                <a:latin typeface="Calibri" panose="020F0502020204030204" pitchFamily="34" charset="0"/>
                <a:cs typeface="Calibri" panose="020F0502020204030204" pitchFamily="34" charset="0"/>
              </a:rPr>
              <a:t>CASE STUDY FOR DISTILLERY</a:t>
            </a:r>
            <a:endParaRPr lang="en-IN" b="1"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651633" y="3212402"/>
            <a:ext cx="10826839" cy="2506202"/>
          </a:xfrm>
          <a:solidFill>
            <a:schemeClr val="tx1"/>
          </a:solidFill>
        </p:spPr>
        <p:txBody>
          <a:bodyPr>
            <a:normAutofit/>
          </a:bodyPr>
          <a:lstStyle/>
          <a:p>
            <a:pPr marL="0" indent="0" algn="ctr">
              <a:buNone/>
            </a:pPr>
            <a:endParaRPr lang="en-US" sz="2000" dirty="0" smtClean="0">
              <a:solidFill>
                <a:srgbClr val="CCCCFF"/>
              </a:solidFill>
              <a:latin typeface="Calibri" panose="020F0502020204030204" pitchFamily="34" charset="0"/>
              <a:cs typeface="Calibri" panose="020F0502020204030204" pitchFamily="34" charset="0"/>
            </a:endParaRPr>
          </a:p>
          <a:p>
            <a:pPr marL="0" indent="0" algn="ctr">
              <a:buNone/>
            </a:pPr>
            <a:r>
              <a:rPr lang="en-US" sz="6000" dirty="0" smtClean="0">
                <a:solidFill>
                  <a:srgbClr val="099BDD"/>
                </a:solidFill>
                <a:latin typeface="Calibri" panose="020F0502020204030204" pitchFamily="34" charset="0"/>
                <a:cs typeface="Calibri" panose="020F0502020204030204" pitchFamily="34" charset="0"/>
              </a:rPr>
              <a:t>120 KLPD MOLASSES BASED     DISTILLERY </a:t>
            </a:r>
            <a:endParaRPr lang="en-IN" sz="6000" dirty="0">
              <a:solidFill>
                <a:srgbClr val="099BDD"/>
              </a:solidFill>
              <a:latin typeface="Calibri" panose="020F0502020204030204" pitchFamily="34" charset="0"/>
              <a:cs typeface="Calibri" panose="020F0502020204030204" pitchFamily="34" charset="0"/>
            </a:endParaRPr>
          </a:p>
        </p:txBody>
      </p:sp>
      <p:sp>
        <p:nvSpPr>
          <p:cNvPr id="5" name="Flowchart: Connector 4"/>
          <p:cNvSpPr/>
          <p:nvPr/>
        </p:nvSpPr>
        <p:spPr>
          <a:xfrm>
            <a:off x="11168067" y="541327"/>
            <a:ext cx="850006" cy="852628"/>
          </a:xfrm>
          <a:prstGeom prst="flowChartConnector">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6757658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1999" cy="6858000"/>
          </a:xfrm>
          <a:prstGeom prst="rect">
            <a:avLst/>
          </a:prstGeom>
          <a:solidFill>
            <a:schemeClr val="tx1"/>
          </a:solidFill>
          <a:ln w="76200">
            <a:solidFill>
              <a:srgbClr val="099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Rectangle 3"/>
          <p:cNvSpPr/>
          <p:nvPr/>
        </p:nvSpPr>
        <p:spPr>
          <a:xfrm>
            <a:off x="4700788" y="811369"/>
            <a:ext cx="2343955" cy="50227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alibri" panose="020F0502020204030204" pitchFamily="34" charset="0"/>
                <a:cs typeface="Calibri" panose="020F0502020204030204" pitchFamily="34" charset="0"/>
              </a:rPr>
              <a:t>DISTILLATION </a:t>
            </a:r>
            <a:endParaRPr lang="en-IN" b="1" dirty="0">
              <a:solidFill>
                <a:schemeClr val="bg1"/>
              </a:solidFill>
              <a:latin typeface="Calibri" panose="020F0502020204030204" pitchFamily="34" charset="0"/>
              <a:cs typeface="Calibri" panose="020F0502020204030204" pitchFamily="34" charset="0"/>
            </a:endParaRPr>
          </a:p>
        </p:txBody>
      </p:sp>
      <p:sp>
        <p:nvSpPr>
          <p:cNvPr id="5" name="Rectangle 4"/>
          <p:cNvSpPr/>
          <p:nvPr/>
        </p:nvSpPr>
        <p:spPr>
          <a:xfrm>
            <a:off x="4700788" y="1865290"/>
            <a:ext cx="2343955" cy="502277"/>
          </a:xfrm>
          <a:prstGeom prst="rect">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alibri" panose="020F0502020204030204" pitchFamily="34" charset="0"/>
                <a:cs typeface="Calibri" panose="020F0502020204030204" pitchFamily="34" charset="0"/>
              </a:rPr>
              <a:t>BIO-DIGESTER</a:t>
            </a:r>
            <a:endParaRPr lang="en-IN" b="1" dirty="0">
              <a:solidFill>
                <a:schemeClr val="bg1"/>
              </a:solidFill>
              <a:latin typeface="Calibri" panose="020F0502020204030204" pitchFamily="34" charset="0"/>
              <a:cs typeface="Calibri" panose="020F0502020204030204" pitchFamily="34" charset="0"/>
            </a:endParaRPr>
          </a:p>
        </p:txBody>
      </p:sp>
      <p:sp>
        <p:nvSpPr>
          <p:cNvPr id="6" name="Rectangle 5"/>
          <p:cNvSpPr/>
          <p:nvPr/>
        </p:nvSpPr>
        <p:spPr>
          <a:xfrm>
            <a:off x="4131971" y="3125272"/>
            <a:ext cx="3928056" cy="738389"/>
          </a:xfrm>
          <a:prstGeom prst="rect">
            <a:avLst/>
          </a:prstGeom>
          <a:gradFill flip="none" rotWithShape="1">
            <a:gsLst>
              <a:gs pos="0">
                <a:srgbClr val="002060">
                  <a:tint val="66000"/>
                  <a:satMod val="160000"/>
                </a:srgbClr>
              </a:gs>
              <a:gs pos="50000">
                <a:srgbClr val="002060">
                  <a:tint val="44500"/>
                  <a:satMod val="160000"/>
                </a:srgbClr>
              </a:gs>
              <a:gs pos="100000">
                <a:srgbClr val="002060">
                  <a:tint val="23500"/>
                  <a:satMod val="160000"/>
                </a:srgb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alibri" panose="020F0502020204030204" pitchFamily="34" charset="0"/>
                <a:cs typeface="Calibri" panose="020F0502020204030204" pitchFamily="34" charset="0"/>
              </a:rPr>
              <a:t>INTEGRATED &amp; STANDALONE BMSW EVAPORATION </a:t>
            </a:r>
            <a:endParaRPr lang="en-IN" b="1" dirty="0">
              <a:solidFill>
                <a:schemeClr val="bg1"/>
              </a:solidFill>
              <a:latin typeface="Calibri" panose="020F0502020204030204" pitchFamily="34" charset="0"/>
              <a:cs typeface="Calibri" panose="020F0502020204030204" pitchFamily="34" charset="0"/>
            </a:endParaRPr>
          </a:p>
        </p:txBody>
      </p:sp>
      <p:sp>
        <p:nvSpPr>
          <p:cNvPr id="7" name="Rectangle 6"/>
          <p:cNvSpPr/>
          <p:nvPr/>
        </p:nvSpPr>
        <p:spPr>
          <a:xfrm>
            <a:off x="4700786" y="4415306"/>
            <a:ext cx="2343955" cy="502277"/>
          </a:xfrm>
          <a:prstGeom prst="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alibri" panose="020F0502020204030204" pitchFamily="34" charset="0"/>
                <a:cs typeface="Calibri" panose="020F0502020204030204" pitchFamily="34" charset="0"/>
              </a:rPr>
              <a:t>BMSW SPRAY DRYER</a:t>
            </a:r>
            <a:endParaRPr lang="en-IN" b="1" dirty="0">
              <a:solidFill>
                <a:schemeClr val="bg1"/>
              </a:solidFill>
              <a:latin typeface="Calibri" panose="020F0502020204030204" pitchFamily="34" charset="0"/>
              <a:cs typeface="Calibri" panose="020F0502020204030204" pitchFamily="34" charset="0"/>
            </a:endParaRPr>
          </a:p>
        </p:txBody>
      </p:sp>
      <p:sp>
        <p:nvSpPr>
          <p:cNvPr id="10" name="Can 9"/>
          <p:cNvSpPr/>
          <p:nvPr/>
        </p:nvSpPr>
        <p:spPr>
          <a:xfrm>
            <a:off x="4700786" y="5389809"/>
            <a:ext cx="2292440" cy="1313645"/>
          </a:xfrm>
          <a:prstGeom prst="can">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5400000" scaled="1"/>
            <a:tileRect/>
          </a:gradFill>
          <a:ln>
            <a:solidFill>
              <a:srgbClr val="99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alibri" panose="020F0502020204030204" pitchFamily="34" charset="0"/>
                <a:cs typeface="Calibri" panose="020F0502020204030204" pitchFamily="34" charset="0"/>
              </a:rPr>
              <a:t>POWDER 54 TPD @ 5% MOISTURE</a:t>
            </a:r>
            <a:endParaRPr lang="en-IN" b="1" dirty="0">
              <a:solidFill>
                <a:schemeClr val="bg1"/>
              </a:solidFill>
              <a:latin typeface="Calibri" panose="020F0502020204030204" pitchFamily="34" charset="0"/>
              <a:cs typeface="Calibri" panose="020F0502020204030204" pitchFamily="34" charset="0"/>
            </a:endParaRPr>
          </a:p>
        </p:txBody>
      </p:sp>
      <p:cxnSp>
        <p:nvCxnSpPr>
          <p:cNvPr id="12" name="Straight Arrow Connector 11"/>
          <p:cNvCxnSpPr>
            <a:stCxn id="4" idx="2"/>
            <a:endCxn id="5" idx="0"/>
          </p:cNvCxnSpPr>
          <p:nvPr/>
        </p:nvCxnSpPr>
        <p:spPr>
          <a:xfrm>
            <a:off x="5872766" y="1313646"/>
            <a:ext cx="0" cy="551644"/>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11165983" y="765622"/>
            <a:ext cx="0" cy="1510312"/>
          </a:xfrm>
          <a:prstGeom prst="straightConnector1">
            <a:avLst/>
          </a:prstGeom>
          <a:ln w="19050">
            <a:solidFill>
              <a:srgbClr val="00B05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2"/>
          </p:cNvCxnSpPr>
          <p:nvPr/>
        </p:nvCxnSpPr>
        <p:spPr>
          <a:xfrm flipH="1">
            <a:off x="5872761" y="2367567"/>
            <a:ext cx="5" cy="783262"/>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7" idx="0"/>
          </p:cNvCxnSpPr>
          <p:nvPr/>
        </p:nvCxnSpPr>
        <p:spPr>
          <a:xfrm>
            <a:off x="5872761" y="3863661"/>
            <a:ext cx="3" cy="551645"/>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872761" y="4904704"/>
            <a:ext cx="0" cy="671848"/>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8316534" y="1716374"/>
            <a:ext cx="3171421" cy="758515"/>
          </a:xfrm>
          <a:prstGeom prst="rect">
            <a:avLst/>
          </a:prstGeom>
          <a:solidFill>
            <a:schemeClr val="tx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chemeClr val="bg1"/>
                </a:solidFill>
                <a:latin typeface="Calibri" panose="020F0502020204030204" pitchFamily="34" charset="0"/>
                <a:cs typeface="Calibri" panose="020F0502020204030204" pitchFamily="34" charset="0"/>
              </a:rPr>
              <a:t>Gas generation: 36000 Nm3/day</a:t>
            </a:r>
          </a:p>
          <a:p>
            <a:r>
              <a:rPr lang="en-US" sz="1600" dirty="0" smtClean="0">
                <a:solidFill>
                  <a:schemeClr val="bg1"/>
                </a:solidFill>
                <a:latin typeface="Calibri" panose="020F0502020204030204" pitchFamily="34" charset="0"/>
                <a:cs typeface="Calibri" panose="020F0502020204030204" pitchFamily="34" charset="0"/>
              </a:rPr>
              <a:t>@ 5000 Kcal/Kg. – 15 TPD CBG</a:t>
            </a:r>
            <a:endParaRPr lang="en-IN" sz="1600" dirty="0">
              <a:solidFill>
                <a:schemeClr val="bg1"/>
              </a:solidFill>
              <a:latin typeface="Calibri" panose="020F0502020204030204" pitchFamily="34" charset="0"/>
              <a:cs typeface="Calibri" panose="020F0502020204030204" pitchFamily="34" charset="0"/>
            </a:endParaRPr>
          </a:p>
        </p:txBody>
      </p:sp>
      <p:cxnSp>
        <p:nvCxnSpPr>
          <p:cNvPr id="23" name="Straight Arrow Connector 22"/>
          <p:cNvCxnSpPr>
            <a:stCxn id="5" idx="3"/>
          </p:cNvCxnSpPr>
          <p:nvPr/>
        </p:nvCxnSpPr>
        <p:spPr>
          <a:xfrm flipV="1">
            <a:off x="7044743" y="2116428"/>
            <a:ext cx="1292179" cy="1"/>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5664555" y="1336349"/>
            <a:ext cx="3274456" cy="423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002060"/>
                </a:solidFill>
                <a:latin typeface="Calibri" panose="020F0502020204030204" pitchFamily="34" charset="0"/>
                <a:cs typeface="Calibri" panose="020F0502020204030204" pitchFamily="34" charset="0"/>
              </a:rPr>
              <a:t>RSW- 900 TPD @ 12% w/w solid</a:t>
            </a:r>
            <a:endParaRPr lang="en-IN" sz="1600" dirty="0">
              <a:solidFill>
                <a:srgbClr val="002060"/>
              </a:solidFill>
              <a:latin typeface="Calibri" panose="020F0502020204030204" pitchFamily="34" charset="0"/>
              <a:cs typeface="Calibri" panose="020F0502020204030204" pitchFamily="34" charset="0"/>
            </a:endParaRPr>
          </a:p>
        </p:txBody>
      </p:sp>
      <p:sp>
        <p:nvSpPr>
          <p:cNvPr id="25" name="Rectangle 24"/>
          <p:cNvSpPr/>
          <p:nvPr/>
        </p:nvSpPr>
        <p:spPr>
          <a:xfrm>
            <a:off x="5715002" y="2476099"/>
            <a:ext cx="3974908" cy="574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002060"/>
                </a:solidFill>
                <a:latin typeface="Calibri" panose="020F0502020204030204" pitchFamily="34" charset="0"/>
                <a:cs typeface="Calibri" panose="020F0502020204030204" pitchFamily="34" charset="0"/>
              </a:rPr>
              <a:t>Bio-Spent Wash  900 TPD @ 6% w/w solid</a:t>
            </a:r>
            <a:endParaRPr lang="en-IN" sz="1600" dirty="0">
              <a:solidFill>
                <a:srgbClr val="002060"/>
              </a:solidFill>
              <a:latin typeface="Calibri" panose="020F0502020204030204" pitchFamily="34" charset="0"/>
              <a:cs typeface="Calibri" panose="020F0502020204030204" pitchFamily="34" charset="0"/>
            </a:endParaRPr>
          </a:p>
        </p:txBody>
      </p:sp>
      <p:sp>
        <p:nvSpPr>
          <p:cNvPr id="28" name="Rectangle 27"/>
          <p:cNvSpPr/>
          <p:nvPr/>
        </p:nvSpPr>
        <p:spPr>
          <a:xfrm>
            <a:off x="5420388" y="3932348"/>
            <a:ext cx="3274456" cy="423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002060"/>
                </a:solidFill>
                <a:latin typeface="Calibri" panose="020F0502020204030204" pitchFamily="34" charset="0"/>
                <a:cs typeface="Calibri" panose="020F0502020204030204" pitchFamily="34" charset="0"/>
              </a:rPr>
              <a:t>135 TPD @ 40% w/w solid</a:t>
            </a:r>
            <a:endParaRPr lang="en-IN" sz="1600" dirty="0">
              <a:solidFill>
                <a:srgbClr val="002060"/>
              </a:solidFill>
              <a:latin typeface="Calibri" panose="020F0502020204030204" pitchFamily="34" charset="0"/>
              <a:cs typeface="Calibri" panose="020F0502020204030204" pitchFamily="34" charset="0"/>
            </a:endParaRPr>
          </a:p>
        </p:txBody>
      </p:sp>
      <p:sp>
        <p:nvSpPr>
          <p:cNvPr id="29" name="Rectangle 28"/>
          <p:cNvSpPr/>
          <p:nvPr/>
        </p:nvSpPr>
        <p:spPr>
          <a:xfrm>
            <a:off x="8525814" y="3150829"/>
            <a:ext cx="2962141" cy="596721"/>
          </a:xfrm>
          <a:prstGeom prst="rect">
            <a:avLst/>
          </a:prstGeom>
          <a:solidFill>
            <a:schemeClr val="tx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anose="020F0502020204030204" pitchFamily="34" charset="0"/>
                <a:cs typeface="Calibri" panose="020F0502020204030204" pitchFamily="34" charset="0"/>
              </a:rPr>
              <a:t>Evaporation 765 TPD</a:t>
            </a:r>
            <a:endParaRPr lang="en-IN" dirty="0">
              <a:solidFill>
                <a:schemeClr val="bg1"/>
              </a:solidFill>
              <a:latin typeface="Calibri" panose="020F0502020204030204" pitchFamily="34" charset="0"/>
              <a:cs typeface="Calibri" panose="020F0502020204030204" pitchFamily="34" charset="0"/>
            </a:endParaRPr>
          </a:p>
        </p:txBody>
      </p:sp>
      <p:cxnSp>
        <p:nvCxnSpPr>
          <p:cNvPr id="31" name="Straight Arrow Connector 30"/>
          <p:cNvCxnSpPr>
            <a:stCxn id="6" idx="3"/>
          </p:cNvCxnSpPr>
          <p:nvPr/>
        </p:nvCxnSpPr>
        <p:spPr>
          <a:xfrm flipV="1">
            <a:off x="8060027" y="3494466"/>
            <a:ext cx="465787" cy="1"/>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7921574" y="4415306"/>
            <a:ext cx="2562896" cy="502277"/>
          </a:xfrm>
          <a:prstGeom prst="rect">
            <a:avLst/>
          </a:prstGeom>
          <a:solidFill>
            <a:schemeClr val="tx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anose="020F0502020204030204" pitchFamily="34" charset="0"/>
                <a:cs typeface="Calibri" panose="020F0502020204030204" pitchFamily="34" charset="0"/>
              </a:rPr>
              <a:t>81 TPD Evaporation</a:t>
            </a:r>
            <a:endParaRPr lang="en-IN" dirty="0">
              <a:solidFill>
                <a:schemeClr val="bg1"/>
              </a:solidFill>
              <a:latin typeface="Calibri" panose="020F0502020204030204" pitchFamily="34" charset="0"/>
              <a:cs typeface="Calibri" panose="020F0502020204030204" pitchFamily="34" charset="0"/>
            </a:endParaRPr>
          </a:p>
        </p:txBody>
      </p:sp>
      <p:cxnSp>
        <p:nvCxnSpPr>
          <p:cNvPr id="120" name="Straight Connector 119"/>
          <p:cNvCxnSpPr/>
          <p:nvPr/>
        </p:nvCxnSpPr>
        <p:spPr>
          <a:xfrm>
            <a:off x="1805190" y="1511654"/>
            <a:ext cx="0" cy="684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endCxn id="32" idx="1"/>
          </p:cNvCxnSpPr>
          <p:nvPr/>
        </p:nvCxnSpPr>
        <p:spPr>
          <a:xfrm>
            <a:off x="7057616" y="4666444"/>
            <a:ext cx="863958" cy="1"/>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endCxn id="6" idx="1"/>
          </p:cNvCxnSpPr>
          <p:nvPr/>
        </p:nvCxnSpPr>
        <p:spPr>
          <a:xfrm>
            <a:off x="3786389" y="3494466"/>
            <a:ext cx="34558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3786389" y="978794"/>
            <a:ext cx="0" cy="2515672"/>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3786389" y="978794"/>
            <a:ext cx="91439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a:xfrm>
            <a:off x="1109730" y="1928612"/>
            <a:ext cx="1403797" cy="877910"/>
          </a:xfrm>
          <a:prstGeom prst="round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alibri" panose="020F0502020204030204" pitchFamily="34" charset="0"/>
                <a:cs typeface="Calibri" panose="020F0502020204030204" pitchFamily="34" charset="0"/>
              </a:rPr>
              <a:t>H. P.</a:t>
            </a:r>
          </a:p>
          <a:p>
            <a:pPr algn="ctr"/>
            <a:r>
              <a:rPr lang="en-US" b="1" dirty="0" smtClean="0">
                <a:solidFill>
                  <a:schemeClr val="bg1"/>
                </a:solidFill>
                <a:latin typeface="Calibri" panose="020F0502020204030204" pitchFamily="34" charset="0"/>
                <a:cs typeface="Calibri" panose="020F0502020204030204" pitchFamily="34" charset="0"/>
              </a:rPr>
              <a:t>BOILER</a:t>
            </a:r>
            <a:endParaRPr lang="en-IN" b="1" dirty="0">
              <a:solidFill>
                <a:schemeClr val="bg1"/>
              </a:solidFill>
              <a:latin typeface="Calibri" panose="020F0502020204030204" pitchFamily="34" charset="0"/>
              <a:cs typeface="Calibri" panose="020F0502020204030204" pitchFamily="34" charset="0"/>
            </a:endParaRPr>
          </a:p>
        </p:txBody>
      </p:sp>
      <p:cxnSp>
        <p:nvCxnSpPr>
          <p:cNvPr id="49" name="Straight Connector 48"/>
          <p:cNvCxnSpPr/>
          <p:nvPr/>
        </p:nvCxnSpPr>
        <p:spPr>
          <a:xfrm>
            <a:off x="1811628" y="2806521"/>
            <a:ext cx="0" cy="1044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811628" y="4139483"/>
            <a:ext cx="0" cy="651458"/>
          </a:xfrm>
          <a:prstGeom prst="line">
            <a:avLst/>
          </a:prstGeom>
        </p:spPr>
        <p:style>
          <a:lnRef idx="1">
            <a:schemeClr val="accent1"/>
          </a:lnRef>
          <a:fillRef idx="0">
            <a:schemeClr val="accent1"/>
          </a:fillRef>
          <a:effectRef idx="0">
            <a:schemeClr val="accent1"/>
          </a:effectRef>
          <a:fontRef idx="minor">
            <a:schemeClr val="tx1"/>
          </a:fontRef>
        </p:style>
      </p:cxnSp>
      <p:sp>
        <p:nvSpPr>
          <p:cNvPr id="74" name="Trapezoid 73"/>
          <p:cNvSpPr/>
          <p:nvPr/>
        </p:nvSpPr>
        <p:spPr>
          <a:xfrm flipV="1">
            <a:off x="1399505" y="4735134"/>
            <a:ext cx="850005" cy="671848"/>
          </a:xfrm>
          <a:prstGeom prst="trapezoid">
            <a:avLst/>
          </a:prstGeom>
          <a:gradFill flip="none" rotWithShape="1">
            <a:gsLst>
              <a:gs pos="0">
                <a:srgbClr val="009999">
                  <a:tint val="66000"/>
                  <a:satMod val="160000"/>
                </a:srgbClr>
              </a:gs>
              <a:gs pos="50000">
                <a:srgbClr val="009999">
                  <a:tint val="44500"/>
                  <a:satMod val="160000"/>
                </a:srgbClr>
              </a:gs>
              <a:gs pos="100000">
                <a:srgbClr val="009999">
                  <a:tint val="23500"/>
                  <a:satMod val="160000"/>
                </a:srgb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rot lat="10800000" lon="12000000" rev="10800000"/>
              </a:camera>
              <a:lightRig rig="threePt" dir="t"/>
            </a:scene3d>
          </a:bodyPr>
          <a:lstStyle/>
          <a:p>
            <a:pPr algn="ctr"/>
            <a:r>
              <a:rPr lang="en-US" b="1" dirty="0" smtClean="0">
                <a:solidFill>
                  <a:schemeClr val="bg1"/>
                </a:solidFill>
              </a:rPr>
              <a:t>TG</a:t>
            </a:r>
            <a:endParaRPr lang="en-IN" b="1" dirty="0">
              <a:solidFill>
                <a:schemeClr val="bg1"/>
              </a:solidFill>
            </a:endParaRPr>
          </a:p>
        </p:txBody>
      </p:sp>
      <p:cxnSp>
        <p:nvCxnSpPr>
          <p:cNvPr id="80" name="Straight Connector 79"/>
          <p:cNvCxnSpPr/>
          <p:nvPr/>
        </p:nvCxnSpPr>
        <p:spPr>
          <a:xfrm>
            <a:off x="1811628" y="5406982"/>
            <a:ext cx="0" cy="259722"/>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811628" y="5666704"/>
            <a:ext cx="14596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3271234" y="1928612"/>
            <a:ext cx="0" cy="3738092"/>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a:off x="3271234" y="1928612"/>
            <a:ext cx="51515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9" name="Rounded Rectangle 88"/>
          <p:cNvSpPr/>
          <p:nvPr/>
        </p:nvSpPr>
        <p:spPr>
          <a:xfrm>
            <a:off x="476518" y="5975262"/>
            <a:ext cx="3168203" cy="624626"/>
          </a:xfrm>
          <a:prstGeom prst="round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2700000" scaled="1"/>
            <a:tileRect/>
          </a:gradFill>
          <a:ln>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anose="020F0502020204030204" pitchFamily="34" charset="0"/>
                <a:cs typeface="Calibri" panose="020F0502020204030204" pitchFamily="34" charset="0"/>
              </a:rPr>
              <a:t>Flue Gas &amp; Bagasse 16 TPD @ 2200 Kcal/Kg</a:t>
            </a:r>
            <a:endParaRPr lang="en-IN" dirty="0">
              <a:solidFill>
                <a:schemeClr val="bg1"/>
              </a:solidFill>
              <a:latin typeface="Calibri" panose="020F0502020204030204" pitchFamily="34" charset="0"/>
              <a:cs typeface="Calibri" panose="020F0502020204030204" pitchFamily="34" charset="0"/>
            </a:endParaRPr>
          </a:p>
        </p:txBody>
      </p:sp>
      <p:cxnSp>
        <p:nvCxnSpPr>
          <p:cNvPr id="91" name="Straight Connector 90"/>
          <p:cNvCxnSpPr/>
          <p:nvPr/>
        </p:nvCxnSpPr>
        <p:spPr>
          <a:xfrm>
            <a:off x="3644721" y="6287575"/>
            <a:ext cx="3144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3969912" y="4666444"/>
            <a:ext cx="0" cy="1621131"/>
          </a:xfrm>
          <a:prstGeom prst="line">
            <a:avLst/>
          </a:prstGeom>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a:off x="3980645" y="4666443"/>
            <a:ext cx="741606"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3" name="Rectangle 132"/>
          <p:cNvSpPr/>
          <p:nvPr/>
        </p:nvSpPr>
        <p:spPr>
          <a:xfrm>
            <a:off x="1130993" y="988803"/>
            <a:ext cx="1367309" cy="542787"/>
          </a:xfrm>
          <a:prstGeom prst="rect">
            <a:avLst/>
          </a:prstGeom>
          <a:solidFill>
            <a:schemeClr val="accent1">
              <a:lumMod val="60000"/>
              <a:lumOff val="40000"/>
            </a:schemeClr>
          </a:solidFill>
          <a:ln>
            <a:solidFill>
              <a:schemeClr val="bg1">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Calibri" panose="020F0502020204030204" pitchFamily="34" charset="0"/>
                <a:cs typeface="Calibri" panose="020F0502020204030204" pitchFamily="34" charset="0"/>
              </a:rPr>
              <a:t>BAGASSE 180 Ton/ Day</a:t>
            </a:r>
            <a:endParaRPr lang="en-IN" sz="1400" dirty="0">
              <a:solidFill>
                <a:schemeClr val="bg1"/>
              </a:solidFill>
              <a:latin typeface="Calibri" panose="020F0502020204030204" pitchFamily="34" charset="0"/>
              <a:cs typeface="Calibri" panose="020F0502020204030204" pitchFamily="34" charset="0"/>
            </a:endParaRPr>
          </a:p>
        </p:txBody>
      </p:sp>
      <p:sp>
        <p:nvSpPr>
          <p:cNvPr id="137" name="Isosceles Triangle 136"/>
          <p:cNvSpPr/>
          <p:nvPr/>
        </p:nvSpPr>
        <p:spPr>
          <a:xfrm flipV="1">
            <a:off x="1743400" y="1779297"/>
            <a:ext cx="125575" cy="103031"/>
          </a:xfrm>
          <a:prstGeom prst="triangl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2" name="Rectangle 151"/>
          <p:cNvSpPr/>
          <p:nvPr/>
        </p:nvSpPr>
        <p:spPr>
          <a:xfrm>
            <a:off x="1102753" y="3861528"/>
            <a:ext cx="1342627" cy="33485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Calibri" panose="020F0502020204030204" pitchFamily="34" charset="0"/>
                <a:cs typeface="Calibri" panose="020F0502020204030204" pitchFamily="34" charset="0"/>
              </a:rPr>
              <a:t>H.P STEAM</a:t>
            </a:r>
            <a:endParaRPr lang="en-IN" sz="1600" b="1" dirty="0">
              <a:solidFill>
                <a:schemeClr val="bg1"/>
              </a:solidFill>
              <a:latin typeface="Calibri" panose="020F0502020204030204" pitchFamily="34" charset="0"/>
              <a:cs typeface="Calibri" panose="020F0502020204030204" pitchFamily="34" charset="0"/>
            </a:endParaRPr>
          </a:p>
        </p:txBody>
      </p:sp>
      <p:cxnSp>
        <p:nvCxnSpPr>
          <p:cNvPr id="154" name="Straight Connector 153"/>
          <p:cNvCxnSpPr/>
          <p:nvPr/>
        </p:nvCxnSpPr>
        <p:spPr>
          <a:xfrm>
            <a:off x="2445380" y="3861528"/>
            <a:ext cx="0" cy="3348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a:off x="1102753" y="4196378"/>
            <a:ext cx="134262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a:off x="1107588" y="3861528"/>
            <a:ext cx="0" cy="334850"/>
          </a:xfrm>
          <a:prstGeom prst="line">
            <a:avLst/>
          </a:prstGeom>
        </p:spPr>
        <p:style>
          <a:lnRef idx="1">
            <a:schemeClr val="accent1"/>
          </a:lnRef>
          <a:fillRef idx="0">
            <a:schemeClr val="accent1"/>
          </a:fillRef>
          <a:effectRef idx="0">
            <a:schemeClr val="accent1"/>
          </a:effectRef>
          <a:fontRef idx="minor">
            <a:schemeClr val="tx1"/>
          </a:fontRef>
        </p:style>
      </p:cxnSp>
      <p:sp>
        <p:nvSpPr>
          <p:cNvPr id="164" name="Isosceles Triangle 163"/>
          <p:cNvSpPr/>
          <p:nvPr/>
        </p:nvSpPr>
        <p:spPr>
          <a:xfrm flipV="1">
            <a:off x="1761719" y="4299141"/>
            <a:ext cx="125575" cy="1030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6" name="Rectangle 165"/>
          <p:cNvSpPr/>
          <p:nvPr/>
        </p:nvSpPr>
        <p:spPr>
          <a:xfrm>
            <a:off x="473702" y="4273947"/>
            <a:ext cx="2719321" cy="4762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bg1"/>
                </a:solidFill>
                <a:latin typeface="Calibri" panose="020F0502020204030204" pitchFamily="34" charset="0"/>
                <a:cs typeface="Calibri" panose="020F0502020204030204" pitchFamily="34" charset="0"/>
              </a:rPr>
              <a:t>382 TPD @ 45 Kg/Cm2</a:t>
            </a:r>
            <a:endParaRPr lang="en-IN" sz="1600" b="1" dirty="0">
              <a:solidFill>
                <a:schemeClr val="bg1"/>
              </a:solidFill>
              <a:latin typeface="Calibri" panose="020F0502020204030204" pitchFamily="34" charset="0"/>
              <a:cs typeface="Calibri" panose="020F0502020204030204" pitchFamily="34" charset="0"/>
            </a:endParaRPr>
          </a:p>
        </p:txBody>
      </p:sp>
      <p:sp>
        <p:nvSpPr>
          <p:cNvPr id="167" name="Isosceles Triangle 166"/>
          <p:cNvSpPr/>
          <p:nvPr/>
        </p:nvSpPr>
        <p:spPr>
          <a:xfrm rot="16200000" flipV="1">
            <a:off x="2572010" y="5613849"/>
            <a:ext cx="125575" cy="1030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8" name="Rectangle 167"/>
          <p:cNvSpPr/>
          <p:nvPr/>
        </p:nvSpPr>
        <p:spPr>
          <a:xfrm>
            <a:off x="10179978" y="309971"/>
            <a:ext cx="1971238" cy="3587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0B050"/>
                </a:solidFill>
                <a:latin typeface="Calibri" panose="020F0502020204030204" pitchFamily="34" charset="0"/>
                <a:cs typeface="Calibri" panose="020F0502020204030204" pitchFamily="34" charset="0"/>
              </a:rPr>
              <a:t>BIOGAS TO CBG PLANT – 15 TPD</a:t>
            </a:r>
            <a:endParaRPr lang="en-IN" dirty="0">
              <a:solidFill>
                <a:srgbClr val="00B050"/>
              </a:solidFill>
              <a:latin typeface="Calibri" panose="020F0502020204030204" pitchFamily="34" charset="0"/>
              <a:cs typeface="Calibri" panose="020F0502020204030204" pitchFamily="34" charset="0"/>
            </a:endParaRPr>
          </a:p>
        </p:txBody>
      </p:sp>
      <p:sp>
        <p:nvSpPr>
          <p:cNvPr id="170" name="Rectangle 169"/>
          <p:cNvSpPr/>
          <p:nvPr/>
        </p:nvSpPr>
        <p:spPr>
          <a:xfrm>
            <a:off x="4170741" y="334849"/>
            <a:ext cx="3404040" cy="333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anose="020F0502020204030204" pitchFamily="34" charset="0"/>
                <a:cs typeface="Calibri" panose="020F0502020204030204" pitchFamily="34" charset="0"/>
              </a:rPr>
              <a:t>Fermentation Alc. Conc. 12% V/V</a:t>
            </a:r>
            <a:endParaRPr lang="en-IN" dirty="0">
              <a:solidFill>
                <a:schemeClr val="bg1"/>
              </a:solidFill>
              <a:latin typeface="Calibri" panose="020F0502020204030204" pitchFamily="34" charset="0"/>
              <a:cs typeface="Calibri" panose="020F0502020204030204" pitchFamily="34" charset="0"/>
            </a:endParaRPr>
          </a:p>
        </p:txBody>
      </p:sp>
      <p:cxnSp>
        <p:nvCxnSpPr>
          <p:cNvPr id="172" name="Straight Connector 171"/>
          <p:cNvCxnSpPr>
            <a:stCxn id="170" idx="2"/>
          </p:cNvCxnSpPr>
          <p:nvPr/>
        </p:nvCxnSpPr>
        <p:spPr>
          <a:xfrm>
            <a:off x="5872761" y="668766"/>
            <a:ext cx="0" cy="142603"/>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73" name="Rectangle 172"/>
          <p:cNvSpPr/>
          <p:nvPr/>
        </p:nvSpPr>
        <p:spPr>
          <a:xfrm>
            <a:off x="3788131" y="632809"/>
            <a:ext cx="875764" cy="328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solidFill>
                <a:latin typeface="Calibri" panose="020F0502020204030204" pitchFamily="34" charset="0"/>
                <a:cs typeface="Calibri" panose="020F0502020204030204" pitchFamily="34" charset="0"/>
              </a:rPr>
              <a:t>264 TPD</a:t>
            </a:r>
            <a:endParaRPr lang="en-IN" sz="1400" b="1" dirty="0">
              <a:solidFill>
                <a:schemeClr val="bg1"/>
              </a:solidFill>
              <a:latin typeface="Calibri" panose="020F0502020204030204" pitchFamily="34" charset="0"/>
              <a:cs typeface="Calibri" panose="020F0502020204030204" pitchFamily="34" charset="0"/>
            </a:endParaRPr>
          </a:p>
        </p:txBody>
      </p:sp>
      <p:sp>
        <p:nvSpPr>
          <p:cNvPr id="174" name="Rectangle 173"/>
          <p:cNvSpPr/>
          <p:nvPr/>
        </p:nvSpPr>
        <p:spPr>
          <a:xfrm>
            <a:off x="3348507" y="3497843"/>
            <a:ext cx="875764" cy="328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solidFill>
                <a:latin typeface="Calibri" panose="020F0502020204030204" pitchFamily="34" charset="0"/>
                <a:cs typeface="Calibri" panose="020F0502020204030204" pitchFamily="34" charset="0"/>
              </a:rPr>
              <a:t>118 TPD</a:t>
            </a:r>
            <a:endParaRPr lang="en-IN" sz="1400" b="1" dirty="0">
              <a:solidFill>
                <a:schemeClr val="bg1"/>
              </a:solidFill>
              <a:latin typeface="Calibri" panose="020F0502020204030204" pitchFamily="34" charset="0"/>
              <a:cs typeface="Calibri" panose="020F0502020204030204" pitchFamily="34" charset="0"/>
            </a:endParaRPr>
          </a:p>
        </p:txBody>
      </p:sp>
      <p:sp>
        <p:nvSpPr>
          <p:cNvPr id="175" name="Rectangle 174"/>
          <p:cNvSpPr/>
          <p:nvPr/>
        </p:nvSpPr>
        <p:spPr>
          <a:xfrm>
            <a:off x="161431" y="144051"/>
            <a:ext cx="3425749" cy="532259"/>
          </a:xfrm>
          <a:prstGeom prst="rect">
            <a:avLst/>
          </a:prstGeom>
          <a:solidFill>
            <a:schemeClr val="bg2">
              <a:lumMod val="20000"/>
              <a:lumOff val="80000"/>
            </a:schemeClr>
          </a:solidFill>
          <a:ln>
            <a:noFill/>
          </a:ln>
          <a:effectLst>
            <a:outerShdw blurRad="107950" dist="12700" dir="5400000" algn="ctr">
              <a:srgbClr val="000000"/>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b="1" dirty="0" smtClean="0">
                <a:solidFill>
                  <a:srgbClr val="002060"/>
                </a:solidFill>
                <a:latin typeface="Calibri" panose="020F0502020204030204" pitchFamily="34" charset="0"/>
                <a:cs typeface="Calibri" panose="020F0502020204030204" pitchFamily="34" charset="0"/>
              </a:rPr>
              <a:t>BIO- SPENT WASH CASE </a:t>
            </a:r>
            <a:endParaRPr lang="en-IN" sz="2400" b="1" dirty="0">
              <a:solidFill>
                <a:srgbClr val="002060"/>
              </a:solidFill>
              <a:latin typeface="Calibri" panose="020F0502020204030204" pitchFamily="34" charset="0"/>
              <a:cs typeface="Calibri" panose="020F0502020204030204" pitchFamily="34" charset="0"/>
            </a:endParaRPr>
          </a:p>
        </p:txBody>
      </p:sp>
      <p:sp>
        <p:nvSpPr>
          <p:cNvPr id="176" name="Rectangle 175"/>
          <p:cNvSpPr/>
          <p:nvPr/>
        </p:nvSpPr>
        <p:spPr>
          <a:xfrm rot="16200000">
            <a:off x="2089366" y="4267753"/>
            <a:ext cx="2057602" cy="3609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solidFill>
                <a:latin typeface="Calibri" panose="020F0502020204030204" pitchFamily="34" charset="0"/>
                <a:cs typeface="Calibri" panose="020F0502020204030204" pitchFamily="34" charset="0"/>
              </a:rPr>
              <a:t>382 TPD @3.5 Kg/cm2</a:t>
            </a:r>
            <a:endParaRPr lang="en-IN" sz="1400" b="1" dirty="0">
              <a:solidFill>
                <a:schemeClr val="bg1"/>
              </a:solidFill>
              <a:latin typeface="Calibri" panose="020F0502020204030204" pitchFamily="34" charset="0"/>
              <a:cs typeface="Calibri" panose="020F050202020403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941878396"/>
              </p:ext>
            </p:extLst>
          </p:nvPr>
        </p:nvGraphicFramePr>
        <p:xfrm>
          <a:off x="8033556" y="5564938"/>
          <a:ext cx="3982434" cy="1112520"/>
        </p:xfrm>
        <a:graphic>
          <a:graphicData uri="http://schemas.openxmlformats.org/drawingml/2006/table">
            <a:tbl>
              <a:tblPr firstRow="1" bandRow="1">
                <a:tableStyleId>{8FD4443E-F989-4FC4-A0C8-D5A2AF1F390B}</a:tableStyleId>
              </a:tblPr>
              <a:tblGrid>
                <a:gridCol w="2939244">
                  <a:extLst>
                    <a:ext uri="{9D8B030D-6E8A-4147-A177-3AD203B41FA5}">
                      <a16:colId xmlns:a16="http://schemas.microsoft.com/office/drawing/2014/main" val="20000"/>
                    </a:ext>
                  </a:extLst>
                </a:gridCol>
                <a:gridCol w="1043190">
                  <a:extLst>
                    <a:ext uri="{9D8B030D-6E8A-4147-A177-3AD203B41FA5}">
                      <a16:colId xmlns:a16="http://schemas.microsoft.com/office/drawing/2014/main" val="20001"/>
                    </a:ext>
                  </a:extLst>
                </a:gridCol>
              </a:tblGrid>
              <a:tr h="370840">
                <a:tc>
                  <a:txBody>
                    <a:bodyPr/>
                    <a:lstStyle/>
                    <a:p>
                      <a:r>
                        <a:rPr lang="en-US" sz="1800" dirty="0" smtClean="0">
                          <a:latin typeface="Calibri" panose="020F0502020204030204" pitchFamily="34" charset="0"/>
                          <a:cs typeface="Calibri" panose="020F0502020204030204" pitchFamily="34" charset="0"/>
                        </a:rPr>
                        <a:t>TOTAL  STEAM</a:t>
                      </a:r>
                      <a:r>
                        <a:rPr lang="en-US" sz="1800" baseline="0" dirty="0" smtClean="0">
                          <a:latin typeface="Calibri" panose="020F0502020204030204" pitchFamily="34" charset="0"/>
                          <a:cs typeface="Calibri" panose="020F0502020204030204" pitchFamily="34" charset="0"/>
                        </a:rPr>
                        <a:t> REQUIRED </a:t>
                      </a:r>
                      <a:endParaRPr lang="en-IN" sz="1800" dirty="0">
                        <a:latin typeface="Calibri" panose="020F0502020204030204" pitchFamily="34" charset="0"/>
                        <a:cs typeface="Calibri" panose="020F0502020204030204" pitchFamily="34" charset="0"/>
                      </a:endParaRPr>
                    </a:p>
                  </a:txBody>
                  <a:tcPr/>
                </a:tc>
                <a:tc>
                  <a:txBody>
                    <a:bodyPr/>
                    <a:lstStyle/>
                    <a:p>
                      <a:r>
                        <a:rPr lang="en-US" dirty="0" smtClean="0"/>
                        <a:t> </a:t>
                      </a:r>
                      <a:r>
                        <a:rPr lang="en-US" dirty="0" smtClean="0">
                          <a:latin typeface="Calibri" panose="020F0502020204030204" pitchFamily="34" charset="0"/>
                          <a:cs typeface="Calibri" panose="020F0502020204030204" pitchFamily="34" charset="0"/>
                        </a:rPr>
                        <a:t>400 TPD</a:t>
                      </a:r>
                      <a:endParaRPr lang="en-IN"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0"/>
                  </a:ext>
                </a:extLst>
              </a:tr>
              <a:tr h="370840">
                <a:tc>
                  <a:txBody>
                    <a:bodyPr/>
                    <a:lstStyle/>
                    <a:p>
                      <a:r>
                        <a:rPr lang="en-US" sz="1800" b="1" dirty="0" smtClean="0">
                          <a:latin typeface="Calibri" panose="020F0502020204030204" pitchFamily="34" charset="0"/>
                          <a:cs typeface="Calibri" panose="020F0502020204030204" pitchFamily="34" charset="0"/>
                        </a:rPr>
                        <a:t>BOILER CAPACITY  REQUIRED</a:t>
                      </a:r>
                      <a:endParaRPr lang="en-IN" sz="1800" b="1" dirty="0">
                        <a:latin typeface="Calibri" panose="020F0502020204030204" pitchFamily="34" charset="0"/>
                        <a:cs typeface="Calibri" panose="020F0502020204030204" pitchFamily="34" charset="0"/>
                      </a:endParaRPr>
                    </a:p>
                  </a:txBody>
                  <a:tcPr/>
                </a:tc>
                <a:tc>
                  <a:txBody>
                    <a:bodyPr/>
                    <a:lstStyle/>
                    <a:p>
                      <a:r>
                        <a:rPr lang="en-US" dirty="0" smtClean="0"/>
                        <a:t> </a:t>
                      </a:r>
                      <a:r>
                        <a:rPr lang="en-US" b="1" dirty="0" smtClean="0">
                          <a:latin typeface="Calibri" panose="020F0502020204030204" pitchFamily="34" charset="0"/>
                          <a:cs typeface="Calibri" panose="020F0502020204030204" pitchFamily="34" charset="0"/>
                        </a:rPr>
                        <a:t>18 TPH</a:t>
                      </a:r>
                      <a:endParaRPr lang="en-IN" b="1"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r h="370840">
                <a:tc>
                  <a:txBody>
                    <a:bodyPr/>
                    <a:lstStyle/>
                    <a:p>
                      <a:r>
                        <a:rPr lang="en-US" b="1" dirty="0" smtClean="0">
                          <a:latin typeface="Calibri" panose="020F0502020204030204" pitchFamily="34" charset="0"/>
                          <a:cs typeface="Calibri" panose="020F0502020204030204" pitchFamily="34" charset="0"/>
                        </a:rPr>
                        <a:t>TOTAL  BAGASSE</a:t>
                      </a:r>
                      <a:r>
                        <a:rPr lang="en-US" b="1" baseline="0" dirty="0" smtClean="0">
                          <a:latin typeface="Calibri" panose="020F0502020204030204" pitchFamily="34" charset="0"/>
                          <a:cs typeface="Calibri" panose="020F0502020204030204" pitchFamily="34" charset="0"/>
                        </a:rPr>
                        <a:t> REQUIRED</a:t>
                      </a:r>
                      <a:endParaRPr lang="en-IN" b="1" dirty="0">
                        <a:latin typeface="Calibri" panose="020F0502020204030204" pitchFamily="34" charset="0"/>
                        <a:cs typeface="Calibri" panose="020F0502020204030204" pitchFamily="34" charset="0"/>
                      </a:endParaRPr>
                    </a:p>
                  </a:txBody>
                  <a:tcPr/>
                </a:tc>
                <a:tc>
                  <a:txBody>
                    <a:bodyPr/>
                    <a:lstStyle/>
                    <a:p>
                      <a:r>
                        <a:rPr lang="en-US" dirty="0" smtClean="0"/>
                        <a:t> </a:t>
                      </a:r>
                      <a:r>
                        <a:rPr lang="en-US" b="1" dirty="0" smtClean="0">
                          <a:latin typeface="Calibri" panose="020F0502020204030204" pitchFamily="34" charset="0"/>
                          <a:cs typeface="Calibri" panose="020F0502020204030204" pitchFamily="34" charset="0"/>
                        </a:rPr>
                        <a:t>180</a:t>
                      </a:r>
                      <a:r>
                        <a:rPr lang="en-US" b="1" baseline="0" dirty="0" smtClean="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TPD</a:t>
                      </a:r>
                      <a:endParaRPr lang="en-IN" b="1"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0270943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0"/>
            <a:ext cx="12191999" cy="6885328"/>
          </a:xfrm>
          <a:prstGeom prst="rect">
            <a:avLst/>
          </a:prstGeom>
          <a:solidFill>
            <a:schemeClr val="tx1"/>
          </a:solidFill>
          <a:ln w="76200">
            <a:solidFill>
              <a:srgbClr val="099B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5" name="Rectangle 174"/>
          <p:cNvSpPr/>
          <p:nvPr/>
        </p:nvSpPr>
        <p:spPr>
          <a:xfrm>
            <a:off x="8172990" y="177359"/>
            <a:ext cx="3836148" cy="559620"/>
          </a:xfrm>
          <a:prstGeom prst="rect">
            <a:avLst/>
          </a:prstGeom>
          <a:solidFill>
            <a:schemeClr val="bg2">
              <a:lumMod val="20000"/>
              <a:lumOff val="80000"/>
            </a:schemeClr>
          </a:solidFill>
          <a:ln>
            <a:noFill/>
          </a:ln>
          <a:effectLst>
            <a:outerShdw blurRad="107950" dist="12700" dir="5400000" algn="ctr">
              <a:srgbClr val="000000"/>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b="1" dirty="0" smtClean="0">
                <a:solidFill>
                  <a:srgbClr val="002060"/>
                </a:solidFill>
                <a:latin typeface="Calibri" panose="020F0502020204030204" pitchFamily="34" charset="0"/>
                <a:cs typeface="Calibri" panose="020F0502020204030204" pitchFamily="34" charset="0"/>
              </a:rPr>
              <a:t>RSW INCINERATION  BOILER </a:t>
            </a:r>
            <a:endParaRPr lang="en-IN" sz="2400" b="1" dirty="0">
              <a:solidFill>
                <a:srgbClr val="002060"/>
              </a:solidFill>
              <a:latin typeface="Calibri" panose="020F0502020204030204" pitchFamily="34" charset="0"/>
              <a:cs typeface="Calibri" panose="020F0502020204030204" pitchFamily="34" charset="0"/>
            </a:endParaRPr>
          </a:p>
        </p:txBody>
      </p:sp>
      <p:cxnSp>
        <p:nvCxnSpPr>
          <p:cNvPr id="22" name="Straight Connector 21"/>
          <p:cNvCxnSpPr/>
          <p:nvPr/>
        </p:nvCxnSpPr>
        <p:spPr>
          <a:xfrm>
            <a:off x="4344451" y="3438169"/>
            <a:ext cx="0" cy="404949"/>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81" name="Flowchart: Off-page Connector 80"/>
          <p:cNvSpPr/>
          <p:nvPr/>
        </p:nvSpPr>
        <p:spPr>
          <a:xfrm>
            <a:off x="1446310" y="4483236"/>
            <a:ext cx="998110" cy="914134"/>
          </a:xfrm>
          <a:prstGeom prst="flowChartOffpageConnector">
            <a:avLst/>
          </a:prstGeom>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lin ang="16200000" scaled="1"/>
            <a:tileRect/>
          </a:gra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alibri" panose="020F0502020204030204" pitchFamily="34" charset="0"/>
                <a:cs typeface="Calibri" panose="020F0502020204030204" pitchFamily="34" charset="0"/>
              </a:rPr>
              <a:t>ASH</a:t>
            </a:r>
            <a:endParaRPr lang="en-IN" b="1" dirty="0">
              <a:solidFill>
                <a:schemeClr val="bg1"/>
              </a:solidFill>
              <a:latin typeface="Calibri" panose="020F0502020204030204" pitchFamily="34" charset="0"/>
              <a:cs typeface="Calibri" panose="020F0502020204030204" pitchFamily="34" charset="0"/>
            </a:endParaRPr>
          </a:p>
        </p:txBody>
      </p:sp>
      <p:sp>
        <p:nvSpPr>
          <p:cNvPr id="127" name="Isosceles Triangle 126"/>
          <p:cNvSpPr/>
          <p:nvPr/>
        </p:nvSpPr>
        <p:spPr>
          <a:xfrm rot="5400000" flipH="1">
            <a:off x="9386667" y="6310499"/>
            <a:ext cx="115914" cy="10332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04" name="Group 103"/>
          <p:cNvGrpSpPr/>
          <p:nvPr/>
        </p:nvGrpSpPr>
        <p:grpSpPr>
          <a:xfrm>
            <a:off x="334851" y="276638"/>
            <a:ext cx="9604600" cy="6323061"/>
            <a:chOff x="1931831" y="208708"/>
            <a:chExt cx="9604600" cy="6323061"/>
          </a:xfrm>
        </p:grpSpPr>
        <p:sp>
          <p:nvSpPr>
            <p:cNvPr id="7" name="Rounded Rectangle 6"/>
            <p:cNvSpPr/>
            <p:nvPr/>
          </p:nvSpPr>
          <p:spPr>
            <a:xfrm>
              <a:off x="4713661" y="3043870"/>
              <a:ext cx="2343955" cy="517302"/>
            </a:xfrm>
            <a:prstGeom prst="round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alibri" panose="020F0502020204030204" pitchFamily="34" charset="0"/>
                  <a:cs typeface="Calibri" panose="020F0502020204030204" pitchFamily="34" charset="0"/>
                </a:rPr>
                <a:t>INCINERATION BOILER </a:t>
              </a:r>
              <a:endParaRPr lang="en-IN" b="1" dirty="0">
                <a:solidFill>
                  <a:schemeClr val="bg1"/>
                </a:solidFill>
                <a:latin typeface="Calibri" panose="020F0502020204030204" pitchFamily="34" charset="0"/>
                <a:cs typeface="Calibri" panose="020F0502020204030204" pitchFamily="34" charset="0"/>
              </a:endParaRPr>
            </a:p>
          </p:txBody>
        </p:sp>
        <p:cxnSp>
          <p:nvCxnSpPr>
            <p:cNvPr id="12" name="Straight Arrow Connector 11"/>
            <p:cNvCxnSpPr/>
            <p:nvPr/>
          </p:nvCxnSpPr>
          <p:spPr>
            <a:xfrm flipH="1">
              <a:off x="5872754" y="767083"/>
              <a:ext cx="5" cy="641514"/>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5902794" y="2188860"/>
              <a:ext cx="1" cy="798592"/>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7218609" y="1799727"/>
              <a:ext cx="1292179" cy="1"/>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5764099" y="833597"/>
              <a:ext cx="3274456" cy="423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002060"/>
                  </a:solidFill>
                  <a:latin typeface="Calibri" panose="020F0502020204030204" pitchFamily="34" charset="0"/>
                  <a:cs typeface="Calibri" panose="020F0502020204030204" pitchFamily="34" charset="0"/>
                </a:rPr>
                <a:t>RSW- 900 TPD @ 12% w/w solid</a:t>
              </a:r>
              <a:endParaRPr lang="en-IN" sz="1600" dirty="0">
                <a:solidFill>
                  <a:srgbClr val="002060"/>
                </a:solidFill>
                <a:latin typeface="Calibri" panose="020F0502020204030204" pitchFamily="34" charset="0"/>
                <a:cs typeface="Calibri" panose="020F0502020204030204" pitchFamily="34" charset="0"/>
              </a:endParaRPr>
            </a:p>
          </p:txBody>
        </p:sp>
        <p:sp>
          <p:nvSpPr>
            <p:cNvPr id="28" name="Rectangle 27"/>
            <p:cNvSpPr/>
            <p:nvPr/>
          </p:nvSpPr>
          <p:spPr>
            <a:xfrm>
              <a:off x="5854239" y="2300876"/>
              <a:ext cx="3274456" cy="531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002060"/>
                  </a:solidFill>
                  <a:latin typeface="Calibri" panose="020F0502020204030204" pitchFamily="34" charset="0"/>
                  <a:cs typeface="Calibri" panose="020F0502020204030204" pitchFamily="34" charset="0"/>
                </a:rPr>
                <a:t>196 TPD @ 55 % w/w solid @ 1750 Kcal/Kg</a:t>
              </a:r>
              <a:endParaRPr lang="en-IN" sz="1600" dirty="0">
                <a:solidFill>
                  <a:srgbClr val="002060"/>
                </a:solidFill>
                <a:latin typeface="Calibri" panose="020F0502020204030204" pitchFamily="34" charset="0"/>
                <a:cs typeface="Calibri" panose="020F0502020204030204" pitchFamily="34" charset="0"/>
              </a:endParaRPr>
            </a:p>
          </p:txBody>
        </p:sp>
        <p:sp>
          <p:nvSpPr>
            <p:cNvPr id="29" name="Rectangle 28"/>
            <p:cNvSpPr/>
            <p:nvPr/>
          </p:nvSpPr>
          <p:spPr>
            <a:xfrm>
              <a:off x="8510788" y="1421504"/>
              <a:ext cx="2962141" cy="596721"/>
            </a:xfrm>
            <a:prstGeom prst="rect">
              <a:avLst/>
            </a:prstGeom>
            <a:solidFill>
              <a:schemeClr val="tx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anose="020F0502020204030204" pitchFamily="34" charset="0"/>
                  <a:cs typeface="Calibri" panose="020F0502020204030204" pitchFamily="34" charset="0"/>
                </a:rPr>
                <a:t>Evaporation 704 TPD</a:t>
              </a:r>
              <a:endParaRPr lang="en-IN" dirty="0">
                <a:solidFill>
                  <a:schemeClr val="bg1"/>
                </a:solidFill>
                <a:latin typeface="Calibri" panose="020F0502020204030204" pitchFamily="34" charset="0"/>
                <a:cs typeface="Calibri" panose="020F0502020204030204" pitchFamily="34" charset="0"/>
              </a:endParaRPr>
            </a:p>
          </p:txBody>
        </p:sp>
        <p:sp>
          <p:nvSpPr>
            <p:cNvPr id="32" name="Rectangle 31"/>
            <p:cNvSpPr/>
            <p:nvPr/>
          </p:nvSpPr>
          <p:spPr>
            <a:xfrm>
              <a:off x="7945180" y="2923603"/>
              <a:ext cx="3349591" cy="929591"/>
            </a:xfrm>
            <a:prstGeom prst="rect">
              <a:avLst/>
            </a:prstGeom>
            <a:solidFill>
              <a:schemeClr val="tx1"/>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bg1"/>
                </a:solidFill>
                <a:latin typeface="Calibri" panose="020F0502020204030204" pitchFamily="34" charset="0"/>
                <a:cs typeface="Calibri" panose="020F0502020204030204" pitchFamily="34" charset="0"/>
              </a:endParaRPr>
            </a:p>
            <a:p>
              <a:pPr algn="ctr"/>
              <a:r>
                <a:rPr lang="en-US" dirty="0" smtClean="0">
                  <a:solidFill>
                    <a:schemeClr val="bg1"/>
                  </a:solidFill>
                  <a:latin typeface="Calibri" panose="020F0502020204030204" pitchFamily="34" charset="0"/>
                  <a:cs typeface="Calibri" panose="020F0502020204030204" pitchFamily="34" charset="0"/>
                </a:rPr>
                <a:t>(40% Bagasse + 60% RSW )</a:t>
              </a:r>
            </a:p>
            <a:p>
              <a:pPr algn="ctr"/>
              <a:r>
                <a:rPr lang="en-US" dirty="0" smtClean="0">
                  <a:solidFill>
                    <a:schemeClr val="bg1"/>
                  </a:solidFill>
                  <a:latin typeface="Calibri" panose="020F0502020204030204" pitchFamily="34" charset="0"/>
                  <a:cs typeface="Calibri" panose="020F0502020204030204" pitchFamily="34" charset="0"/>
                </a:rPr>
                <a:t>Bagasse 130 TPD @ 2200 Kcal/Kg </a:t>
              </a:r>
            </a:p>
            <a:p>
              <a:pPr algn="ctr"/>
              <a:endParaRPr lang="en-IN" dirty="0">
                <a:solidFill>
                  <a:schemeClr val="bg1"/>
                </a:solidFill>
                <a:latin typeface="Calibri" panose="020F0502020204030204" pitchFamily="34" charset="0"/>
                <a:cs typeface="Calibri" panose="020F0502020204030204" pitchFamily="34" charset="0"/>
              </a:endParaRPr>
            </a:p>
          </p:txBody>
        </p:sp>
        <p:sp>
          <p:nvSpPr>
            <p:cNvPr id="74" name="Trapezoid 73"/>
            <p:cNvSpPr/>
            <p:nvPr/>
          </p:nvSpPr>
          <p:spPr>
            <a:xfrm flipV="1">
              <a:off x="5477791" y="5329440"/>
              <a:ext cx="850005" cy="671848"/>
            </a:xfrm>
            <a:prstGeom prst="trapezoid">
              <a:avLst/>
            </a:prstGeom>
            <a:gradFill flip="none" rotWithShape="1">
              <a:gsLst>
                <a:gs pos="0">
                  <a:srgbClr val="009999">
                    <a:tint val="66000"/>
                    <a:satMod val="160000"/>
                  </a:srgbClr>
                </a:gs>
                <a:gs pos="50000">
                  <a:srgbClr val="009999">
                    <a:tint val="44500"/>
                    <a:satMod val="160000"/>
                  </a:srgbClr>
                </a:gs>
                <a:gs pos="100000">
                  <a:srgbClr val="009999">
                    <a:tint val="23500"/>
                    <a:satMod val="160000"/>
                  </a:srgb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rot lat="10800000" lon="12000000" rev="10800000"/>
                </a:camera>
                <a:lightRig rig="threePt" dir="t"/>
              </a:scene3d>
            </a:bodyPr>
            <a:lstStyle/>
            <a:p>
              <a:pPr algn="ctr"/>
              <a:r>
                <a:rPr lang="en-US" b="1" dirty="0" smtClean="0">
                  <a:solidFill>
                    <a:schemeClr val="bg1"/>
                  </a:solidFill>
                </a:rPr>
                <a:t>TG</a:t>
              </a:r>
              <a:endParaRPr lang="en-IN" b="1" dirty="0">
                <a:solidFill>
                  <a:schemeClr val="bg1"/>
                </a:solidFill>
              </a:endParaRPr>
            </a:p>
          </p:txBody>
        </p:sp>
        <p:sp>
          <p:nvSpPr>
            <p:cNvPr id="6" name="Rectangle 5"/>
            <p:cNvSpPr/>
            <p:nvPr/>
          </p:nvSpPr>
          <p:spPr>
            <a:xfrm>
              <a:off x="4288665" y="1414702"/>
              <a:ext cx="3503053" cy="803918"/>
            </a:xfrm>
            <a:prstGeom prst="rect">
              <a:avLst/>
            </a:prstGeom>
            <a:gradFill flip="none" rotWithShape="1">
              <a:gsLst>
                <a:gs pos="0">
                  <a:srgbClr val="002060">
                    <a:tint val="66000"/>
                    <a:satMod val="160000"/>
                  </a:srgbClr>
                </a:gs>
                <a:gs pos="50000">
                  <a:srgbClr val="002060">
                    <a:tint val="44500"/>
                    <a:satMod val="160000"/>
                  </a:srgbClr>
                </a:gs>
                <a:gs pos="100000">
                  <a:srgbClr val="002060">
                    <a:tint val="23500"/>
                    <a:satMod val="160000"/>
                  </a:srgb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alibri" panose="020F0502020204030204" pitchFamily="34" charset="0"/>
                  <a:cs typeface="Calibri" panose="020F0502020204030204" pitchFamily="34" charset="0"/>
                </a:rPr>
                <a:t> STANDALONE </a:t>
              </a:r>
              <a:r>
                <a:rPr lang="en-US" b="1" dirty="0">
                  <a:solidFill>
                    <a:schemeClr val="bg1"/>
                  </a:solidFill>
                  <a:latin typeface="Calibri" panose="020F0502020204030204" pitchFamily="34" charset="0"/>
                  <a:cs typeface="Calibri" panose="020F0502020204030204" pitchFamily="34" charset="0"/>
                </a:rPr>
                <a:t>R</a:t>
              </a:r>
              <a:r>
                <a:rPr lang="en-US" b="1" dirty="0" smtClean="0">
                  <a:solidFill>
                    <a:schemeClr val="bg1"/>
                  </a:solidFill>
                  <a:latin typeface="Calibri" panose="020F0502020204030204" pitchFamily="34" charset="0"/>
                  <a:cs typeface="Calibri" panose="020F0502020204030204" pitchFamily="34" charset="0"/>
                </a:rPr>
                <a:t>SW EVAPORATION </a:t>
              </a:r>
              <a:endParaRPr lang="en-IN" b="1" dirty="0">
                <a:solidFill>
                  <a:schemeClr val="bg1"/>
                </a:solidFill>
                <a:latin typeface="Calibri" panose="020F0502020204030204" pitchFamily="34" charset="0"/>
                <a:cs typeface="Calibri" panose="020F0502020204030204" pitchFamily="34" charset="0"/>
              </a:endParaRPr>
            </a:p>
          </p:txBody>
        </p:sp>
        <p:sp>
          <p:nvSpPr>
            <p:cNvPr id="26" name="Rectangle 25"/>
            <p:cNvSpPr/>
            <p:nvPr/>
          </p:nvSpPr>
          <p:spPr>
            <a:xfrm>
              <a:off x="4803820" y="3795138"/>
              <a:ext cx="2253796" cy="871306"/>
            </a:xfrm>
            <a:prstGeom prst="rect">
              <a:avLst/>
            </a:prstGeom>
            <a:gradFill flip="none" rotWithShape="1">
              <a:gsLst>
                <a:gs pos="0">
                  <a:schemeClr val="accent1">
                    <a:lumMod val="40000"/>
                    <a:lumOff val="60000"/>
                    <a:tint val="66000"/>
                    <a:satMod val="160000"/>
                  </a:schemeClr>
                </a:gs>
                <a:gs pos="50000">
                  <a:schemeClr val="accent1">
                    <a:lumMod val="40000"/>
                    <a:lumOff val="60000"/>
                    <a:tint val="44500"/>
                    <a:satMod val="160000"/>
                  </a:schemeClr>
                </a:gs>
                <a:gs pos="100000">
                  <a:schemeClr val="accent1">
                    <a:lumMod val="40000"/>
                    <a:lumOff val="60000"/>
                    <a:tint val="23500"/>
                    <a:satMod val="16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chemeClr val="bg1"/>
                </a:solidFill>
                <a:latin typeface="Calibri" panose="020F0502020204030204" pitchFamily="34" charset="0"/>
                <a:cs typeface="Calibri" panose="020F0502020204030204" pitchFamily="34" charset="0"/>
              </a:endParaRPr>
            </a:p>
            <a:p>
              <a:pPr algn="ctr"/>
              <a:r>
                <a:rPr lang="en-US" b="1" dirty="0" smtClean="0">
                  <a:solidFill>
                    <a:schemeClr val="bg1"/>
                  </a:solidFill>
                  <a:latin typeface="Calibri" panose="020F0502020204030204" pitchFamily="34" charset="0"/>
                  <a:cs typeface="Calibri" panose="020F0502020204030204" pitchFamily="34" charset="0"/>
                </a:rPr>
                <a:t>H.P. STEAM</a:t>
              </a:r>
            </a:p>
            <a:p>
              <a:pPr algn="ctr"/>
              <a:r>
                <a:rPr lang="en-US" b="1" dirty="0" smtClean="0">
                  <a:solidFill>
                    <a:schemeClr val="bg1"/>
                  </a:solidFill>
                  <a:latin typeface="Calibri" panose="020F0502020204030204" pitchFamily="34" charset="0"/>
                  <a:cs typeface="Calibri" panose="020F0502020204030204" pitchFamily="34" charset="0"/>
                </a:rPr>
                <a:t>GENERATED</a:t>
              </a:r>
            </a:p>
            <a:p>
              <a:pPr algn="ctr"/>
              <a:r>
                <a:rPr lang="en-US" b="1" dirty="0" smtClean="0">
                  <a:solidFill>
                    <a:schemeClr val="bg1"/>
                  </a:solidFill>
                  <a:latin typeface="Calibri" panose="020F0502020204030204" pitchFamily="34" charset="0"/>
                  <a:cs typeface="Calibri" panose="020F0502020204030204" pitchFamily="34" charset="0"/>
                </a:rPr>
                <a:t>(600 TPD)</a:t>
              </a:r>
            </a:p>
            <a:p>
              <a:pPr algn="ctr"/>
              <a:endParaRPr lang="en-IN" b="1" dirty="0">
                <a:solidFill>
                  <a:schemeClr val="bg1"/>
                </a:solidFill>
                <a:latin typeface="Calibri" panose="020F0502020204030204" pitchFamily="34" charset="0"/>
                <a:cs typeface="Calibri" panose="020F0502020204030204" pitchFamily="34" charset="0"/>
              </a:endParaRPr>
            </a:p>
          </p:txBody>
        </p:sp>
        <p:cxnSp>
          <p:nvCxnSpPr>
            <p:cNvPr id="53" name="Straight Connector 52"/>
            <p:cNvCxnSpPr/>
            <p:nvPr/>
          </p:nvCxnSpPr>
          <p:spPr>
            <a:xfrm>
              <a:off x="5854239" y="4666444"/>
              <a:ext cx="0" cy="662996"/>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5885638" y="6001288"/>
              <a:ext cx="0" cy="360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983346" y="6362163"/>
              <a:ext cx="751294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1983346" y="540922"/>
              <a:ext cx="0" cy="5806265"/>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1983346" y="547311"/>
              <a:ext cx="271743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endCxn id="6" idx="1"/>
            </p:cNvCxnSpPr>
            <p:nvPr/>
          </p:nvCxnSpPr>
          <p:spPr>
            <a:xfrm>
              <a:off x="1983346" y="1816661"/>
              <a:ext cx="230531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endCxn id="7" idx="1"/>
            </p:cNvCxnSpPr>
            <p:nvPr/>
          </p:nvCxnSpPr>
          <p:spPr>
            <a:xfrm>
              <a:off x="3554569" y="3302521"/>
              <a:ext cx="11590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3554569" y="3302521"/>
              <a:ext cx="0" cy="11127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3" name="Isosceles Triangle 82"/>
            <p:cNvSpPr/>
            <p:nvPr/>
          </p:nvSpPr>
          <p:spPr>
            <a:xfrm>
              <a:off x="1931831" y="4861631"/>
              <a:ext cx="115914" cy="10332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5" name="Isosceles Triangle 124"/>
            <p:cNvSpPr/>
            <p:nvPr/>
          </p:nvSpPr>
          <p:spPr>
            <a:xfrm rot="16200000">
              <a:off x="4145511" y="6301912"/>
              <a:ext cx="115914" cy="10332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5" name="Rectangle 84"/>
            <p:cNvSpPr/>
            <p:nvPr/>
          </p:nvSpPr>
          <p:spPr>
            <a:xfrm>
              <a:off x="9638431" y="6123699"/>
              <a:ext cx="1898000" cy="40807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anose="020F0502020204030204" pitchFamily="34" charset="0"/>
                  <a:cs typeface="Calibri" panose="020F0502020204030204" pitchFamily="34" charset="0"/>
                </a:rPr>
                <a:t>To Condenser </a:t>
              </a:r>
              <a:endParaRPr lang="en-IN" dirty="0">
                <a:solidFill>
                  <a:schemeClr val="bg1"/>
                </a:solidFill>
                <a:latin typeface="Calibri" panose="020F0502020204030204" pitchFamily="34" charset="0"/>
                <a:cs typeface="Calibri" panose="020F0502020204030204" pitchFamily="34" charset="0"/>
              </a:endParaRPr>
            </a:p>
          </p:txBody>
        </p:sp>
        <p:sp>
          <p:nvSpPr>
            <p:cNvPr id="141" name="Isosceles Triangle 140"/>
            <p:cNvSpPr/>
            <p:nvPr/>
          </p:nvSpPr>
          <p:spPr>
            <a:xfrm flipV="1">
              <a:off x="5814797" y="4770414"/>
              <a:ext cx="115914" cy="10332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8" name="Rectangle 97"/>
            <p:cNvSpPr/>
            <p:nvPr/>
          </p:nvSpPr>
          <p:spPr>
            <a:xfrm>
              <a:off x="2699445" y="5938377"/>
              <a:ext cx="3154794" cy="461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C00000"/>
                  </a:solidFill>
                  <a:latin typeface="Calibri" panose="020F0502020204030204" pitchFamily="34" charset="0"/>
                  <a:cs typeface="Calibri" panose="020F0502020204030204" pitchFamily="34" charset="0"/>
                </a:rPr>
                <a:t>L.P. STEAM 600 TPD @ 3.5 Kg/Cm2</a:t>
              </a:r>
              <a:endParaRPr lang="en-IN" sz="1600" dirty="0">
                <a:solidFill>
                  <a:srgbClr val="C00000"/>
                </a:solidFill>
                <a:latin typeface="Calibri" panose="020F0502020204030204" pitchFamily="34" charset="0"/>
                <a:cs typeface="Calibri" panose="020F0502020204030204" pitchFamily="34" charset="0"/>
              </a:endParaRPr>
            </a:p>
          </p:txBody>
        </p:sp>
        <p:sp>
          <p:nvSpPr>
            <p:cNvPr id="143" name="Rectangle 142"/>
            <p:cNvSpPr/>
            <p:nvPr/>
          </p:nvSpPr>
          <p:spPr>
            <a:xfrm>
              <a:off x="5636381" y="5935049"/>
              <a:ext cx="4133589" cy="461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C00000"/>
                  </a:solidFill>
                  <a:latin typeface="Calibri" panose="020F0502020204030204" pitchFamily="34" charset="0"/>
                  <a:cs typeface="Calibri" panose="020F0502020204030204" pitchFamily="34" charset="0"/>
                </a:rPr>
                <a:t>EXCESS L.P. STEAM 164 TPD @ 3.5 Kg/Cm2</a:t>
              </a:r>
              <a:endParaRPr lang="en-IN" sz="1600" dirty="0">
                <a:solidFill>
                  <a:srgbClr val="C00000"/>
                </a:solidFill>
                <a:latin typeface="Calibri" panose="020F0502020204030204" pitchFamily="34" charset="0"/>
                <a:cs typeface="Calibri" panose="020F0502020204030204" pitchFamily="34" charset="0"/>
              </a:endParaRPr>
            </a:p>
          </p:txBody>
        </p:sp>
        <p:sp>
          <p:nvSpPr>
            <p:cNvPr id="103" name="Rectangle 102"/>
            <p:cNvSpPr/>
            <p:nvPr/>
          </p:nvSpPr>
          <p:spPr>
            <a:xfrm>
              <a:off x="2240924" y="1486282"/>
              <a:ext cx="1798749" cy="656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Calibri" panose="020F0502020204030204" pitchFamily="34" charset="0"/>
                  <a:cs typeface="Calibri" panose="020F0502020204030204" pitchFamily="34" charset="0"/>
                </a:rPr>
                <a:t>STEAM 172 TPD</a:t>
              </a:r>
            </a:p>
            <a:p>
              <a:pPr algn="ctr"/>
              <a:r>
                <a:rPr lang="en-US" sz="1600" dirty="0" smtClean="0">
                  <a:solidFill>
                    <a:schemeClr val="bg1"/>
                  </a:solidFill>
                  <a:latin typeface="Calibri" panose="020F0502020204030204" pitchFamily="34" charset="0"/>
                  <a:cs typeface="Calibri" panose="020F0502020204030204" pitchFamily="34" charset="0"/>
                </a:rPr>
                <a:t>(7166 Kg/Hr.) </a:t>
              </a:r>
              <a:endParaRPr lang="en-IN" sz="1600" dirty="0">
                <a:solidFill>
                  <a:schemeClr val="bg1"/>
                </a:solidFill>
                <a:latin typeface="Calibri" panose="020F0502020204030204" pitchFamily="34" charset="0"/>
                <a:cs typeface="Calibri" panose="020F0502020204030204" pitchFamily="34" charset="0"/>
              </a:endParaRPr>
            </a:p>
          </p:txBody>
        </p:sp>
        <p:sp>
          <p:nvSpPr>
            <p:cNvPr id="145" name="Rectangle 144"/>
            <p:cNvSpPr/>
            <p:nvPr/>
          </p:nvSpPr>
          <p:spPr>
            <a:xfrm>
              <a:off x="2167943" y="208708"/>
              <a:ext cx="1798749" cy="656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Calibri" panose="020F0502020204030204" pitchFamily="34" charset="0"/>
                  <a:cs typeface="Calibri" panose="020F0502020204030204" pitchFamily="34" charset="0"/>
                </a:rPr>
                <a:t>STEAM 264 TPD</a:t>
              </a:r>
            </a:p>
            <a:p>
              <a:pPr algn="ctr"/>
              <a:r>
                <a:rPr lang="en-US" sz="1600" dirty="0" smtClean="0">
                  <a:solidFill>
                    <a:schemeClr val="bg1"/>
                  </a:solidFill>
                  <a:latin typeface="Calibri" panose="020F0502020204030204" pitchFamily="34" charset="0"/>
                  <a:cs typeface="Calibri" panose="020F0502020204030204" pitchFamily="34" charset="0"/>
                </a:rPr>
                <a:t>(11000 Kg/Hr.) </a:t>
              </a:r>
              <a:endParaRPr lang="en-IN" sz="1600" dirty="0">
                <a:solidFill>
                  <a:schemeClr val="bg1"/>
                </a:solidFill>
                <a:latin typeface="Calibri" panose="020F0502020204030204" pitchFamily="34" charset="0"/>
                <a:cs typeface="Calibri" panose="020F0502020204030204" pitchFamily="34" charset="0"/>
              </a:endParaRPr>
            </a:p>
          </p:txBody>
        </p:sp>
        <p:sp>
          <p:nvSpPr>
            <p:cNvPr id="4" name="Rectangle 3"/>
            <p:cNvSpPr/>
            <p:nvPr/>
          </p:nvSpPr>
          <p:spPr>
            <a:xfrm>
              <a:off x="4700782" y="289784"/>
              <a:ext cx="2343955" cy="50227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alibri" panose="020F0502020204030204" pitchFamily="34" charset="0"/>
                  <a:cs typeface="Calibri" panose="020F0502020204030204" pitchFamily="34" charset="0"/>
                </a:rPr>
                <a:t>DISTILLATION </a:t>
              </a:r>
              <a:endParaRPr lang="en-IN" b="1" dirty="0">
                <a:solidFill>
                  <a:schemeClr val="bg1"/>
                </a:solidFill>
                <a:latin typeface="Calibri" panose="020F0502020204030204" pitchFamily="34" charset="0"/>
                <a:cs typeface="Calibri" panose="020F0502020204030204" pitchFamily="34" charset="0"/>
              </a:endParaRPr>
            </a:p>
          </p:txBody>
        </p:sp>
      </p:grpSp>
      <p:cxnSp>
        <p:nvCxnSpPr>
          <p:cNvPr id="110" name="Straight Arrow Connector 109"/>
          <p:cNvCxnSpPr/>
          <p:nvPr/>
        </p:nvCxnSpPr>
        <p:spPr>
          <a:xfrm flipH="1">
            <a:off x="5444265" y="3407204"/>
            <a:ext cx="900444" cy="17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Isosceles Triangle 37"/>
          <p:cNvSpPr/>
          <p:nvPr/>
        </p:nvSpPr>
        <p:spPr>
          <a:xfrm rot="5400000">
            <a:off x="7821737" y="6369842"/>
            <a:ext cx="115914" cy="10332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aphicFrame>
        <p:nvGraphicFramePr>
          <p:cNvPr id="2" name="Table 1"/>
          <p:cNvGraphicFramePr>
            <a:graphicFrameLocks noGrp="1"/>
          </p:cNvGraphicFramePr>
          <p:nvPr>
            <p:extLst>
              <p:ext uri="{D42A27DB-BD31-4B8C-83A1-F6EECF244321}">
                <p14:modId xmlns:p14="http://schemas.microsoft.com/office/powerpoint/2010/main" val="2715323610"/>
              </p:ext>
            </p:extLst>
          </p:nvPr>
        </p:nvGraphicFramePr>
        <p:xfrm>
          <a:off x="6659176" y="4565210"/>
          <a:ext cx="5342621" cy="1112520"/>
        </p:xfrm>
        <a:graphic>
          <a:graphicData uri="http://schemas.openxmlformats.org/drawingml/2006/table">
            <a:tbl>
              <a:tblPr firstRow="1" bandRow="1">
                <a:tableStyleId>{8FD4443E-F989-4FC4-A0C8-D5A2AF1F390B}</a:tableStyleId>
              </a:tblPr>
              <a:tblGrid>
                <a:gridCol w="3658723">
                  <a:extLst>
                    <a:ext uri="{9D8B030D-6E8A-4147-A177-3AD203B41FA5}">
                      <a16:colId xmlns:a16="http://schemas.microsoft.com/office/drawing/2014/main" val="20000"/>
                    </a:ext>
                  </a:extLst>
                </a:gridCol>
                <a:gridCol w="1683898">
                  <a:extLst>
                    <a:ext uri="{9D8B030D-6E8A-4147-A177-3AD203B41FA5}">
                      <a16:colId xmlns:a16="http://schemas.microsoft.com/office/drawing/2014/main" val="20001"/>
                    </a:ext>
                  </a:extLst>
                </a:gridCol>
              </a:tblGrid>
              <a:tr h="370840">
                <a:tc>
                  <a:txBody>
                    <a:bodyPr/>
                    <a:lstStyle/>
                    <a:p>
                      <a:r>
                        <a:rPr lang="en-US" dirty="0" smtClean="0">
                          <a:latin typeface="Calibri" panose="020F0502020204030204" pitchFamily="34" charset="0"/>
                          <a:cs typeface="Calibri" panose="020F0502020204030204" pitchFamily="34" charset="0"/>
                        </a:rPr>
                        <a:t>TOTAL STEAM REQUIRED</a:t>
                      </a:r>
                      <a:endParaRPr lang="en-IN" dirty="0">
                        <a:latin typeface="Calibri" panose="020F0502020204030204" pitchFamily="34" charset="0"/>
                        <a:cs typeface="Calibri" panose="020F0502020204030204" pitchFamily="34" charset="0"/>
                      </a:endParaRPr>
                    </a:p>
                  </a:txBody>
                  <a:tcPr/>
                </a:tc>
                <a:tc>
                  <a:txBody>
                    <a:bodyPr/>
                    <a:lstStyle/>
                    <a:p>
                      <a:r>
                        <a:rPr lang="en-US" dirty="0" smtClean="0"/>
                        <a:t> </a:t>
                      </a:r>
                      <a:r>
                        <a:rPr lang="en-US" dirty="0" smtClean="0">
                          <a:latin typeface="Calibri" panose="020F0502020204030204" pitchFamily="34" charset="0"/>
                          <a:cs typeface="Calibri" panose="020F0502020204030204" pitchFamily="34" charset="0"/>
                        </a:rPr>
                        <a:t>436 TPD</a:t>
                      </a:r>
                      <a:endParaRPr lang="en-IN"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0"/>
                  </a:ext>
                </a:extLst>
              </a:tr>
              <a:tr h="370840">
                <a:tc>
                  <a:txBody>
                    <a:bodyPr/>
                    <a:lstStyle/>
                    <a:p>
                      <a:r>
                        <a:rPr lang="en-US" b="1" dirty="0" smtClean="0">
                          <a:latin typeface="Calibri" panose="020F0502020204030204" pitchFamily="34" charset="0"/>
                          <a:cs typeface="Calibri" panose="020F0502020204030204" pitchFamily="34" charset="0"/>
                        </a:rPr>
                        <a:t>BOILER CAPACITY REQUIRED</a:t>
                      </a:r>
                      <a:endParaRPr lang="en-IN" b="1" dirty="0">
                        <a:latin typeface="Calibri" panose="020F0502020204030204" pitchFamily="34" charset="0"/>
                        <a:cs typeface="Calibri" panose="020F0502020204030204" pitchFamily="34" charset="0"/>
                      </a:endParaRPr>
                    </a:p>
                  </a:txBody>
                  <a:tcPr/>
                </a:tc>
                <a:tc>
                  <a:txBody>
                    <a:bodyPr/>
                    <a:lstStyle/>
                    <a:p>
                      <a:r>
                        <a:rPr lang="en-US" baseline="0" dirty="0" smtClean="0"/>
                        <a:t>  </a:t>
                      </a:r>
                      <a:r>
                        <a:rPr lang="en-US" b="1" baseline="0" dirty="0" smtClean="0">
                          <a:latin typeface="Calibri" panose="020F0502020204030204" pitchFamily="34" charset="0"/>
                          <a:cs typeface="Calibri" panose="020F0502020204030204" pitchFamily="34" charset="0"/>
                        </a:rPr>
                        <a:t>25 TPH</a:t>
                      </a:r>
                      <a:endParaRPr lang="en-IN" b="1"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r h="370840">
                <a:tc>
                  <a:txBody>
                    <a:bodyPr/>
                    <a:lstStyle/>
                    <a:p>
                      <a:r>
                        <a:rPr lang="en-US" b="1" dirty="0" smtClean="0">
                          <a:latin typeface="Calibri" panose="020F0502020204030204" pitchFamily="34" charset="0"/>
                          <a:cs typeface="Calibri" panose="020F0502020204030204" pitchFamily="34" charset="0"/>
                        </a:rPr>
                        <a:t>TOTAL</a:t>
                      </a:r>
                      <a:r>
                        <a:rPr lang="en-US" b="1" baseline="0" dirty="0" smtClean="0">
                          <a:latin typeface="Calibri" panose="020F0502020204030204" pitchFamily="34" charset="0"/>
                          <a:cs typeface="Calibri" panose="020F0502020204030204" pitchFamily="34" charset="0"/>
                        </a:rPr>
                        <a:t> BAGASSE REQUIRED </a:t>
                      </a:r>
                      <a:endParaRPr lang="en-IN" b="1" dirty="0">
                        <a:latin typeface="Calibri" panose="020F0502020204030204" pitchFamily="34" charset="0"/>
                        <a:cs typeface="Calibri" panose="020F0502020204030204" pitchFamily="34" charset="0"/>
                      </a:endParaRPr>
                    </a:p>
                  </a:txBody>
                  <a:tcPr/>
                </a:tc>
                <a:tc>
                  <a:txBody>
                    <a:bodyPr/>
                    <a:lstStyle/>
                    <a:p>
                      <a:r>
                        <a:rPr lang="en-US" dirty="0" smtClean="0"/>
                        <a:t>  </a:t>
                      </a:r>
                      <a:r>
                        <a:rPr lang="en-US" b="1" dirty="0" smtClean="0">
                          <a:latin typeface="Calibri" panose="020F0502020204030204" pitchFamily="34" charset="0"/>
                          <a:cs typeface="Calibri" panose="020F0502020204030204" pitchFamily="34" charset="0"/>
                        </a:rPr>
                        <a:t>130</a:t>
                      </a:r>
                      <a:r>
                        <a:rPr lang="en-US" b="1" baseline="0" dirty="0" smtClean="0">
                          <a:latin typeface="Calibri" panose="020F0502020204030204" pitchFamily="34" charset="0"/>
                          <a:cs typeface="Calibri" panose="020F0502020204030204" pitchFamily="34" charset="0"/>
                        </a:rPr>
                        <a:t> TPD</a:t>
                      </a:r>
                      <a:endParaRPr lang="en-IN" b="1"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447611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2000" cy="6857999"/>
          </a:xfrm>
          <a:prstGeom prst="rect">
            <a:avLst/>
          </a:prstGeom>
          <a:solidFill>
            <a:schemeClr val="tx1"/>
          </a:solidFill>
          <a:ln w="76200">
            <a:solidFill>
              <a:srgbClr val="099BDD"/>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IN"/>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82887922"/>
              </p:ext>
            </p:extLst>
          </p:nvPr>
        </p:nvGraphicFramePr>
        <p:xfrm>
          <a:off x="178158" y="260195"/>
          <a:ext cx="11835685" cy="6343980"/>
        </p:xfrm>
        <a:graphic>
          <a:graphicData uri="http://schemas.openxmlformats.org/drawingml/2006/table">
            <a:tbl>
              <a:tblPr firstRow="1" bandRow="1">
                <a:tableStyleId>{1E171933-4619-4E11-9A3F-F7608DF75F80}</a:tableStyleId>
              </a:tblPr>
              <a:tblGrid>
                <a:gridCol w="545174">
                  <a:extLst>
                    <a:ext uri="{9D8B030D-6E8A-4147-A177-3AD203B41FA5}">
                      <a16:colId xmlns:a16="http://schemas.microsoft.com/office/drawing/2014/main" val="20000"/>
                    </a:ext>
                  </a:extLst>
                </a:gridCol>
                <a:gridCol w="4926842">
                  <a:extLst>
                    <a:ext uri="{9D8B030D-6E8A-4147-A177-3AD203B41FA5}">
                      <a16:colId xmlns:a16="http://schemas.microsoft.com/office/drawing/2014/main" val="20001"/>
                    </a:ext>
                  </a:extLst>
                </a:gridCol>
                <a:gridCol w="1583140">
                  <a:extLst>
                    <a:ext uri="{9D8B030D-6E8A-4147-A177-3AD203B41FA5}">
                      <a16:colId xmlns:a16="http://schemas.microsoft.com/office/drawing/2014/main" val="20002"/>
                    </a:ext>
                  </a:extLst>
                </a:gridCol>
                <a:gridCol w="2374711">
                  <a:extLst>
                    <a:ext uri="{9D8B030D-6E8A-4147-A177-3AD203B41FA5}">
                      <a16:colId xmlns:a16="http://schemas.microsoft.com/office/drawing/2014/main" val="20003"/>
                    </a:ext>
                  </a:extLst>
                </a:gridCol>
                <a:gridCol w="2405818">
                  <a:extLst>
                    <a:ext uri="{9D8B030D-6E8A-4147-A177-3AD203B41FA5}">
                      <a16:colId xmlns:a16="http://schemas.microsoft.com/office/drawing/2014/main" val="20004"/>
                    </a:ext>
                  </a:extLst>
                </a:gridCol>
              </a:tblGrid>
              <a:tr h="218942">
                <a:tc>
                  <a:txBody>
                    <a:bodyPr/>
                    <a:lstStyle/>
                    <a:p>
                      <a:pPr algn="ctr"/>
                      <a:r>
                        <a:rPr lang="en-US" sz="1600" dirty="0" smtClean="0">
                          <a:latin typeface="Calibri Light" panose="020F0302020204030204" pitchFamily="34" charset="0"/>
                          <a:cs typeface="Calibri Light" panose="020F0302020204030204" pitchFamily="34" charset="0"/>
                        </a:rPr>
                        <a:t>SL</a:t>
                      </a:r>
                      <a:endParaRPr lang="en-IN" sz="16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chemeClr val="bg2"/>
                    </a:solidFill>
                  </a:tcPr>
                </a:tc>
                <a:tc>
                  <a:txBody>
                    <a:bodyPr/>
                    <a:lstStyle/>
                    <a:p>
                      <a:r>
                        <a:rPr lang="en-US" sz="1600" dirty="0" smtClean="0">
                          <a:latin typeface="Calibri Light" panose="020F0302020204030204" pitchFamily="34" charset="0"/>
                          <a:cs typeface="Calibri Light" panose="020F0302020204030204" pitchFamily="34" charset="0"/>
                        </a:rPr>
                        <a:t>DESCRIPTION</a:t>
                      </a:r>
                      <a:endParaRPr lang="en-IN" sz="16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chemeClr val="bg2"/>
                    </a:solidFill>
                  </a:tcPr>
                </a:tc>
                <a:tc>
                  <a:txBody>
                    <a:bodyPr/>
                    <a:lstStyle/>
                    <a:p>
                      <a:pPr algn="ctr"/>
                      <a:r>
                        <a:rPr lang="en-US" sz="1600" dirty="0" smtClean="0">
                          <a:latin typeface="Calibri Light" panose="020F0302020204030204" pitchFamily="34" charset="0"/>
                          <a:cs typeface="Calibri Light" panose="020F0302020204030204" pitchFamily="34" charset="0"/>
                        </a:rPr>
                        <a:t>UNIT</a:t>
                      </a:r>
                      <a:endParaRPr lang="en-IN" sz="16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chemeClr val="bg2"/>
                    </a:solidFill>
                  </a:tcPr>
                </a:tc>
                <a:tc>
                  <a:txBody>
                    <a:bodyPr/>
                    <a:lstStyle/>
                    <a:p>
                      <a:pPr algn="ctr"/>
                      <a:r>
                        <a:rPr lang="en-US" sz="1600" dirty="0" smtClean="0">
                          <a:latin typeface="Calibri Light" panose="020F0302020204030204" pitchFamily="34" charset="0"/>
                          <a:cs typeface="Calibri Light" panose="020F0302020204030204" pitchFamily="34" charset="0"/>
                        </a:rPr>
                        <a:t>BMSW DRYER </a:t>
                      </a:r>
                      <a:r>
                        <a:rPr lang="en-US" sz="1600" baseline="0" dirty="0" smtClean="0">
                          <a:latin typeface="Calibri Light" panose="020F0302020204030204" pitchFamily="34" charset="0"/>
                          <a:cs typeface="Calibri Light" panose="020F0302020204030204" pitchFamily="34" charset="0"/>
                        </a:rPr>
                        <a:t> </a:t>
                      </a:r>
                      <a:r>
                        <a:rPr lang="en-US" sz="1600" dirty="0" smtClean="0">
                          <a:latin typeface="Calibri Light" panose="020F0302020204030204" pitchFamily="34" charset="0"/>
                          <a:cs typeface="Calibri Light" panose="020F0302020204030204" pitchFamily="34" charset="0"/>
                        </a:rPr>
                        <a:t>(OPTION-I) </a:t>
                      </a:r>
                      <a:endParaRPr lang="en-IN" sz="16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chemeClr val="bg2"/>
                    </a:solidFill>
                  </a:tcPr>
                </a:tc>
                <a:tc>
                  <a:txBody>
                    <a:bodyPr/>
                    <a:lstStyle/>
                    <a:p>
                      <a:pPr algn="ctr"/>
                      <a:r>
                        <a:rPr lang="en-US" sz="1600" dirty="0" smtClean="0">
                          <a:latin typeface="Calibri Light" panose="020F0302020204030204" pitchFamily="34" charset="0"/>
                          <a:cs typeface="Calibri Light" panose="020F0302020204030204" pitchFamily="34" charset="0"/>
                        </a:rPr>
                        <a:t>INCINERATION BOILER (OPTION-II)</a:t>
                      </a:r>
                      <a:endParaRPr lang="en-IN" sz="16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336746">
                <a:tc>
                  <a:txBody>
                    <a:bodyPr/>
                    <a:lstStyle/>
                    <a:p>
                      <a:pPr algn="ctr"/>
                      <a:r>
                        <a:rPr lang="en-US" sz="1500" dirty="0" smtClean="0">
                          <a:latin typeface="Calibri Light" panose="020F0302020204030204" pitchFamily="34" charset="0"/>
                          <a:cs typeface="Calibri Light" panose="020F0302020204030204" pitchFamily="34" charset="0"/>
                        </a:rPr>
                        <a:t>1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r>
                        <a:rPr lang="en-US" sz="1500" dirty="0" smtClean="0">
                          <a:latin typeface="Calibri Light" panose="020F0302020204030204" pitchFamily="34" charset="0"/>
                          <a:cs typeface="Calibri Light" panose="020F0302020204030204" pitchFamily="34" charset="0"/>
                        </a:rPr>
                        <a:t>Steam</a:t>
                      </a:r>
                      <a:r>
                        <a:rPr lang="en-US" sz="1500" baseline="0" dirty="0" smtClean="0">
                          <a:latin typeface="Calibri Light" panose="020F0302020204030204" pitchFamily="34" charset="0"/>
                          <a:cs typeface="Calibri Light" panose="020F0302020204030204" pitchFamily="34" charset="0"/>
                        </a:rPr>
                        <a:t> of Distillation &amp; MSDH Plant (2.3 Kg/Lit.)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TPD</a:t>
                      </a:r>
                      <a:r>
                        <a:rPr lang="en-US" sz="1500" baseline="0" dirty="0" smtClean="0">
                          <a:latin typeface="Calibri Light" panose="020F0302020204030204" pitchFamily="34" charset="0"/>
                          <a:cs typeface="Calibri Light" panose="020F0302020204030204" pitchFamily="34" charset="0"/>
                        </a:rPr>
                        <a:t>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264</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264</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01"/>
                  </a:ext>
                </a:extLst>
              </a:tr>
              <a:tr h="296335">
                <a:tc>
                  <a:txBody>
                    <a:bodyPr/>
                    <a:lstStyle/>
                    <a:p>
                      <a:pPr algn="ctr"/>
                      <a:r>
                        <a:rPr lang="en-US" sz="1500" dirty="0" smtClean="0">
                          <a:latin typeface="Calibri Light" panose="020F0302020204030204" pitchFamily="34" charset="0"/>
                          <a:cs typeface="Calibri Light" panose="020F0302020204030204" pitchFamily="34" charset="0"/>
                        </a:rPr>
                        <a:t>2</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r>
                        <a:rPr lang="en-US" sz="1500" dirty="0" smtClean="0">
                          <a:latin typeface="Calibri Light" panose="020F0302020204030204" pitchFamily="34" charset="0"/>
                          <a:cs typeface="Calibri Light" panose="020F0302020204030204" pitchFamily="34" charset="0"/>
                        </a:rPr>
                        <a:t>Steam of Evaporation Plant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TPD</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118</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172</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extLst>
                  <a:ext uri="{0D108BD9-81ED-4DB2-BD59-A6C34878D82A}">
                    <a16:rowId xmlns:a16="http://schemas.microsoft.com/office/drawing/2014/main" val="10002"/>
                  </a:ext>
                </a:extLst>
              </a:tr>
              <a:tr h="341770">
                <a:tc>
                  <a:txBody>
                    <a:bodyPr/>
                    <a:lstStyle/>
                    <a:p>
                      <a:pPr algn="ctr"/>
                      <a:r>
                        <a:rPr lang="en-US" sz="1500" dirty="0" smtClean="0">
                          <a:latin typeface="Calibri Light" panose="020F0302020204030204" pitchFamily="34" charset="0"/>
                          <a:cs typeface="Calibri Light" panose="020F0302020204030204" pitchFamily="34" charset="0"/>
                        </a:rPr>
                        <a:t>3</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r>
                        <a:rPr lang="en-US" sz="1500" dirty="0" smtClean="0">
                          <a:latin typeface="Calibri Light" panose="020F0302020204030204" pitchFamily="34" charset="0"/>
                          <a:cs typeface="Calibri Light" panose="020F0302020204030204" pitchFamily="34" charset="0"/>
                        </a:rPr>
                        <a:t>Total Steam Required</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TPD</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382</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436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03"/>
                  </a:ext>
                </a:extLst>
              </a:tr>
              <a:tr h="289225">
                <a:tc>
                  <a:txBody>
                    <a:bodyPr/>
                    <a:lstStyle/>
                    <a:p>
                      <a:pPr algn="ctr"/>
                      <a:r>
                        <a:rPr lang="en-US" sz="1500" dirty="0" smtClean="0">
                          <a:latin typeface="Calibri Light" panose="020F0302020204030204" pitchFamily="34" charset="0"/>
                          <a:cs typeface="Calibri Light" panose="020F0302020204030204" pitchFamily="34" charset="0"/>
                        </a:rPr>
                        <a:t>4</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r>
                        <a:rPr lang="en-US" sz="1500" dirty="0" smtClean="0">
                          <a:latin typeface="Calibri Light" panose="020F0302020204030204" pitchFamily="34" charset="0"/>
                          <a:cs typeface="Calibri Light" panose="020F0302020204030204" pitchFamily="34" charset="0"/>
                        </a:rPr>
                        <a:t>Boiler</a:t>
                      </a:r>
                      <a:r>
                        <a:rPr lang="en-US" sz="1500" baseline="0" dirty="0" smtClean="0">
                          <a:latin typeface="Calibri Light" panose="020F0302020204030204" pitchFamily="34" charset="0"/>
                          <a:cs typeface="Calibri Light" panose="020F0302020204030204" pitchFamily="34" charset="0"/>
                        </a:rPr>
                        <a:t> Capacity (Installed)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TPH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20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25</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extLst>
                  <a:ext uri="{0D108BD9-81ED-4DB2-BD59-A6C34878D82A}">
                    <a16:rowId xmlns:a16="http://schemas.microsoft.com/office/drawing/2014/main" val="10004"/>
                  </a:ext>
                </a:extLst>
              </a:tr>
              <a:tr h="247683">
                <a:tc>
                  <a:txBody>
                    <a:bodyPr/>
                    <a:lstStyle/>
                    <a:p>
                      <a:pPr algn="ctr"/>
                      <a:r>
                        <a:rPr lang="en-US" sz="1500" b="1" dirty="0" smtClean="0">
                          <a:latin typeface="Calibri Light" panose="020F0302020204030204" pitchFamily="34" charset="0"/>
                          <a:cs typeface="Calibri Light" panose="020F0302020204030204" pitchFamily="34" charset="0"/>
                        </a:rPr>
                        <a:t>A.</a:t>
                      </a:r>
                      <a:endParaRPr lang="en-IN" sz="1500" b="1"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r>
                        <a:rPr lang="en-US" sz="1500" b="1" dirty="0" smtClean="0">
                          <a:latin typeface="Calibri Light" panose="020F0302020204030204" pitchFamily="34" charset="0"/>
                          <a:cs typeface="Calibri Light" panose="020F0302020204030204" pitchFamily="34" charset="0"/>
                        </a:rPr>
                        <a:t>BAGASSE</a:t>
                      </a:r>
                      <a:r>
                        <a:rPr lang="en-US" sz="1500" b="1" baseline="0" dirty="0" smtClean="0">
                          <a:latin typeface="Calibri Light" panose="020F0302020204030204" pitchFamily="34" charset="0"/>
                          <a:cs typeface="Calibri Light" panose="020F0302020204030204" pitchFamily="34" charset="0"/>
                        </a:rPr>
                        <a:t> CONSUMPTION &amp; ECONOMICS </a:t>
                      </a:r>
                      <a:endParaRPr lang="en-IN" sz="1500" b="1"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endParaRPr lang="en-IN" sz="1500" b="1"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endParaRPr lang="en-IN" sz="1500" b="1"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endParaRPr lang="en-IN" sz="1500" b="1"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08"/>
                  </a:ext>
                </a:extLst>
              </a:tr>
              <a:tr h="414679">
                <a:tc>
                  <a:txBody>
                    <a:bodyPr/>
                    <a:lstStyle/>
                    <a:p>
                      <a:pPr algn="ctr"/>
                      <a:r>
                        <a:rPr lang="en-US" sz="1500" dirty="0" smtClean="0">
                          <a:solidFill>
                            <a:schemeClr val="dk1"/>
                          </a:solidFill>
                          <a:latin typeface="Calibri Light" panose="020F0302020204030204" pitchFamily="34" charset="0"/>
                          <a:cs typeface="Calibri Light" panose="020F0302020204030204" pitchFamily="34" charset="0"/>
                        </a:rPr>
                        <a:t>5</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r>
                        <a:rPr lang="en-US" sz="1500" dirty="0" smtClean="0">
                          <a:latin typeface="Calibri Light" panose="020F0302020204030204" pitchFamily="34" charset="0"/>
                          <a:cs typeface="Calibri Light" panose="020F0302020204030204" pitchFamily="34" charset="0"/>
                        </a:rPr>
                        <a:t>Bagasse</a:t>
                      </a:r>
                      <a:r>
                        <a:rPr lang="en-US" sz="1500" baseline="0" dirty="0" smtClean="0">
                          <a:latin typeface="Calibri Light" panose="020F0302020204030204" pitchFamily="34" charset="0"/>
                          <a:cs typeface="Calibri Light" panose="020F0302020204030204" pitchFamily="34" charset="0"/>
                        </a:rPr>
                        <a:t> Required for Generation of above mentioned  balance Steam (Supplementary Fuel)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TPD</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180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130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extLst>
                  <a:ext uri="{0D108BD9-81ED-4DB2-BD59-A6C34878D82A}">
                    <a16:rowId xmlns:a16="http://schemas.microsoft.com/office/drawing/2014/main" val="10009"/>
                  </a:ext>
                </a:extLst>
              </a:tr>
              <a:tr h="327633">
                <a:tc>
                  <a:txBody>
                    <a:bodyPr/>
                    <a:lstStyle/>
                    <a:p>
                      <a:pPr algn="ctr"/>
                      <a:r>
                        <a:rPr lang="en-US" sz="1500" dirty="0" smtClean="0">
                          <a:solidFill>
                            <a:schemeClr val="dk1"/>
                          </a:solidFill>
                          <a:latin typeface="Calibri Light" panose="020F0302020204030204" pitchFamily="34" charset="0"/>
                          <a:cs typeface="Calibri Light" panose="020F0302020204030204" pitchFamily="34" charset="0"/>
                        </a:rPr>
                        <a:t>6</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r>
                        <a:rPr lang="en-US" sz="1500" dirty="0" smtClean="0">
                          <a:latin typeface="Calibri Light" panose="020F0302020204030204" pitchFamily="34" charset="0"/>
                          <a:cs typeface="Calibri Light" panose="020F0302020204030204" pitchFamily="34" charset="0"/>
                        </a:rPr>
                        <a:t>Bagasse</a:t>
                      </a:r>
                      <a:r>
                        <a:rPr lang="en-US" sz="1500" baseline="0" dirty="0" smtClean="0">
                          <a:latin typeface="Calibri Light" panose="020F0302020204030204" pitchFamily="34" charset="0"/>
                          <a:cs typeface="Calibri Light" panose="020F0302020204030204" pitchFamily="34" charset="0"/>
                        </a:rPr>
                        <a:t> Required for Dryer with with Flue Gas</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TPD</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16</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10"/>
                  </a:ext>
                </a:extLst>
              </a:tr>
              <a:tr h="360609">
                <a:tc>
                  <a:txBody>
                    <a:bodyPr/>
                    <a:lstStyle/>
                    <a:p>
                      <a:pPr algn="ctr"/>
                      <a:r>
                        <a:rPr lang="en-US" sz="1500" dirty="0" smtClean="0">
                          <a:solidFill>
                            <a:schemeClr val="dk1"/>
                          </a:solidFill>
                          <a:latin typeface="Calibri Light" panose="020F0302020204030204" pitchFamily="34" charset="0"/>
                          <a:cs typeface="Calibri Light" panose="020F0302020204030204" pitchFamily="34" charset="0"/>
                        </a:rPr>
                        <a:t>7</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r>
                        <a:rPr lang="en-US" sz="1500" dirty="0" smtClean="0">
                          <a:latin typeface="Calibri Light" panose="020F0302020204030204" pitchFamily="34" charset="0"/>
                          <a:cs typeface="Calibri Light" panose="020F0302020204030204" pitchFamily="34" charset="0"/>
                        </a:rPr>
                        <a:t>Total Bagasse</a:t>
                      </a:r>
                      <a:r>
                        <a:rPr lang="en-US" sz="1500" baseline="0" dirty="0" smtClean="0">
                          <a:latin typeface="Calibri Light" panose="020F0302020204030204" pitchFamily="34" charset="0"/>
                          <a:cs typeface="Calibri Light" panose="020F0302020204030204" pitchFamily="34" charset="0"/>
                        </a:rPr>
                        <a:t> Required Approximate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TPD</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196</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130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extLst>
                  <a:ext uri="{0D108BD9-81ED-4DB2-BD59-A6C34878D82A}">
                    <a16:rowId xmlns:a16="http://schemas.microsoft.com/office/drawing/2014/main" val="10011"/>
                  </a:ext>
                </a:extLst>
              </a:tr>
              <a:tr h="386366">
                <a:tc>
                  <a:txBody>
                    <a:bodyPr/>
                    <a:lstStyle/>
                    <a:p>
                      <a:pPr algn="ctr"/>
                      <a:r>
                        <a:rPr lang="en-US" sz="1500" dirty="0" smtClean="0">
                          <a:solidFill>
                            <a:schemeClr val="dk1"/>
                          </a:solidFill>
                          <a:latin typeface="Calibri Light" panose="020F0302020204030204" pitchFamily="34" charset="0"/>
                          <a:cs typeface="Calibri Light" panose="020F0302020204030204" pitchFamily="34" charset="0"/>
                        </a:rPr>
                        <a:t>8</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r>
                        <a:rPr lang="en-US" sz="1500" dirty="0" smtClean="0">
                          <a:latin typeface="Calibri Light" panose="020F0302020204030204" pitchFamily="34" charset="0"/>
                          <a:cs typeface="Calibri Light" panose="020F0302020204030204" pitchFamily="34" charset="0"/>
                        </a:rPr>
                        <a:t>Cost of Bagasse (2500 Rs./MT)</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Rs./Day</a:t>
                      </a:r>
                      <a:r>
                        <a:rPr lang="en-US" sz="1500" baseline="0" dirty="0" smtClean="0">
                          <a:latin typeface="Calibri Light" panose="020F0302020204030204" pitchFamily="34" charset="0"/>
                          <a:cs typeface="Calibri Light" panose="020F0302020204030204" pitchFamily="34" charset="0"/>
                        </a:rPr>
                        <a:t>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(4,90,000)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(3,25,000)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12"/>
                  </a:ext>
                </a:extLst>
              </a:tr>
              <a:tr h="334850">
                <a:tc>
                  <a:txBody>
                    <a:bodyPr/>
                    <a:lstStyle/>
                    <a:p>
                      <a:pPr algn="ctr"/>
                      <a:r>
                        <a:rPr lang="en-US" sz="1500" dirty="0" smtClean="0">
                          <a:solidFill>
                            <a:schemeClr val="dk1"/>
                          </a:solidFill>
                          <a:latin typeface="Calibri Light" panose="020F0302020204030204" pitchFamily="34" charset="0"/>
                          <a:cs typeface="Calibri Light" panose="020F0302020204030204" pitchFamily="34" charset="0"/>
                        </a:rPr>
                        <a:t>9</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r>
                        <a:rPr lang="en-US" sz="1500" dirty="0" smtClean="0">
                          <a:latin typeface="Calibri Light" panose="020F0302020204030204" pitchFamily="34" charset="0"/>
                          <a:cs typeface="Calibri Light" panose="020F0302020204030204" pitchFamily="34" charset="0"/>
                        </a:rPr>
                        <a:t>Revenue</a:t>
                      </a:r>
                      <a:r>
                        <a:rPr lang="en-US" sz="1500" baseline="0" dirty="0" smtClean="0">
                          <a:latin typeface="Calibri Light" panose="020F0302020204030204" pitchFamily="34" charset="0"/>
                          <a:cs typeface="Calibri Light" panose="020F0302020204030204" pitchFamily="34" charset="0"/>
                        </a:rPr>
                        <a:t> from BMSW Granule Fertilizer (8000 Rs./MT) X 67 TPD</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dirty="0" smtClean="0">
                          <a:latin typeface="Calibri Light" panose="020F0302020204030204" pitchFamily="34" charset="0"/>
                          <a:cs typeface="Calibri Light" panose="020F0302020204030204" pitchFamily="34" charset="0"/>
                        </a:rPr>
                        <a:t>Rs./Day</a:t>
                      </a:r>
                      <a:r>
                        <a:rPr lang="en-US" sz="1500" baseline="0" dirty="0" smtClean="0">
                          <a:latin typeface="Calibri Light" panose="020F0302020204030204" pitchFamily="34" charset="0"/>
                          <a:cs typeface="Calibri Light" panose="020F0302020204030204" pitchFamily="34" charset="0"/>
                        </a:rPr>
                        <a:t> </a:t>
                      </a:r>
                      <a:endParaRPr lang="en-IN" sz="1500" dirty="0" smtClean="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5,36,000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70,000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extLst>
                  <a:ext uri="{0D108BD9-81ED-4DB2-BD59-A6C34878D82A}">
                    <a16:rowId xmlns:a16="http://schemas.microsoft.com/office/drawing/2014/main" val="10013"/>
                  </a:ext>
                </a:extLst>
              </a:tr>
              <a:tr h="276976">
                <a:tc>
                  <a:txBody>
                    <a:bodyPr/>
                    <a:lstStyle/>
                    <a:p>
                      <a:pPr algn="ctr"/>
                      <a:r>
                        <a:rPr lang="en-US" sz="1500" dirty="0" smtClean="0">
                          <a:latin typeface="Calibri Light" panose="020F0302020204030204" pitchFamily="34" charset="0"/>
                          <a:cs typeface="Calibri Light" panose="020F0302020204030204" pitchFamily="34" charset="0"/>
                        </a:rPr>
                        <a:t>10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r>
                        <a:rPr lang="en-US" sz="1500" dirty="0" smtClean="0">
                          <a:latin typeface="Calibri Light" panose="020F0302020204030204" pitchFamily="34" charset="0"/>
                          <a:cs typeface="Calibri Light" panose="020F0302020204030204" pitchFamily="34" charset="0"/>
                        </a:rPr>
                        <a:t>Processing</a:t>
                      </a:r>
                      <a:r>
                        <a:rPr lang="en-US" sz="1500" baseline="0" dirty="0" smtClean="0">
                          <a:latin typeface="Calibri Light" panose="020F0302020204030204" pitchFamily="34" charset="0"/>
                          <a:cs typeface="Calibri Light" panose="020F0302020204030204" pitchFamily="34" charset="0"/>
                        </a:rPr>
                        <a:t> Cost for Granule with Bag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Rs/Day</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(67,000)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14"/>
                  </a:ext>
                </a:extLst>
              </a:tr>
              <a:tr h="296509">
                <a:tc>
                  <a:txBody>
                    <a:bodyPr/>
                    <a:lstStyle/>
                    <a:p>
                      <a:pPr algn="ctr"/>
                      <a:r>
                        <a:rPr lang="en-US" sz="1500" dirty="0" smtClean="0">
                          <a:latin typeface="Calibri Light" panose="020F0302020204030204" pitchFamily="34" charset="0"/>
                          <a:cs typeface="Calibri Light" panose="020F0302020204030204" pitchFamily="34" charset="0"/>
                        </a:rPr>
                        <a:t>11</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r>
                        <a:rPr lang="en-US" sz="1500" dirty="0" smtClean="0">
                          <a:latin typeface="Calibri Light" panose="020F0302020204030204" pitchFamily="34" charset="0"/>
                          <a:cs typeface="Calibri Light" panose="020F0302020204030204" pitchFamily="34" charset="0"/>
                        </a:rPr>
                        <a:t>Revenue</a:t>
                      </a:r>
                      <a:r>
                        <a:rPr lang="en-US" sz="1500" baseline="0" dirty="0" smtClean="0">
                          <a:latin typeface="Calibri Light" panose="020F0302020204030204" pitchFamily="34" charset="0"/>
                          <a:cs typeface="Calibri Light" panose="020F0302020204030204" pitchFamily="34" charset="0"/>
                        </a:rPr>
                        <a:t> from CBG 15 TPD @ 70,000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Rs/Day</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10,50,000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extLst>
                  <a:ext uri="{0D108BD9-81ED-4DB2-BD59-A6C34878D82A}">
                    <a16:rowId xmlns:a16="http://schemas.microsoft.com/office/drawing/2014/main" val="10015"/>
                  </a:ext>
                </a:extLst>
              </a:tr>
              <a:tr h="296214">
                <a:tc>
                  <a:txBody>
                    <a:bodyPr/>
                    <a:lstStyle/>
                    <a:p>
                      <a:pPr algn="ctr"/>
                      <a:r>
                        <a:rPr lang="en-US" sz="1500" dirty="0" smtClean="0">
                          <a:latin typeface="Calibri Light" panose="020F0302020204030204" pitchFamily="34" charset="0"/>
                          <a:cs typeface="Calibri Light" panose="020F0302020204030204" pitchFamily="34" charset="0"/>
                        </a:rPr>
                        <a:t>12</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r>
                        <a:rPr lang="en-US" sz="1500" dirty="0" smtClean="0">
                          <a:latin typeface="Calibri Light" panose="020F0302020204030204" pitchFamily="34" charset="0"/>
                          <a:cs typeface="Calibri Light" panose="020F0302020204030204" pitchFamily="34" charset="0"/>
                        </a:rPr>
                        <a:t>Processing</a:t>
                      </a:r>
                      <a:r>
                        <a:rPr lang="en-US" sz="1500" baseline="0" dirty="0" smtClean="0">
                          <a:latin typeface="Calibri Light" panose="020F0302020204030204" pitchFamily="34" charset="0"/>
                          <a:cs typeface="Calibri Light" panose="020F0302020204030204" pitchFamily="34" charset="0"/>
                        </a:rPr>
                        <a:t> Cost for CBG @15000 Rs./MT</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Rs/Day</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(2,25,000)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16"/>
                  </a:ext>
                </a:extLst>
              </a:tr>
              <a:tr h="309093">
                <a:tc>
                  <a:txBody>
                    <a:bodyPr/>
                    <a:lstStyle/>
                    <a:p>
                      <a:pPr algn="ctr"/>
                      <a:r>
                        <a:rPr lang="en-US" sz="1500" dirty="0" smtClean="0">
                          <a:latin typeface="Calibri Light" panose="020F0302020204030204" pitchFamily="34" charset="0"/>
                          <a:cs typeface="Calibri Light" panose="020F0302020204030204" pitchFamily="34" charset="0"/>
                        </a:rPr>
                        <a:t>13</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dirty="0" smtClean="0">
                          <a:latin typeface="Calibri Light" panose="020F0302020204030204" pitchFamily="34" charset="0"/>
                          <a:cs typeface="Calibri Light" panose="020F0302020204030204" pitchFamily="34" charset="0"/>
                        </a:rPr>
                        <a:t>Net</a:t>
                      </a:r>
                      <a:r>
                        <a:rPr lang="en-US" sz="1500" baseline="0" dirty="0" smtClean="0">
                          <a:latin typeface="Calibri Light" panose="020F0302020204030204" pitchFamily="34" charset="0"/>
                          <a:cs typeface="Calibri Light" panose="020F0302020204030204" pitchFamily="34" charset="0"/>
                        </a:rPr>
                        <a:t> Profit </a:t>
                      </a:r>
                      <a:endParaRPr lang="en-IN" sz="1500" dirty="0" smtClean="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dirty="0" smtClean="0">
                          <a:latin typeface="Calibri Light" panose="020F0302020204030204" pitchFamily="34" charset="0"/>
                          <a:cs typeface="Calibri Light" panose="020F0302020204030204" pitchFamily="34" charset="0"/>
                        </a:rPr>
                        <a:t>Rs/Day</a:t>
                      </a:r>
                      <a:endParaRPr lang="en-IN" sz="1500" dirty="0" smtClean="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8,04,000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dirty="0" smtClean="0">
                          <a:latin typeface="Calibri Light" panose="020F0302020204030204" pitchFamily="34" charset="0"/>
                          <a:cs typeface="Calibri Light" panose="020F0302020204030204" pitchFamily="34" charset="0"/>
                        </a:rPr>
                        <a:t>2,55,000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extLst>
                  <a:ext uri="{0D108BD9-81ED-4DB2-BD59-A6C34878D82A}">
                    <a16:rowId xmlns:a16="http://schemas.microsoft.com/office/drawing/2014/main" val="10017"/>
                  </a:ext>
                </a:extLst>
              </a:tr>
              <a:tr h="337088">
                <a:tc>
                  <a:txBody>
                    <a:bodyPr/>
                    <a:lstStyle/>
                    <a:p>
                      <a:pPr algn="ctr"/>
                      <a:r>
                        <a:rPr lang="en-US" sz="1500" dirty="0" smtClean="0">
                          <a:latin typeface="Calibri Light" panose="020F0302020204030204" pitchFamily="34" charset="0"/>
                          <a:cs typeface="Calibri Light" panose="020F0302020204030204" pitchFamily="34" charset="0"/>
                        </a:rPr>
                        <a:t>14</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r>
                        <a:rPr lang="en-US" sz="1500" dirty="0" smtClean="0">
                          <a:latin typeface="Calibri Light" panose="020F0302020204030204" pitchFamily="34" charset="0"/>
                          <a:cs typeface="Calibri Light" panose="020F0302020204030204" pitchFamily="34" charset="0"/>
                        </a:rPr>
                        <a:t>Savings</a:t>
                      </a:r>
                      <a:r>
                        <a:rPr lang="en-US" sz="1500" baseline="0" dirty="0" smtClean="0">
                          <a:latin typeface="Calibri Light" panose="020F0302020204030204" pitchFamily="34" charset="0"/>
                          <a:cs typeface="Calibri Light" panose="020F0302020204030204" pitchFamily="34" charset="0"/>
                        </a:rPr>
                        <a:t> Per Day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dirty="0" smtClean="0">
                          <a:latin typeface="Calibri Light" panose="020F0302020204030204" pitchFamily="34" charset="0"/>
                          <a:cs typeface="Calibri Light" panose="020F0302020204030204" pitchFamily="34" charset="0"/>
                        </a:rPr>
                        <a:t>Rs/Day</a:t>
                      </a:r>
                      <a:endParaRPr lang="en-IN" sz="1500" dirty="0" smtClean="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r>
                        <a:rPr lang="en-US" sz="1500" dirty="0" smtClean="0">
                          <a:latin typeface="Calibri Light" panose="020F0302020204030204" pitchFamily="34" charset="0"/>
                          <a:cs typeface="Calibri Light" panose="020F0302020204030204" pitchFamily="34" charset="0"/>
                        </a:rPr>
                        <a:t>10,59,000</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tc>
                  <a:txBody>
                    <a:bodyPr/>
                    <a:lstStyle/>
                    <a:p>
                      <a:pPr algn="ct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18"/>
                  </a:ext>
                </a:extLst>
              </a:tr>
              <a:tr h="337088">
                <a:tc>
                  <a:txBody>
                    <a:bodyPr/>
                    <a:lstStyle/>
                    <a:p>
                      <a:pPr algn="ctr"/>
                      <a:r>
                        <a:rPr lang="en-US" sz="1500" dirty="0" smtClean="0">
                          <a:latin typeface="Calibri Light" panose="020F0302020204030204" pitchFamily="34" charset="0"/>
                          <a:cs typeface="Calibri Light" panose="020F0302020204030204" pitchFamily="34" charset="0"/>
                        </a:rPr>
                        <a:t>15</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r>
                        <a:rPr lang="en-US" sz="1500" dirty="0" smtClean="0">
                          <a:latin typeface="Calibri Light" panose="020F0302020204030204" pitchFamily="34" charset="0"/>
                          <a:cs typeface="Calibri Light" panose="020F0302020204030204" pitchFamily="34" charset="0"/>
                        </a:rPr>
                        <a:t>Saving Per liter</a:t>
                      </a:r>
                      <a:r>
                        <a:rPr lang="en-US" sz="1500" baseline="0" dirty="0" smtClean="0">
                          <a:latin typeface="Calibri Light" panose="020F0302020204030204" pitchFamily="34" charset="0"/>
                          <a:cs typeface="Calibri Light" panose="020F0302020204030204" pitchFamily="34" charset="0"/>
                        </a:rPr>
                        <a:t> of Alcohol </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b="1" dirty="0" smtClean="0">
                          <a:latin typeface="Calibri Light" panose="020F0302020204030204" pitchFamily="34" charset="0"/>
                          <a:cs typeface="Calibri Light" panose="020F0302020204030204" pitchFamily="34" charset="0"/>
                        </a:rPr>
                        <a:t>Rs/Lit</a:t>
                      </a:r>
                      <a:r>
                        <a:rPr lang="en-US" sz="1500" b="1" baseline="0" dirty="0" smtClean="0">
                          <a:latin typeface="Calibri Light" panose="020F0302020204030204" pitchFamily="34" charset="0"/>
                          <a:cs typeface="Calibri Light" panose="020F0302020204030204" pitchFamily="34" charset="0"/>
                        </a:rPr>
                        <a:t> of Alcohol</a:t>
                      </a:r>
                      <a:endParaRPr lang="en-IN" sz="1500" b="1" dirty="0" smtClean="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tc>
                  <a:txBody>
                    <a:bodyPr/>
                    <a:lstStyle/>
                    <a:p>
                      <a:pPr algn="ctr"/>
                      <a:r>
                        <a:rPr lang="en-US" sz="1500" b="1" dirty="0" smtClean="0">
                          <a:latin typeface="Calibri Light" panose="020F0302020204030204" pitchFamily="34" charset="0"/>
                          <a:cs typeface="Calibri Light" panose="020F0302020204030204" pitchFamily="34" charset="0"/>
                        </a:rPr>
                        <a:t>8.825</a:t>
                      </a:r>
                      <a:endParaRPr lang="en-IN" sz="1500" b="1"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solidFill>
                      <a:srgbClr val="66FF66"/>
                    </a:solidFill>
                  </a:tcPr>
                </a:tc>
                <a:tc>
                  <a:txBody>
                    <a:bodyPr/>
                    <a:lstStyle/>
                    <a:p>
                      <a:pPr algn="ctr"/>
                      <a:r>
                        <a:rPr lang="en-US" sz="1500" dirty="0" smtClean="0">
                          <a:latin typeface="Calibri Light" panose="020F0302020204030204" pitchFamily="34" charset="0"/>
                          <a:cs typeface="Calibri Light" panose="020F0302020204030204" pitchFamily="34" charset="0"/>
                        </a:rPr>
                        <a:t>-</a:t>
                      </a:r>
                      <a:endParaRPr lang="en-IN" sz="1500" dirty="0">
                        <a:solidFill>
                          <a:schemeClr val="bg1"/>
                        </a:solidFill>
                        <a:latin typeface="Calibri Light" panose="020F0302020204030204" pitchFamily="34" charset="0"/>
                        <a:cs typeface="Calibri Light" panose="020F0302020204030204" pitchFamily="34" charset="0"/>
                      </a:endParaRPr>
                    </a:p>
                  </a:txBody>
                  <a:tcPr>
                    <a:lnL w="3175" cap="flat" cmpd="sng" algn="ctr">
                      <a:solidFill>
                        <a:schemeClr val="bg1">
                          <a:lumMod val="75000"/>
                          <a:lumOff val="25000"/>
                        </a:schemeClr>
                      </a:solidFill>
                      <a:prstDash val="solid"/>
                      <a:round/>
                      <a:headEnd type="none" w="med" len="med"/>
                      <a:tailEnd type="none" w="med" len="med"/>
                    </a:lnL>
                    <a:lnR w="3175" cap="flat" cmpd="sng" algn="ctr">
                      <a:solidFill>
                        <a:schemeClr val="bg1">
                          <a:lumMod val="75000"/>
                          <a:lumOff val="25000"/>
                        </a:schemeClr>
                      </a:solidFill>
                      <a:prstDash val="solid"/>
                      <a:round/>
                      <a:headEnd type="none" w="med" len="med"/>
                      <a:tailEnd type="none" w="med" len="med"/>
                    </a:lnR>
                    <a:lnT w="3175" cap="flat" cmpd="sng" algn="ctr">
                      <a:solidFill>
                        <a:schemeClr val="bg1">
                          <a:lumMod val="75000"/>
                          <a:lumOff val="25000"/>
                        </a:schemeClr>
                      </a:solidFill>
                      <a:prstDash val="solid"/>
                      <a:round/>
                      <a:headEnd type="none" w="med" len="med"/>
                      <a:tailEnd type="none" w="med" len="med"/>
                    </a:lnT>
                    <a:lnB w="3175" cap="flat" cmpd="sng" algn="ctr">
                      <a:solidFill>
                        <a:schemeClr val="bg1">
                          <a:lumMod val="75000"/>
                          <a:lumOff val="25000"/>
                        </a:schemeClr>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36780657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1353" y="586214"/>
            <a:ext cx="8168968" cy="707886"/>
          </a:xfrm>
          <a:prstGeom prst="rect">
            <a:avLst/>
          </a:prstGeom>
        </p:spPr>
        <p:txBody>
          <a:bodyPr wrap="none">
            <a:spAutoFit/>
          </a:bodyPr>
          <a:lstStyle/>
          <a:p>
            <a:r>
              <a:rPr lang="en-US" sz="4000" b="1" dirty="0">
                <a:solidFill>
                  <a:srgbClr val="099BDD"/>
                </a:solidFill>
                <a:latin typeface="Calibri" panose="020F0502020204030204" pitchFamily="34" charset="0"/>
                <a:cs typeface="Calibri" panose="020F0502020204030204" pitchFamily="34" charset="0"/>
              </a:rPr>
              <a:t>EXECUTED &amp; ON GOING PROJECT LIST</a:t>
            </a:r>
            <a:endParaRPr lang="en-IN" sz="4000" dirty="0">
              <a:solidFill>
                <a:srgbClr val="099BDD"/>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188982587"/>
              </p:ext>
            </p:extLst>
          </p:nvPr>
        </p:nvGraphicFramePr>
        <p:xfrm>
          <a:off x="321353" y="2199777"/>
          <a:ext cx="11513715" cy="4246740"/>
        </p:xfrm>
        <a:graphic>
          <a:graphicData uri="http://schemas.openxmlformats.org/drawingml/2006/table">
            <a:tbl>
              <a:tblPr firstRow="1" bandRow="1">
                <a:tableStyleId>{C083E6E3-FA7D-4D7B-A595-EF9225AFEA82}</a:tableStyleId>
              </a:tblPr>
              <a:tblGrid>
                <a:gridCol w="961537">
                  <a:extLst>
                    <a:ext uri="{9D8B030D-6E8A-4147-A177-3AD203B41FA5}">
                      <a16:colId xmlns:a16="http://schemas.microsoft.com/office/drawing/2014/main" val="20000"/>
                    </a:ext>
                  </a:extLst>
                </a:gridCol>
                <a:gridCol w="5147780">
                  <a:extLst>
                    <a:ext uri="{9D8B030D-6E8A-4147-A177-3AD203B41FA5}">
                      <a16:colId xmlns:a16="http://schemas.microsoft.com/office/drawing/2014/main" val="20001"/>
                    </a:ext>
                  </a:extLst>
                </a:gridCol>
                <a:gridCol w="1018220">
                  <a:extLst>
                    <a:ext uri="{9D8B030D-6E8A-4147-A177-3AD203B41FA5}">
                      <a16:colId xmlns:a16="http://schemas.microsoft.com/office/drawing/2014/main" val="20002"/>
                    </a:ext>
                  </a:extLst>
                </a:gridCol>
                <a:gridCol w="2080858">
                  <a:extLst>
                    <a:ext uri="{9D8B030D-6E8A-4147-A177-3AD203B41FA5}">
                      <a16:colId xmlns:a16="http://schemas.microsoft.com/office/drawing/2014/main" val="20003"/>
                    </a:ext>
                  </a:extLst>
                </a:gridCol>
                <a:gridCol w="2305320">
                  <a:extLst>
                    <a:ext uri="{9D8B030D-6E8A-4147-A177-3AD203B41FA5}">
                      <a16:colId xmlns:a16="http://schemas.microsoft.com/office/drawing/2014/main" val="20004"/>
                    </a:ext>
                  </a:extLst>
                </a:gridCol>
              </a:tblGrid>
              <a:tr h="447892">
                <a:tc>
                  <a:txBody>
                    <a:bodyPr/>
                    <a:lstStyle/>
                    <a:p>
                      <a:pPr algn="ctr"/>
                      <a:r>
                        <a:rPr lang="en-US" sz="1800" dirty="0" smtClean="0">
                          <a:solidFill>
                            <a:schemeClr val="bg1"/>
                          </a:solidFill>
                          <a:latin typeface="Calibri" panose="020F0502020204030204" pitchFamily="34" charset="0"/>
                          <a:cs typeface="Calibri" panose="020F0502020204030204" pitchFamily="34" charset="0"/>
                        </a:rPr>
                        <a:t>SR</a:t>
                      </a:r>
                      <a:r>
                        <a:rPr lang="en-US" sz="1800" baseline="0" dirty="0" smtClean="0">
                          <a:solidFill>
                            <a:schemeClr val="bg1"/>
                          </a:solidFill>
                          <a:latin typeface="Calibri" panose="020F0502020204030204" pitchFamily="34" charset="0"/>
                          <a:cs typeface="Calibri" panose="020F0502020204030204" pitchFamily="34" charset="0"/>
                        </a:rPr>
                        <a:t>  NO.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CUSTOMER NAME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YEAR</a:t>
                      </a:r>
                      <a:r>
                        <a:rPr lang="en-US" sz="1800" baseline="0" dirty="0" smtClean="0">
                          <a:solidFill>
                            <a:schemeClr val="bg1"/>
                          </a:solidFill>
                          <a:latin typeface="Calibri" panose="020F0502020204030204" pitchFamily="34" charset="0"/>
                          <a:cs typeface="Calibri" panose="020F0502020204030204" pitchFamily="34" charset="0"/>
                        </a:rPr>
                        <a:t>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 CAPACITY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STATUS</a:t>
                      </a:r>
                      <a:r>
                        <a:rPr lang="en-US" sz="1800" baseline="0" dirty="0" smtClean="0">
                          <a:solidFill>
                            <a:schemeClr val="bg1"/>
                          </a:solidFill>
                          <a:latin typeface="Calibri" panose="020F0502020204030204" pitchFamily="34" charset="0"/>
                          <a:cs typeface="Calibri" panose="020F0502020204030204" pitchFamily="34" charset="0"/>
                        </a:rPr>
                        <a:t>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00"/>
                  </a:ext>
                </a:extLst>
              </a:tr>
              <a:tr h="368627">
                <a:tc>
                  <a:txBody>
                    <a:bodyPr/>
                    <a:lstStyle/>
                    <a:p>
                      <a:pPr algn="ctr"/>
                      <a:r>
                        <a:rPr lang="en-US" sz="1800" dirty="0" smtClean="0">
                          <a:solidFill>
                            <a:schemeClr val="bg1"/>
                          </a:solidFill>
                          <a:latin typeface="Calibri" panose="020F0502020204030204" pitchFamily="34" charset="0"/>
                          <a:cs typeface="Calibri" panose="020F0502020204030204" pitchFamily="34" charset="0"/>
                        </a:rPr>
                        <a:t>1</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KHANDOBA DISTILLERIES  PVT LTD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2018</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120 KLPD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US" sz="1800" b="0" dirty="0" smtClean="0">
                          <a:solidFill>
                            <a:schemeClr val="bg1"/>
                          </a:solidFill>
                          <a:latin typeface="Calibri" panose="020F0502020204030204" pitchFamily="34" charset="0"/>
                          <a:cs typeface="Calibri" panose="020F0502020204030204" pitchFamily="34" charset="0"/>
                        </a:rPr>
                        <a:t>COMMISIONED</a:t>
                      </a:r>
                      <a:endParaRPr lang="en-IN" sz="1800" b="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1"/>
                  </a:ext>
                </a:extLst>
              </a:tr>
              <a:tr h="421637">
                <a:tc>
                  <a:txBody>
                    <a:bodyPr/>
                    <a:lstStyle/>
                    <a:p>
                      <a:pPr algn="ctr"/>
                      <a:r>
                        <a:rPr lang="en-US" sz="1800" dirty="0" smtClean="0">
                          <a:solidFill>
                            <a:schemeClr val="bg1"/>
                          </a:solidFill>
                          <a:latin typeface="Calibri" panose="020F0502020204030204" pitchFamily="34" charset="0"/>
                          <a:cs typeface="Calibri" panose="020F0502020204030204" pitchFamily="34" charset="0"/>
                        </a:rPr>
                        <a:t>2</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JAKARAYA SUGAR LTD.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2018</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120 KLPD </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latin typeface="Calibri" panose="020F0502020204030204" pitchFamily="34" charset="0"/>
                          <a:cs typeface="Calibri" panose="020F0502020204030204" pitchFamily="34" charset="0"/>
                        </a:rPr>
                        <a:t>COMMISIONED</a:t>
                      </a:r>
                      <a:endParaRPr lang="en-IN" sz="1800" b="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2"/>
                  </a:ext>
                </a:extLst>
              </a:tr>
              <a:tr h="450761">
                <a:tc>
                  <a:txBody>
                    <a:bodyPr/>
                    <a:lstStyle/>
                    <a:p>
                      <a:pPr algn="ctr"/>
                      <a:r>
                        <a:rPr lang="en-US" sz="1800" dirty="0" smtClean="0">
                          <a:solidFill>
                            <a:schemeClr val="bg1"/>
                          </a:solidFill>
                          <a:latin typeface="Calibri" panose="020F0502020204030204" pitchFamily="34" charset="0"/>
                          <a:cs typeface="Calibri" panose="020F0502020204030204" pitchFamily="34" charset="0"/>
                        </a:rPr>
                        <a:t>3</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RAI BAHADUR NARAIN  SINGH SUGUR MILLS LTD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2020</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90 KLPD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latin typeface="Calibri" panose="020F0502020204030204" pitchFamily="34" charset="0"/>
                          <a:cs typeface="Calibri" panose="020F0502020204030204" pitchFamily="34" charset="0"/>
                        </a:rPr>
                        <a:t>COMMISIONED</a:t>
                      </a:r>
                      <a:endParaRPr lang="en-IN" sz="1800" b="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3"/>
                  </a:ext>
                </a:extLst>
              </a:tr>
              <a:tr h="368627">
                <a:tc>
                  <a:txBody>
                    <a:bodyPr/>
                    <a:lstStyle/>
                    <a:p>
                      <a:pPr algn="ctr"/>
                      <a:r>
                        <a:rPr lang="en-US" sz="1800" dirty="0" smtClean="0">
                          <a:solidFill>
                            <a:schemeClr val="bg1"/>
                          </a:solidFill>
                          <a:latin typeface="Calibri" panose="020F0502020204030204" pitchFamily="34" charset="0"/>
                          <a:cs typeface="Calibri" panose="020F0502020204030204" pitchFamily="34" charset="0"/>
                        </a:rPr>
                        <a:t>4</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ETHANOL COMPANY LTD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2020</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90 KLPD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US" sz="1800" b="0" dirty="0" smtClean="0">
                          <a:solidFill>
                            <a:schemeClr val="bg1"/>
                          </a:solidFill>
                          <a:latin typeface="Calibri" panose="020F0502020204030204" pitchFamily="34" charset="0"/>
                          <a:cs typeface="Calibri" panose="020F0502020204030204" pitchFamily="34" charset="0"/>
                        </a:rPr>
                        <a:t>UNDER</a:t>
                      </a:r>
                      <a:r>
                        <a:rPr lang="en-US" sz="1800" b="0" baseline="0" dirty="0" smtClean="0">
                          <a:solidFill>
                            <a:schemeClr val="bg1"/>
                          </a:solidFill>
                          <a:latin typeface="Calibri" panose="020F0502020204030204" pitchFamily="34" charset="0"/>
                          <a:cs typeface="Calibri" panose="020F0502020204030204" pitchFamily="34" charset="0"/>
                        </a:rPr>
                        <a:t> EXECUTION</a:t>
                      </a:r>
                      <a:endParaRPr lang="en-IN" sz="1800" b="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4"/>
                  </a:ext>
                </a:extLst>
              </a:tr>
              <a:tr h="368627">
                <a:tc>
                  <a:txBody>
                    <a:bodyPr/>
                    <a:lstStyle/>
                    <a:p>
                      <a:pPr algn="ctr"/>
                      <a:r>
                        <a:rPr lang="en-US" sz="1800" dirty="0" smtClean="0">
                          <a:solidFill>
                            <a:schemeClr val="bg1"/>
                          </a:solidFill>
                          <a:latin typeface="Calibri" panose="020F0502020204030204" pitchFamily="34" charset="0"/>
                          <a:cs typeface="Calibri" panose="020F0502020204030204" pitchFamily="34" charset="0"/>
                        </a:rPr>
                        <a:t>5</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A.B. GRAIN SPIRITS PVT.LTD.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2020</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90</a:t>
                      </a:r>
                      <a:r>
                        <a:rPr lang="en-IN" sz="1800" kern="1200" baseline="0" dirty="0" smtClean="0">
                          <a:solidFill>
                            <a:schemeClr val="bg1"/>
                          </a:solidFill>
                          <a:effectLst/>
                          <a:latin typeface="Calibri" panose="020F0502020204030204" pitchFamily="34" charset="0"/>
                          <a:cs typeface="Calibri" panose="020F0502020204030204" pitchFamily="34" charset="0"/>
                        </a:rPr>
                        <a:t> </a:t>
                      </a:r>
                      <a:r>
                        <a:rPr lang="en-IN" sz="1800" kern="1200" dirty="0" smtClean="0">
                          <a:solidFill>
                            <a:schemeClr val="bg1"/>
                          </a:solidFill>
                          <a:effectLst/>
                          <a:latin typeface="Calibri" panose="020F0502020204030204" pitchFamily="34" charset="0"/>
                          <a:cs typeface="Calibri" panose="020F0502020204030204" pitchFamily="34" charset="0"/>
                        </a:rPr>
                        <a:t>KLPD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latin typeface="Calibri" panose="020F0502020204030204" pitchFamily="34" charset="0"/>
                          <a:cs typeface="Calibri" panose="020F0502020204030204" pitchFamily="34" charset="0"/>
                        </a:rPr>
                        <a:t>COMMISIONED</a:t>
                      </a:r>
                      <a:endParaRPr lang="en-IN" sz="1800" b="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5"/>
                  </a:ext>
                </a:extLst>
              </a:tr>
              <a:tr h="473858">
                <a:tc>
                  <a:txBody>
                    <a:bodyPr/>
                    <a:lstStyle/>
                    <a:p>
                      <a:pPr algn="ctr"/>
                      <a:r>
                        <a:rPr lang="en-US" sz="1800" dirty="0" smtClean="0">
                          <a:solidFill>
                            <a:schemeClr val="bg1"/>
                          </a:solidFill>
                          <a:latin typeface="Calibri" panose="020F0502020204030204" pitchFamily="34" charset="0"/>
                          <a:cs typeface="Calibri" panose="020F0502020204030204" pitchFamily="34" charset="0"/>
                        </a:rPr>
                        <a:t>6</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RAI BAHADUR NARAIN  SINGH SUGUR MILLS LTD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2021</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90 KLPD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latin typeface="Calibri" panose="020F0502020204030204" pitchFamily="34" charset="0"/>
                          <a:cs typeface="Calibri" panose="020F0502020204030204" pitchFamily="34" charset="0"/>
                        </a:rPr>
                        <a:t>COMMISIONED</a:t>
                      </a:r>
                      <a:endParaRPr lang="en-IN" sz="1800" b="0" dirty="0" smtClean="0">
                        <a:solidFill>
                          <a:schemeClr val="bg1"/>
                        </a:solidFill>
                        <a:latin typeface="Calibri" panose="020F0502020204030204" pitchFamily="34" charset="0"/>
                        <a:cs typeface="Calibri" panose="020F0502020204030204" pitchFamily="34" charset="0"/>
                      </a:endParaRPr>
                    </a:p>
                    <a:p>
                      <a:pPr algn="ctr"/>
                      <a:r>
                        <a:rPr lang="en-US" sz="1800" b="0" dirty="0" smtClean="0">
                          <a:solidFill>
                            <a:schemeClr val="bg1"/>
                          </a:solidFill>
                          <a:latin typeface="Calibri" panose="020F0502020204030204" pitchFamily="34" charset="0"/>
                          <a:cs typeface="Calibri" panose="020F0502020204030204" pitchFamily="34" charset="0"/>
                        </a:rPr>
                        <a:t>(REPEATED ORDER)</a:t>
                      </a:r>
                      <a:endParaRPr lang="en-IN" sz="1800" b="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6"/>
                  </a:ext>
                </a:extLst>
              </a:tr>
              <a:tr h="425092">
                <a:tc>
                  <a:txBody>
                    <a:bodyPr/>
                    <a:lstStyle/>
                    <a:p>
                      <a:pPr algn="ctr"/>
                      <a:r>
                        <a:rPr lang="en-US" sz="1800" dirty="0" smtClean="0">
                          <a:solidFill>
                            <a:schemeClr val="bg1"/>
                          </a:solidFill>
                          <a:latin typeface="Calibri" panose="020F0502020204030204" pitchFamily="34" charset="0"/>
                          <a:cs typeface="Calibri" panose="020F0502020204030204" pitchFamily="34" charset="0"/>
                        </a:rPr>
                        <a:t>7</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KARMAYOGI ANKUSHRAO TOPE SAMARTH S.S.K. LTD.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2021</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60 KLPD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latin typeface="Calibri" panose="020F0502020204030204" pitchFamily="34" charset="0"/>
                          <a:cs typeface="Calibri" panose="020F0502020204030204" pitchFamily="34" charset="0"/>
                        </a:rPr>
                        <a:t>UNDER</a:t>
                      </a:r>
                      <a:r>
                        <a:rPr lang="en-US" sz="1800" b="0" baseline="0" dirty="0" smtClean="0">
                          <a:solidFill>
                            <a:schemeClr val="bg1"/>
                          </a:solidFill>
                          <a:latin typeface="Calibri" panose="020F0502020204030204" pitchFamily="34" charset="0"/>
                          <a:cs typeface="Calibri" panose="020F0502020204030204" pitchFamily="34" charset="0"/>
                        </a:rPr>
                        <a:t> EXECUTION</a:t>
                      </a:r>
                      <a:endParaRPr lang="en-IN" sz="1800" b="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7"/>
                  </a:ext>
                </a:extLst>
              </a:tr>
              <a:tr h="386770">
                <a:tc>
                  <a:txBody>
                    <a:bodyPr/>
                    <a:lstStyle/>
                    <a:p>
                      <a:pPr algn="ctr"/>
                      <a:r>
                        <a:rPr lang="en-US" sz="1800" dirty="0" smtClean="0">
                          <a:solidFill>
                            <a:schemeClr val="bg1"/>
                          </a:solidFill>
                          <a:latin typeface="Calibri" panose="020F0502020204030204" pitchFamily="34" charset="0"/>
                          <a:cs typeface="Calibri" panose="020F0502020204030204" pitchFamily="34" charset="0"/>
                        </a:rPr>
                        <a:t>8</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DWARKADHISH SAKHAR KARKHANA LTD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2021</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90 KLPD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latin typeface="Calibri" panose="020F0502020204030204" pitchFamily="34" charset="0"/>
                          <a:cs typeface="Calibri" panose="020F0502020204030204" pitchFamily="34" charset="0"/>
                        </a:rPr>
                        <a:t>COMMISIONED</a:t>
                      </a:r>
                      <a:endParaRPr lang="en-IN" sz="1800" b="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8"/>
                  </a:ext>
                </a:extLst>
              </a:tr>
              <a:tr h="368627">
                <a:tc>
                  <a:txBody>
                    <a:bodyPr/>
                    <a:lstStyle/>
                    <a:p>
                      <a:pPr algn="ctr"/>
                      <a:r>
                        <a:rPr lang="en-US" sz="1800" dirty="0" smtClean="0">
                          <a:solidFill>
                            <a:schemeClr val="bg1"/>
                          </a:solidFill>
                          <a:latin typeface="Calibri" panose="020F0502020204030204" pitchFamily="34" charset="0"/>
                          <a:cs typeface="Calibri" panose="020F0502020204030204" pitchFamily="34" charset="0"/>
                        </a:rPr>
                        <a:t>9</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SATISH SUGAR LTD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2021</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60 KLPD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latin typeface="Calibri" panose="020F0502020204030204" pitchFamily="34" charset="0"/>
                          <a:cs typeface="Calibri" panose="020F0502020204030204" pitchFamily="34" charset="0"/>
                        </a:rPr>
                        <a:t>COMMISIONED</a:t>
                      </a:r>
                      <a:endParaRPr lang="en-IN" sz="1800" b="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9"/>
                  </a:ext>
                </a:extLst>
              </a:tr>
            </a:tbl>
          </a:graphicData>
        </a:graphic>
      </p:graphicFrame>
      <p:sp>
        <p:nvSpPr>
          <p:cNvPr id="6" name="Flowchart: Connector 5"/>
          <p:cNvSpPr/>
          <p:nvPr/>
        </p:nvSpPr>
        <p:spPr>
          <a:xfrm>
            <a:off x="11168067" y="541327"/>
            <a:ext cx="850006" cy="852628"/>
          </a:xfrm>
          <a:prstGeom prst="flowChartConnector">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1998445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1353" y="586214"/>
            <a:ext cx="8168968" cy="707886"/>
          </a:xfrm>
          <a:prstGeom prst="rect">
            <a:avLst/>
          </a:prstGeom>
        </p:spPr>
        <p:txBody>
          <a:bodyPr wrap="none">
            <a:spAutoFit/>
          </a:bodyPr>
          <a:lstStyle/>
          <a:p>
            <a:r>
              <a:rPr lang="en-US" sz="4000" b="1" dirty="0">
                <a:solidFill>
                  <a:srgbClr val="099BDD"/>
                </a:solidFill>
                <a:latin typeface="Calibri" panose="020F0502020204030204" pitchFamily="34" charset="0"/>
                <a:cs typeface="Calibri" panose="020F0502020204030204" pitchFamily="34" charset="0"/>
              </a:rPr>
              <a:t>EXECUTED &amp; ON GOING PROJECT LIST</a:t>
            </a:r>
            <a:endParaRPr lang="en-IN" sz="4000" dirty="0">
              <a:solidFill>
                <a:srgbClr val="099BDD"/>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1638597328"/>
              </p:ext>
            </p:extLst>
          </p:nvPr>
        </p:nvGraphicFramePr>
        <p:xfrm>
          <a:off x="321353" y="2199777"/>
          <a:ext cx="11513715" cy="4235100"/>
        </p:xfrm>
        <a:graphic>
          <a:graphicData uri="http://schemas.openxmlformats.org/drawingml/2006/table">
            <a:tbl>
              <a:tblPr firstRow="1" bandRow="1">
                <a:tableStyleId>{C083E6E3-FA7D-4D7B-A595-EF9225AFEA82}</a:tableStyleId>
              </a:tblPr>
              <a:tblGrid>
                <a:gridCol w="961537">
                  <a:extLst>
                    <a:ext uri="{9D8B030D-6E8A-4147-A177-3AD203B41FA5}">
                      <a16:colId xmlns:a16="http://schemas.microsoft.com/office/drawing/2014/main" val="20000"/>
                    </a:ext>
                  </a:extLst>
                </a:gridCol>
                <a:gridCol w="5147780">
                  <a:extLst>
                    <a:ext uri="{9D8B030D-6E8A-4147-A177-3AD203B41FA5}">
                      <a16:colId xmlns:a16="http://schemas.microsoft.com/office/drawing/2014/main" val="20001"/>
                    </a:ext>
                  </a:extLst>
                </a:gridCol>
                <a:gridCol w="1018220">
                  <a:extLst>
                    <a:ext uri="{9D8B030D-6E8A-4147-A177-3AD203B41FA5}">
                      <a16:colId xmlns:a16="http://schemas.microsoft.com/office/drawing/2014/main" val="20002"/>
                    </a:ext>
                  </a:extLst>
                </a:gridCol>
                <a:gridCol w="2080858">
                  <a:extLst>
                    <a:ext uri="{9D8B030D-6E8A-4147-A177-3AD203B41FA5}">
                      <a16:colId xmlns:a16="http://schemas.microsoft.com/office/drawing/2014/main" val="20003"/>
                    </a:ext>
                  </a:extLst>
                </a:gridCol>
                <a:gridCol w="2305320">
                  <a:extLst>
                    <a:ext uri="{9D8B030D-6E8A-4147-A177-3AD203B41FA5}">
                      <a16:colId xmlns:a16="http://schemas.microsoft.com/office/drawing/2014/main" val="20004"/>
                    </a:ext>
                  </a:extLst>
                </a:gridCol>
              </a:tblGrid>
              <a:tr h="447892">
                <a:tc>
                  <a:txBody>
                    <a:bodyPr/>
                    <a:lstStyle/>
                    <a:p>
                      <a:pPr algn="ctr"/>
                      <a:r>
                        <a:rPr lang="en-US" sz="1800" dirty="0" smtClean="0">
                          <a:solidFill>
                            <a:schemeClr val="bg1"/>
                          </a:solidFill>
                          <a:latin typeface="Calibri" panose="020F0502020204030204" pitchFamily="34" charset="0"/>
                          <a:cs typeface="Calibri" panose="020F0502020204030204" pitchFamily="34" charset="0"/>
                        </a:rPr>
                        <a:t>SR</a:t>
                      </a:r>
                      <a:r>
                        <a:rPr lang="en-US" sz="1800" baseline="0" dirty="0" smtClean="0">
                          <a:solidFill>
                            <a:schemeClr val="bg1"/>
                          </a:solidFill>
                          <a:latin typeface="Calibri" panose="020F0502020204030204" pitchFamily="34" charset="0"/>
                          <a:cs typeface="Calibri" panose="020F0502020204030204" pitchFamily="34" charset="0"/>
                        </a:rPr>
                        <a:t>  NO.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CUSTOMER NAME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YEAR</a:t>
                      </a:r>
                      <a:r>
                        <a:rPr lang="en-US" sz="1800" baseline="0" dirty="0" smtClean="0">
                          <a:solidFill>
                            <a:schemeClr val="bg1"/>
                          </a:solidFill>
                          <a:latin typeface="Calibri" panose="020F0502020204030204" pitchFamily="34" charset="0"/>
                          <a:cs typeface="Calibri" panose="020F0502020204030204" pitchFamily="34" charset="0"/>
                        </a:rPr>
                        <a:t>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 CAPACITY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STATUS</a:t>
                      </a:r>
                      <a:r>
                        <a:rPr lang="en-US" sz="1800" baseline="0" dirty="0" smtClean="0">
                          <a:solidFill>
                            <a:schemeClr val="bg1"/>
                          </a:solidFill>
                          <a:latin typeface="Calibri" panose="020F0502020204030204" pitchFamily="34" charset="0"/>
                          <a:cs typeface="Calibri" panose="020F0502020204030204" pitchFamily="34" charset="0"/>
                        </a:rPr>
                        <a:t>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00"/>
                  </a:ext>
                </a:extLst>
              </a:tr>
              <a:tr h="368627">
                <a:tc>
                  <a:txBody>
                    <a:bodyPr/>
                    <a:lstStyle/>
                    <a:p>
                      <a:pPr algn="ctr"/>
                      <a:r>
                        <a:rPr lang="en-US" sz="1800" dirty="0" smtClean="0">
                          <a:solidFill>
                            <a:schemeClr val="bg1"/>
                          </a:solidFill>
                          <a:latin typeface="Calibri" panose="020F0502020204030204" pitchFamily="34" charset="0"/>
                          <a:cs typeface="Calibri" panose="020F0502020204030204" pitchFamily="34" charset="0"/>
                        </a:rPr>
                        <a:t>10</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SHREE NARMADA KHAND UDYOG SAHAKARI</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2021</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90 KLPD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latin typeface="Calibri" panose="020F0502020204030204" pitchFamily="34" charset="0"/>
                          <a:cs typeface="Calibri" panose="020F0502020204030204" pitchFamily="34" charset="0"/>
                        </a:rPr>
                        <a:t>COMMISIONED</a:t>
                      </a:r>
                      <a:endParaRPr lang="en-IN" sz="1800" b="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1"/>
                  </a:ext>
                </a:extLst>
              </a:tr>
              <a:tr h="421637">
                <a:tc>
                  <a:txBody>
                    <a:bodyPr/>
                    <a:lstStyle/>
                    <a:p>
                      <a:pPr algn="ctr"/>
                      <a:r>
                        <a:rPr lang="en-US" sz="1800" dirty="0" smtClean="0">
                          <a:solidFill>
                            <a:schemeClr val="bg1"/>
                          </a:solidFill>
                          <a:latin typeface="Calibri" panose="020F0502020204030204" pitchFamily="34" charset="0"/>
                          <a:cs typeface="Calibri" panose="020F0502020204030204" pitchFamily="34" charset="0"/>
                        </a:rPr>
                        <a:t>11</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JAKARAYA SUGAR LTD.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2021</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120 KLPD</a:t>
                      </a:r>
                      <a:endParaRPr lang="en-IN" sz="1800" b="1"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latin typeface="Calibri" panose="020F0502020204030204" pitchFamily="34" charset="0"/>
                          <a:cs typeface="Calibri" panose="020F0502020204030204" pitchFamily="34" charset="0"/>
                        </a:rPr>
                        <a:t>UNDER</a:t>
                      </a:r>
                      <a:r>
                        <a:rPr lang="en-US" sz="1800" b="0" baseline="0" dirty="0" smtClean="0">
                          <a:solidFill>
                            <a:schemeClr val="bg1"/>
                          </a:solidFill>
                          <a:latin typeface="Calibri" panose="020F0502020204030204" pitchFamily="34" charset="0"/>
                          <a:cs typeface="Calibri" panose="020F0502020204030204" pitchFamily="34" charset="0"/>
                        </a:rPr>
                        <a:t> EXECUTION</a:t>
                      </a:r>
                      <a:endParaRPr lang="en-IN" sz="1800" b="0" dirty="0" smtClean="0">
                        <a:solidFill>
                          <a:schemeClr val="bg1"/>
                        </a:solidFill>
                        <a:latin typeface="Calibri" panose="020F0502020204030204" pitchFamily="34" charset="0"/>
                        <a:cs typeface="Calibri" panose="020F0502020204030204" pitchFamily="34" charset="0"/>
                      </a:endParaRPr>
                    </a:p>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solidFill>
                            <a:schemeClr val="bg1"/>
                          </a:solidFill>
                          <a:latin typeface="Calibri" panose="020F0502020204030204" pitchFamily="34" charset="0"/>
                          <a:cs typeface="Calibri" panose="020F0502020204030204" pitchFamily="34" charset="0"/>
                        </a:rPr>
                        <a:t>(REPEATED ORDER)</a:t>
                      </a:r>
                      <a:endParaRPr lang="en-IN" sz="1800" b="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2"/>
                  </a:ext>
                </a:extLst>
              </a:tr>
              <a:tr h="450761">
                <a:tc>
                  <a:txBody>
                    <a:bodyPr/>
                    <a:lstStyle/>
                    <a:p>
                      <a:pPr algn="ctr"/>
                      <a:r>
                        <a:rPr lang="en-US" sz="1800" dirty="0" smtClean="0">
                          <a:solidFill>
                            <a:schemeClr val="bg1"/>
                          </a:solidFill>
                          <a:latin typeface="Calibri" panose="020F0502020204030204" pitchFamily="34" charset="0"/>
                          <a:cs typeface="Calibri" panose="020F0502020204030204" pitchFamily="34" charset="0"/>
                        </a:rPr>
                        <a:t>12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INDIAN CANE POWER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3"/>
                  </a:ext>
                </a:extLst>
              </a:tr>
              <a:tr h="368627">
                <a:tc>
                  <a:txBody>
                    <a:bodyPr/>
                    <a:lstStyle/>
                    <a:p>
                      <a:pPr algn="ctr"/>
                      <a:r>
                        <a:rPr lang="en-US" sz="1800" dirty="0" smtClean="0">
                          <a:solidFill>
                            <a:schemeClr val="bg1"/>
                          </a:solidFill>
                          <a:latin typeface="Calibri" panose="020F0502020204030204" pitchFamily="34" charset="0"/>
                          <a:cs typeface="Calibri" panose="020F0502020204030204" pitchFamily="34" charset="0"/>
                        </a:rPr>
                        <a:t>13</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NKJ BIOFUEL PRIVATE LIMITED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150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4"/>
                  </a:ext>
                </a:extLst>
              </a:tr>
              <a:tr h="368627">
                <a:tc>
                  <a:txBody>
                    <a:bodyPr/>
                    <a:lstStyle/>
                    <a:p>
                      <a:pPr algn="ctr"/>
                      <a:r>
                        <a:rPr lang="en-US" sz="1800" dirty="0" smtClean="0">
                          <a:solidFill>
                            <a:schemeClr val="bg1"/>
                          </a:solidFill>
                          <a:latin typeface="Calibri" panose="020F0502020204030204" pitchFamily="34" charset="0"/>
                          <a:cs typeface="Calibri" panose="020F0502020204030204" pitchFamily="34" charset="0"/>
                        </a:rPr>
                        <a:t>14</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RENA SAHAKARI SAKHAR KARKHAN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30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5"/>
                  </a:ext>
                </a:extLst>
              </a:tr>
              <a:tr h="409997">
                <a:tc>
                  <a:txBody>
                    <a:bodyPr/>
                    <a:lstStyle/>
                    <a:p>
                      <a:pPr algn="ctr"/>
                      <a:r>
                        <a:rPr lang="en-US" sz="1800" dirty="0" smtClean="0">
                          <a:solidFill>
                            <a:schemeClr val="bg1"/>
                          </a:solidFill>
                          <a:latin typeface="Calibri" panose="020F0502020204030204" pitchFamily="34" charset="0"/>
                          <a:cs typeface="Calibri" panose="020F0502020204030204" pitchFamily="34" charset="0"/>
                        </a:rPr>
                        <a:t>15</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VITTHAL CORPORATION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150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6"/>
                  </a:ext>
                </a:extLst>
              </a:tr>
              <a:tr h="425092">
                <a:tc>
                  <a:txBody>
                    <a:bodyPr/>
                    <a:lstStyle/>
                    <a:p>
                      <a:pPr algn="ctr"/>
                      <a:r>
                        <a:rPr lang="en-US" sz="1800" dirty="0" smtClean="0">
                          <a:solidFill>
                            <a:schemeClr val="bg1"/>
                          </a:solidFill>
                          <a:latin typeface="Calibri" panose="020F0502020204030204" pitchFamily="34" charset="0"/>
                          <a:cs typeface="Calibri" panose="020F0502020204030204" pitchFamily="34" charset="0"/>
                        </a:rPr>
                        <a:t>16</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SHRI GURUDATT SUGARS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150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7"/>
                  </a:ext>
                </a:extLst>
              </a:tr>
              <a:tr h="386770">
                <a:tc>
                  <a:txBody>
                    <a:bodyPr/>
                    <a:lstStyle/>
                    <a:p>
                      <a:pPr algn="ctr"/>
                      <a:r>
                        <a:rPr lang="en-US" sz="1800" dirty="0" smtClean="0">
                          <a:solidFill>
                            <a:schemeClr val="bg1"/>
                          </a:solidFill>
                          <a:latin typeface="Calibri" panose="020F0502020204030204" pitchFamily="34" charset="0"/>
                          <a:cs typeface="Calibri" panose="020F0502020204030204" pitchFamily="34" charset="0"/>
                        </a:rPr>
                        <a:t>17</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SRI BASAVESHWARA SUGARS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45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8"/>
                  </a:ext>
                </a:extLst>
              </a:tr>
              <a:tr h="368627">
                <a:tc>
                  <a:txBody>
                    <a:bodyPr/>
                    <a:lstStyle/>
                    <a:p>
                      <a:pPr algn="ctr"/>
                      <a:r>
                        <a:rPr lang="en-US" sz="1800" dirty="0" smtClean="0">
                          <a:solidFill>
                            <a:schemeClr val="bg1"/>
                          </a:solidFill>
                          <a:latin typeface="Calibri" panose="020F0502020204030204" pitchFamily="34" charset="0"/>
                          <a:cs typeface="Calibri" panose="020F0502020204030204" pitchFamily="34" charset="0"/>
                        </a:rPr>
                        <a:t>18</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r>
                        <a:rPr lang="en-IN" sz="1800" kern="1200" dirty="0" smtClean="0">
                          <a:solidFill>
                            <a:schemeClr val="bg1"/>
                          </a:solidFill>
                          <a:effectLst/>
                          <a:latin typeface="Calibri" panose="020F0502020204030204" pitchFamily="34" charset="0"/>
                          <a:cs typeface="Calibri" panose="020F0502020204030204" pitchFamily="34" charset="0"/>
                        </a:rPr>
                        <a:t>GANESH BENZOPLAST LTD. (SAGAR DISTILLERY)</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150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9"/>
                  </a:ext>
                </a:extLst>
              </a:tr>
            </a:tbl>
          </a:graphicData>
        </a:graphic>
      </p:graphicFrame>
      <p:sp>
        <p:nvSpPr>
          <p:cNvPr id="6" name="Flowchart: Connector 5"/>
          <p:cNvSpPr/>
          <p:nvPr/>
        </p:nvSpPr>
        <p:spPr>
          <a:xfrm>
            <a:off x="11168067" y="541327"/>
            <a:ext cx="850006" cy="852628"/>
          </a:xfrm>
          <a:prstGeom prst="flowChartConnector">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40496784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1353" y="586214"/>
            <a:ext cx="8168968" cy="707886"/>
          </a:xfrm>
          <a:prstGeom prst="rect">
            <a:avLst/>
          </a:prstGeom>
        </p:spPr>
        <p:txBody>
          <a:bodyPr wrap="none">
            <a:spAutoFit/>
          </a:bodyPr>
          <a:lstStyle/>
          <a:p>
            <a:r>
              <a:rPr lang="en-US" sz="4000" b="1" dirty="0">
                <a:solidFill>
                  <a:srgbClr val="099BDD"/>
                </a:solidFill>
                <a:latin typeface="Calibri" panose="020F0502020204030204" pitchFamily="34" charset="0"/>
                <a:cs typeface="Calibri" panose="020F0502020204030204" pitchFamily="34" charset="0"/>
              </a:rPr>
              <a:t>EXECUTED &amp; ON GOING PROJECT LIST</a:t>
            </a:r>
            <a:endParaRPr lang="en-IN" sz="4000" dirty="0">
              <a:solidFill>
                <a:srgbClr val="099BDD"/>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1893745133"/>
              </p:ext>
            </p:extLst>
          </p:nvPr>
        </p:nvGraphicFramePr>
        <p:xfrm>
          <a:off x="321353" y="2199777"/>
          <a:ext cx="11513715" cy="4255614"/>
        </p:xfrm>
        <a:graphic>
          <a:graphicData uri="http://schemas.openxmlformats.org/drawingml/2006/table">
            <a:tbl>
              <a:tblPr firstRow="1" bandRow="1">
                <a:tableStyleId>{C083E6E3-FA7D-4D7B-A595-EF9225AFEA82}</a:tableStyleId>
              </a:tblPr>
              <a:tblGrid>
                <a:gridCol w="961537">
                  <a:extLst>
                    <a:ext uri="{9D8B030D-6E8A-4147-A177-3AD203B41FA5}">
                      <a16:colId xmlns:a16="http://schemas.microsoft.com/office/drawing/2014/main" val="20000"/>
                    </a:ext>
                  </a:extLst>
                </a:gridCol>
                <a:gridCol w="5147780">
                  <a:extLst>
                    <a:ext uri="{9D8B030D-6E8A-4147-A177-3AD203B41FA5}">
                      <a16:colId xmlns:a16="http://schemas.microsoft.com/office/drawing/2014/main" val="20001"/>
                    </a:ext>
                  </a:extLst>
                </a:gridCol>
                <a:gridCol w="1018220">
                  <a:extLst>
                    <a:ext uri="{9D8B030D-6E8A-4147-A177-3AD203B41FA5}">
                      <a16:colId xmlns:a16="http://schemas.microsoft.com/office/drawing/2014/main" val="20002"/>
                    </a:ext>
                  </a:extLst>
                </a:gridCol>
                <a:gridCol w="2080858">
                  <a:extLst>
                    <a:ext uri="{9D8B030D-6E8A-4147-A177-3AD203B41FA5}">
                      <a16:colId xmlns:a16="http://schemas.microsoft.com/office/drawing/2014/main" val="20003"/>
                    </a:ext>
                  </a:extLst>
                </a:gridCol>
                <a:gridCol w="2305320">
                  <a:extLst>
                    <a:ext uri="{9D8B030D-6E8A-4147-A177-3AD203B41FA5}">
                      <a16:colId xmlns:a16="http://schemas.microsoft.com/office/drawing/2014/main" val="20004"/>
                    </a:ext>
                  </a:extLst>
                </a:gridCol>
              </a:tblGrid>
              <a:tr h="467111">
                <a:tc>
                  <a:txBody>
                    <a:bodyPr/>
                    <a:lstStyle/>
                    <a:p>
                      <a:pPr algn="ctr"/>
                      <a:r>
                        <a:rPr lang="en-US" sz="1800" dirty="0" smtClean="0">
                          <a:solidFill>
                            <a:schemeClr val="bg1"/>
                          </a:solidFill>
                          <a:latin typeface="Calibri" panose="020F0502020204030204" pitchFamily="34" charset="0"/>
                          <a:cs typeface="Calibri" panose="020F0502020204030204" pitchFamily="34" charset="0"/>
                        </a:rPr>
                        <a:t>SR</a:t>
                      </a:r>
                      <a:r>
                        <a:rPr lang="en-US" sz="1800" baseline="0" dirty="0" smtClean="0">
                          <a:solidFill>
                            <a:schemeClr val="bg1"/>
                          </a:solidFill>
                          <a:latin typeface="Calibri" panose="020F0502020204030204" pitchFamily="34" charset="0"/>
                          <a:cs typeface="Calibri" panose="020F0502020204030204" pitchFamily="34" charset="0"/>
                        </a:rPr>
                        <a:t>  NO.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CUSTOMER NAME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YEAR</a:t>
                      </a:r>
                      <a:r>
                        <a:rPr lang="en-US" sz="1800" baseline="0" dirty="0" smtClean="0">
                          <a:solidFill>
                            <a:schemeClr val="bg1"/>
                          </a:solidFill>
                          <a:latin typeface="Calibri" panose="020F0502020204030204" pitchFamily="34" charset="0"/>
                          <a:cs typeface="Calibri" panose="020F0502020204030204" pitchFamily="34" charset="0"/>
                        </a:rPr>
                        <a:t>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 CAPACITY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STATUS</a:t>
                      </a:r>
                      <a:r>
                        <a:rPr lang="en-US" sz="1800" baseline="0" dirty="0" smtClean="0">
                          <a:solidFill>
                            <a:schemeClr val="bg1"/>
                          </a:solidFill>
                          <a:latin typeface="Calibri" panose="020F0502020204030204" pitchFamily="34" charset="0"/>
                          <a:cs typeface="Calibri" panose="020F0502020204030204" pitchFamily="34" charset="0"/>
                        </a:rPr>
                        <a:t>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00"/>
                  </a:ext>
                </a:extLst>
              </a:tr>
              <a:tr h="384445">
                <a:tc>
                  <a:txBody>
                    <a:bodyPr/>
                    <a:lstStyle/>
                    <a:p>
                      <a:pPr algn="ctr"/>
                      <a:r>
                        <a:rPr lang="en-US" sz="1800" dirty="0" smtClean="0">
                          <a:solidFill>
                            <a:schemeClr val="bg1"/>
                          </a:solidFill>
                          <a:latin typeface="Calibri" panose="020F0502020204030204" pitchFamily="34" charset="0"/>
                          <a:cs typeface="Calibri" panose="020F0502020204030204" pitchFamily="34" charset="0"/>
                        </a:rPr>
                        <a:t>19</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l"/>
                      <a:r>
                        <a:rPr lang="en-IN" sz="1800" kern="1200" dirty="0" smtClean="0">
                          <a:solidFill>
                            <a:schemeClr val="bg1"/>
                          </a:solidFill>
                          <a:effectLst/>
                          <a:latin typeface="Calibri" panose="020F0502020204030204" pitchFamily="34" charset="0"/>
                          <a:cs typeface="Calibri" panose="020F0502020204030204" pitchFamily="34" charset="0"/>
                        </a:rPr>
                        <a:t>VILAS SAHAKARI SAKHAR KARKHANA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60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1"/>
                  </a:ext>
                </a:extLst>
              </a:tr>
              <a:tr h="439730">
                <a:tc>
                  <a:txBody>
                    <a:bodyPr/>
                    <a:lstStyle/>
                    <a:p>
                      <a:pPr algn="ctr"/>
                      <a:r>
                        <a:rPr lang="en-US" sz="1800" dirty="0" smtClean="0">
                          <a:solidFill>
                            <a:schemeClr val="bg1"/>
                          </a:solidFill>
                          <a:latin typeface="Calibri" panose="020F0502020204030204" pitchFamily="34" charset="0"/>
                          <a:cs typeface="Calibri" panose="020F0502020204030204" pitchFamily="34" charset="0"/>
                        </a:rPr>
                        <a:t>20</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l"/>
                      <a:r>
                        <a:rPr lang="en-IN" sz="1800" kern="1200" dirty="0" smtClean="0">
                          <a:solidFill>
                            <a:schemeClr val="bg1"/>
                          </a:solidFill>
                          <a:effectLst/>
                          <a:latin typeface="Calibri" panose="020F0502020204030204" pitchFamily="34" charset="0"/>
                          <a:cs typeface="Calibri" panose="020F0502020204030204" pitchFamily="34" charset="0"/>
                        </a:rPr>
                        <a:t>VENKATESHKRUPA SUGAR MILLS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180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2"/>
                  </a:ext>
                </a:extLst>
              </a:tr>
              <a:tr h="470103">
                <a:tc>
                  <a:txBody>
                    <a:bodyPr/>
                    <a:lstStyle/>
                    <a:p>
                      <a:pPr algn="ctr"/>
                      <a:r>
                        <a:rPr lang="en-US" sz="1800" dirty="0" smtClean="0">
                          <a:solidFill>
                            <a:schemeClr val="bg1"/>
                          </a:solidFill>
                          <a:latin typeface="Calibri" panose="020F0502020204030204" pitchFamily="34" charset="0"/>
                          <a:cs typeface="Calibri" panose="020F0502020204030204" pitchFamily="34" charset="0"/>
                        </a:rPr>
                        <a:t>21</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l"/>
                      <a:r>
                        <a:rPr lang="en-IN" sz="1800" kern="1200" dirty="0" smtClean="0">
                          <a:solidFill>
                            <a:schemeClr val="bg1"/>
                          </a:solidFill>
                          <a:effectLst/>
                          <a:latin typeface="Calibri" panose="020F0502020204030204" pitchFamily="34" charset="0"/>
                          <a:cs typeface="Calibri" panose="020F0502020204030204" pitchFamily="34" charset="0"/>
                        </a:rPr>
                        <a:t>MEKALSUTA SUGARS PVT.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150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3"/>
                  </a:ext>
                </a:extLst>
              </a:tr>
              <a:tr h="384445">
                <a:tc>
                  <a:txBody>
                    <a:bodyPr/>
                    <a:lstStyle/>
                    <a:p>
                      <a:pPr algn="ctr"/>
                      <a:r>
                        <a:rPr lang="en-US" sz="1800" dirty="0" smtClean="0">
                          <a:solidFill>
                            <a:schemeClr val="bg1"/>
                          </a:solidFill>
                          <a:latin typeface="Calibri" panose="020F0502020204030204" pitchFamily="34" charset="0"/>
                          <a:cs typeface="Calibri" panose="020F0502020204030204" pitchFamily="34" charset="0"/>
                        </a:rPr>
                        <a:t>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l"/>
                      <a:r>
                        <a:rPr lang="en-IN" sz="1800" kern="1200" dirty="0" smtClean="0">
                          <a:solidFill>
                            <a:schemeClr val="bg1"/>
                          </a:solidFill>
                          <a:effectLst/>
                          <a:latin typeface="Calibri" panose="020F0502020204030204" pitchFamily="34" charset="0"/>
                          <a:cs typeface="Calibri" panose="020F0502020204030204" pitchFamily="34" charset="0"/>
                        </a:rPr>
                        <a:t>NARMADA SUGARS PVT.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4"/>
                  </a:ext>
                </a:extLst>
              </a:tr>
              <a:tr h="384445">
                <a:tc>
                  <a:txBody>
                    <a:bodyPr/>
                    <a:lstStyle/>
                    <a:p>
                      <a:pPr algn="ctr"/>
                      <a:r>
                        <a:rPr lang="en-US" sz="1800" dirty="0" smtClean="0">
                          <a:solidFill>
                            <a:schemeClr val="bg1"/>
                          </a:solidFill>
                          <a:latin typeface="Calibri" panose="020F0502020204030204" pitchFamily="34" charset="0"/>
                          <a:cs typeface="Calibri" panose="020F0502020204030204" pitchFamily="34" charset="0"/>
                        </a:rPr>
                        <a:t>23</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l"/>
                      <a:r>
                        <a:rPr lang="en-IN" sz="1800" dirty="0" smtClean="0">
                          <a:solidFill>
                            <a:schemeClr val="bg1"/>
                          </a:solidFill>
                          <a:latin typeface="Calibri" panose="020F0502020204030204" pitchFamily="34" charset="0"/>
                          <a:cs typeface="Calibri" panose="020F0502020204030204" pitchFamily="34" charset="0"/>
                        </a:rPr>
                        <a:t>CHHATRAPATI SHAHU SSK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dirty="0" smtClean="0">
                          <a:solidFill>
                            <a:schemeClr val="bg1"/>
                          </a:solidFill>
                          <a:latin typeface="Calibri" panose="020F0502020204030204" pitchFamily="34" charset="0"/>
                          <a:cs typeface="Calibri" panose="020F0502020204030204" pitchFamily="34" charset="0"/>
                        </a:rPr>
                        <a:t>2022</a:t>
                      </a: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dirty="0" smtClean="0">
                          <a:solidFill>
                            <a:schemeClr val="bg1"/>
                          </a:solidFill>
                          <a:latin typeface="Calibri" panose="020F0502020204030204" pitchFamily="34" charset="0"/>
                          <a:cs typeface="Calibri" panose="020F0502020204030204" pitchFamily="34" charset="0"/>
                        </a:rPr>
                        <a:t>180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IN" sz="1800" dirty="0" smtClean="0">
                          <a:solidFill>
                            <a:schemeClr val="bg1"/>
                          </a:solidFill>
                          <a:latin typeface="Calibri" panose="020F0502020204030204" pitchFamily="34" charset="0"/>
                          <a:cs typeface="Calibri" panose="020F0502020204030204" pitchFamily="34" charset="0"/>
                        </a:rPr>
                        <a:t>UNDER EXECUTION </a:t>
                      </a: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5"/>
                  </a:ext>
                </a:extLst>
              </a:tr>
              <a:tr h="494191">
                <a:tc>
                  <a:txBody>
                    <a:bodyPr/>
                    <a:lstStyle/>
                    <a:p>
                      <a:pPr algn="ctr"/>
                      <a:r>
                        <a:rPr lang="en-US" sz="1800" dirty="0" smtClean="0">
                          <a:solidFill>
                            <a:schemeClr val="bg1"/>
                          </a:solidFill>
                          <a:latin typeface="Calibri" panose="020F0502020204030204" pitchFamily="34" charset="0"/>
                          <a:cs typeface="Calibri" panose="020F0502020204030204" pitchFamily="34" charset="0"/>
                        </a:rPr>
                        <a:t>24</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l"/>
                      <a:r>
                        <a:rPr lang="en-IN" sz="1800" kern="1200" dirty="0" smtClean="0">
                          <a:solidFill>
                            <a:schemeClr val="bg1"/>
                          </a:solidFill>
                          <a:effectLst/>
                          <a:latin typeface="Calibri" panose="020F0502020204030204" pitchFamily="34" charset="0"/>
                          <a:cs typeface="Calibri" panose="020F0502020204030204" pitchFamily="34" charset="0"/>
                        </a:rPr>
                        <a:t>BARAMATI AGRO LIMITED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150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6"/>
                  </a:ext>
                </a:extLst>
              </a:tr>
              <a:tr h="443333">
                <a:tc>
                  <a:txBody>
                    <a:bodyPr/>
                    <a:lstStyle/>
                    <a:p>
                      <a:pPr algn="ctr"/>
                      <a:r>
                        <a:rPr lang="en-US" sz="1800" dirty="0" smtClean="0">
                          <a:solidFill>
                            <a:schemeClr val="bg1"/>
                          </a:solidFill>
                          <a:latin typeface="Calibri" panose="020F0502020204030204" pitchFamily="34" charset="0"/>
                          <a:cs typeface="Calibri" panose="020F0502020204030204" pitchFamily="34" charset="0"/>
                        </a:rPr>
                        <a:t>25</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l"/>
                      <a:r>
                        <a:rPr lang="en-IN" sz="1800" kern="1200" dirty="0" smtClean="0">
                          <a:solidFill>
                            <a:schemeClr val="bg1"/>
                          </a:solidFill>
                          <a:effectLst/>
                          <a:latin typeface="Calibri" panose="020F0502020204030204" pitchFamily="34" charset="0"/>
                          <a:cs typeface="Calibri" panose="020F0502020204030204" pitchFamily="34" charset="0"/>
                        </a:rPr>
                        <a:t>NATURAL SUGAR &amp; ALLIED INDUSTRIES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90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7"/>
                  </a:ext>
                </a:extLst>
              </a:tr>
              <a:tr h="403366">
                <a:tc>
                  <a:txBody>
                    <a:bodyPr/>
                    <a:lstStyle/>
                    <a:p>
                      <a:pPr algn="ctr"/>
                      <a:r>
                        <a:rPr lang="en-US" sz="1800" dirty="0" smtClean="0">
                          <a:solidFill>
                            <a:schemeClr val="bg1"/>
                          </a:solidFill>
                          <a:latin typeface="Calibri" panose="020F0502020204030204" pitchFamily="34" charset="0"/>
                          <a:cs typeface="Calibri" panose="020F0502020204030204" pitchFamily="34" charset="0"/>
                        </a:rPr>
                        <a:t>26</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l"/>
                      <a:r>
                        <a:rPr lang="en-IN" sz="1800" kern="1200" dirty="0" smtClean="0">
                          <a:solidFill>
                            <a:schemeClr val="bg1"/>
                          </a:solidFill>
                          <a:effectLst/>
                          <a:latin typeface="Calibri" panose="020F0502020204030204" pitchFamily="34" charset="0"/>
                          <a:cs typeface="Calibri" panose="020F0502020204030204" pitchFamily="34" charset="0"/>
                        </a:rPr>
                        <a:t>CHHATRAPATI SAMBHAJI RAJE SAKHAR UDYOG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60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8"/>
                  </a:ext>
                </a:extLst>
              </a:tr>
              <a:tr h="384445">
                <a:tc>
                  <a:txBody>
                    <a:bodyPr/>
                    <a:lstStyle/>
                    <a:p>
                      <a:pPr algn="ctr"/>
                      <a:r>
                        <a:rPr lang="en-US" sz="1800" dirty="0" smtClean="0">
                          <a:solidFill>
                            <a:schemeClr val="bg1"/>
                          </a:solidFill>
                          <a:latin typeface="Calibri" panose="020F0502020204030204" pitchFamily="34" charset="0"/>
                          <a:cs typeface="Calibri" panose="020F0502020204030204" pitchFamily="34" charset="0"/>
                        </a:rPr>
                        <a:t>27</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l"/>
                      <a:r>
                        <a:rPr lang="en-IN" sz="1800" kern="1200" dirty="0" smtClean="0">
                          <a:solidFill>
                            <a:schemeClr val="bg1"/>
                          </a:solidFill>
                          <a:effectLst/>
                          <a:latin typeface="Calibri" panose="020F0502020204030204" pitchFamily="34" charset="0"/>
                          <a:cs typeface="Calibri" panose="020F0502020204030204" pitchFamily="34" charset="0"/>
                        </a:rPr>
                        <a:t>PIYUSH SUGAR &amp; POWER PVT.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60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9"/>
                  </a:ext>
                </a:extLst>
              </a:tr>
            </a:tbl>
          </a:graphicData>
        </a:graphic>
      </p:graphicFrame>
      <p:sp>
        <p:nvSpPr>
          <p:cNvPr id="6" name="Flowchart: Connector 5"/>
          <p:cNvSpPr/>
          <p:nvPr/>
        </p:nvSpPr>
        <p:spPr>
          <a:xfrm>
            <a:off x="11168067" y="541327"/>
            <a:ext cx="850006" cy="852628"/>
          </a:xfrm>
          <a:prstGeom prst="flowChartConnector">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5789717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1353" y="586214"/>
            <a:ext cx="8168968" cy="707886"/>
          </a:xfrm>
          <a:prstGeom prst="rect">
            <a:avLst/>
          </a:prstGeom>
        </p:spPr>
        <p:txBody>
          <a:bodyPr wrap="none">
            <a:spAutoFit/>
          </a:bodyPr>
          <a:lstStyle/>
          <a:p>
            <a:r>
              <a:rPr lang="en-US" sz="4000" b="1" dirty="0">
                <a:solidFill>
                  <a:srgbClr val="099BDD"/>
                </a:solidFill>
                <a:latin typeface="Calibri" panose="020F0502020204030204" pitchFamily="34" charset="0"/>
                <a:cs typeface="Calibri" panose="020F0502020204030204" pitchFamily="34" charset="0"/>
              </a:rPr>
              <a:t>EXECUTED &amp; ON GOING PROJECT LIST</a:t>
            </a:r>
            <a:endParaRPr lang="en-IN" sz="4000" dirty="0">
              <a:solidFill>
                <a:srgbClr val="099BDD"/>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1460176067"/>
              </p:ext>
            </p:extLst>
          </p:nvPr>
        </p:nvGraphicFramePr>
        <p:xfrm>
          <a:off x="321353" y="2199777"/>
          <a:ext cx="11513715" cy="4160081"/>
        </p:xfrm>
        <a:graphic>
          <a:graphicData uri="http://schemas.openxmlformats.org/drawingml/2006/table">
            <a:tbl>
              <a:tblPr firstRow="1" bandRow="1">
                <a:tableStyleId>{C083E6E3-FA7D-4D7B-A595-EF9225AFEA82}</a:tableStyleId>
              </a:tblPr>
              <a:tblGrid>
                <a:gridCol w="961537">
                  <a:extLst>
                    <a:ext uri="{9D8B030D-6E8A-4147-A177-3AD203B41FA5}">
                      <a16:colId xmlns:a16="http://schemas.microsoft.com/office/drawing/2014/main" val="20000"/>
                    </a:ext>
                  </a:extLst>
                </a:gridCol>
                <a:gridCol w="5147780">
                  <a:extLst>
                    <a:ext uri="{9D8B030D-6E8A-4147-A177-3AD203B41FA5}">
                      <a16:colId xmlns:a16="http://schemas.microsoft.com/office/drawing/2014/main" val="20001"/>
                    </a:ext>
                  </a:extLst>
                </a:gridCol>
                <a:gridCol w="1018220">
                  <a:extLst>
                    <a:ext uri="{9D8B030D-6E8A-4147-A177-3AD203B41FA5}">
                      <a16:colId xmlns:a16="http://schemas.microsoft.com/office/drawing/2014/main" val="20002"/>
                    </a:ext>
                  </a:extLst>
                </a:gridCol>
                <a:gridCol w="2080858">
                  <a:extLst>
                    <a:ext uri="{9D8B030D-6E8A-4147-A177-3AD203B41FA5}">
                      <a16:colId xmlns:a16="http://schemas.microsoft.com/office/drawing/2014/main" val="20003"/>
                    </a:ext>
                  </a:extLst>
                </a:gridCol>
                <a:gridCol w="2305320">
                  <a:extLst>
                    <a:ext uri="{9D8B030D-6E8A-4147-A177-3AD203B41FA5}">
                      <a16:colId xmlns:a16="http://schemas.microsoft.com/office/drawing/2014/main" val="20004"/>
                    </a:ext>
                  </a:extLst>
                </a:gridCol>
              </a:tblGrid>
              <a:tr h="501972">
                <a:tc>
                  <a:txBody>
                    <a:bodyPr/>
                    <a:lstStyle/>
                    <a:p>
                      <a:pPr algn="ctr"/>
                      <a:r>
                        <a:rPr lang="en-US" sz="1800" dirty="0" smtClean="0">
                          <a:solidFill>
                            <a:schemeClr val="bg1"/>
                          </a:solidFill>
                          <a:latin typeface="Calibri" panose="020F0502020204030204" pitchFamily="34" charset="0"/>
                          <a:cs typeface="Calibri" panose="020F0502020204030204" pitchFamily="34" charset="0"/>
                        </a:rPr>
                        <a:t>SR</a:t>
                      </a:r>
                      <a:r>
                        <a:rPr lang="en-US" sz="1800" baseline="0" dirty="0" smtClean="0">
                          <a:solidFill>
                            <a:schemeClr val="bg1"/>
                          </a:solidFill>
                          <a:latin typeface="Calibri" panose="020F0502020204030204" pitchFamily="34" charset="0"/>
                          <a:cs typeface="Calibri" panose="020F0502020204030204" pitchFamily="34" charset="0"/>
                        </a:rPr>
                        <a:t>  NO.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CUSTOMER NAME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YEAR</a:t>
                      </a:r>
                      <a:r>
                        <a:rPr lang="en-US" sz="1800" baseline="0" dirty="0" smtClean="0">
                          <a:solidFill>
                            <a:schemeClr val="bg1"/>
                          </a:solidFill>
                          <a:latin typeface="Calibri" panose="020F0502020204030204" pitchFamily="34" charset="0"/>
                          <a:cs typeface="Calibri" panose="020F0502020204030204" pitchFamily="34" charset="0"/>
                        </a:rPr>
                        <a:t>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 CAPACITY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STATUS</a:t>
                      </a:r>
                      <a:r>
                        <a:rPr lang="en-US" sz="1800" baseline="0" dirty="0" smtClean="0">
                          <a:solidFill>
                            <a:schemeClr val="bg1"/>
                          </a:solidFill>
                          <a:latin typeface="Calibri" panose="020F0502020204030204" pitchFamily="34" charset="0"/>
                          <a:cs typeface="Calibri" panose="020F0502020204030204" pitchFamily="34" charset="0"/>
                        </a:rPr>
                        <a:t> </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rgbClr val="E1F7FF"/>
                    </a:solidFill>
                  </a:tcPr>
                </a:tc>
                <a:extLst>
                  <a:ext uri="{0D108BD9-81ED-4DB2-BD59-A6C34878D82A}">
                    <a16:rowId xmlns:a16="http://schemas.microsoft.com/office/drawing/2014/main" val="10000"/>
                  </a:ext>
                </a:extLst>
              </a:tr>
              <a:tr h="413137">
                <a:tc>
                  <a:txBody>
                    <a:bodyPr/>
                    <a:lstStyle/>
                    <a:p>
                      <a:pPr algn="ctr"/>
                      <a:r>
                        <a:rPr lang="en-US" sz="1800" dirty="0" smtClean="0">
                          <a:solidFill>
                            <a:schemeClr val="bg1"/>
                          </a:solidFill>
                          <a:latin typeface="Calibri" panose="020F0502020204030204" pitchFamily="34" charset="0"/>
                          <a:cs typeface="Calibri" panose="020F0502020204030204" pitchFamily="34" charset="0"/>
                        </a:rPr>
                        <a:t>28</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l"/>
                      <a:r>
                        <a:rPr lang="en-IN" sz="1800" kern="1200" dirty="0" smtClean="0">
                          <a:solidFill>
                            <a:schemeClr val="bg1"/>
                          </a:solidFill>
                          <a:effectLst/>
                          <a:latin typeface="Calibri" panose="020F0502020204030204" pitchFamily="34" charset="0"/>
                          <a:cs typeface="Calibri" panose="020F0502020204030204" pitchFamily="34" charset="0"/>
                        </a:rPr>
                        <a:t>SADGURU SRI SRI SAKHAR KARKHANA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kern="1200" dirty="0" smtClean="0">
                          <a:solidFill>
                            <a:schemeClr val="bg1"/>
                          </a:solidFill>
                          <a:effectLst/>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IN" sz="1800" b="0" i="0" u="none" strike="noStrike" kern="1200" baseline="0" dirty="0" smtClean="0">
                          <a:solidFill>
                            <a:schemeClr val="bg1"/>
                          </a:solidFill>
                          <a:latin typeface="Calibri" panose="020F0502020204030204" pitchFamily="34" charset="0"/>
                          <a:ea typeface="+mn-ea"/>
                          <a:cs typeface="Calibri" panose="020F0502020204030204" pitchFamily="34" charset="0"/>
                        </a:rPr>
                        <a:t>150 KLPD </a:t>
                      </a:r>
                      <a:endParaRPr lang="en-IN" sz="1800" b="0" i="0" u="none" strike="noStrike" kern="1200" baseline="0" dirty="0" smtClean="0">
                        <a:solidFill>
                          <a:schemeClr val="bg1"/>
                        </a:solidFill>
                        <a:latin typeface="+mn-lt"/>
                        <a:ea typeface="+mn-ea"/>
                        <a:cs typeface="+mn-cs"/>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latin typeface="Calibri" panose="020F0502020204030204" pitchFamily="34" charset="0"/>
                          <a:cs typeface="Calibri" panose="020F0502020204030204" pitchFamily="34" charset="0"/>
                        </a:rPr>
                        <a:t>UNDER</a:t>
                      </a:r>
                      <a:r>
                        <a:rPr lang="en-US" sz="1800" baseline="0" dirty="0" smtClean="0">
                          <a:solidFill>
                            <a:schemeClr val="bg1"/>
                          </a:solidFill>
                          <a:latin typeface="Calibri" panose="020F0502020204030204" pitchFamily="34" charset="0"/>
                          <a:cs typeface="Calibri" panose="020F0502020204030204" pitchFamily="34" charset="0"/>
                        </a:rPr>
                        <a:t> EXECUTION </a:t>
                      </a:r>
                      <a:endParaRPr lang="en-IN" sz="1800" dirty="0" smtClean="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1"/>
                  </a:ext>
                </a:extLst>
              </a:tr>
              <a:tr h="472547">
                <a:tc>
                  <a:txBody>
                    <a:bodyPr/>
                    <a:lstStyle/>
                    <a:p>
                      <a:pPr algn="ctr"/>
                      <a:r>
                        <a:rPr lang="en-US" sz="1800" dirty="0" smtClean="0">
                          <a:solidFill>
                            <a:schemeClr val="bg1"/>
                          </a:solidFill>
                          <a:latin typeface="Calibri" panose="020F0502020204030204" pitchFamily="34" charset="0"/>
                          <a:cs typeface="Calibri" panose="020F0502020204030204" pitchFamily="34" charset="0"/>
                        </a:rPr>
                        <a:t>29</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l"/>
                      <a:r>
                        <a:rPr lang="en-IN" sz="1800" dirty="0" smtClean="0">
                          <a:solidFill>
                            <a:schemeClr val="bg1"/>
                          </a:solidFill>
                          <a:latin typeface="Calibri" panose="020F0502020204030204" pitchFamily="34" charset="0"/>
                          <a:cs typeface="Calibri" panose="020F0502020204030204" pitchFamily="34" charset="0"/>
                        </a:rPr>
                        <a:t>DECCAN SUGAR PVT.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2022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200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2C2C2C"/>
                          </a:solidFill>
                          <a:effectLst/>
                          <a:uLnTx/>
                          <a:uFillTx/>
                          <a:latin typeface="Calibri" panose="020F0502020204030204" pitchFamily="34" charset="0"/>
                          <a:ea typeface="+mn-ea"/>
                          <a:cs typeface="Calibri" panose="020F0502020204030204" pitchFamily="34" charset="0"/>
                        </a:rPr>
                        <a:t>UNDER EXECUTION </a:t>
                      </a:r>
                      <a:endParaRPr kumimoji="0" lang="en-IN" sz="1800" b="0" i="0" u="none" strike="noStrike" kern="1200" cap="none" spc="0" normalizeH="0" baseline="0" noProof="0" dirty="0" smtClean="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2"/>
                  </a:ext>
                </a:extLst>
              </a:tr>
              <a:tr h="505188">
                <a:tc>
                  <a:txBody>
                    <a:bodyPr/>
                    <a:lstStyle/>
                    <a:p>
                      <a:pPr algn="ctr"/>
                      <a:r>
                        <a:rPr lang="en-US" sz="1800" dirty="0" smtClean="0">
                          <a:solidFill>
                            <a:schemeClr val="bg1"/>
                          </a:solidFill>
                          <a:latin typeface="Calibri" panose="020F0502020204030204" pitchFamily="34" charset="0"/>
                          <a:cs typeface="Calibri" panose="020F0502020204030204" pitchFamily="34" charset="0"/>
                        </a:rPr>
                        <a:t>30</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l"/>
                      <a:r>
                        <a:rPr lang="en-IN" sz="1800" dirty="0" smtClean="0">
                          <a:solidFill>
                            <a:schemeClr val="bg1"/>
                          </a:solidFill>
                          <a:latin typeface="Calibri" panose="020F0502020204030204" pitchFamily="34" charset="0"/>
                          <a:cs typeface="Calibri" panose="020F0502020204030204" pitchFamily="34" charset="0"/>
                        </a:rPr>
                        <a:t>VISHWASRAO NAIK S.S.K.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2023</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60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2C2C2C"/>
                          </a:solidFill>
                          <a:effectLst/>
                          <a:uLnTx/>
                          <a:uFillTx/>
                          <a:latin typeface="Calibri" panose="020F0502020204030204" pitchFamily="34" charset="0"/>
                          <a:ea typeface="+mn-ea"/>
                          <a:cs typeface="Calibri" panose="020F0502020204030204" pitchFamily="34" charset="0"/>
                        </a:rPr>
                        <a:t>UNDER EXECUTION </a:t>
                      </a:r>
                      <a:endParaRPr kumimoji="0" lang="en-IN" sz="1800" b="0" i="0" u="none" strike="noStrike" kern="1200" cap="none" spc="0" normalizeH="0" baseline="0" noProof="0" dirty="0" smtClean="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3"/>
                  </a:ext>
                </a:extLst>
              </a:tr>
              <a:tr h="413137">
                <a:tc>
                  <a:txBody>
                    <a:bodyPr/>
                    <a:lstStyle/>
                    <a:p>
                      <a:pPr algn="ctr"/>
                      <a:r>
                        <a:rPr lang="en-US" sz="1800" dirty="0" smtClean="0">
                          <a:solidFill>
                            <a:schemeClr val="bg1"/>
                          </a:solidFill>
                          <a:latin typeface="Calibri" panose="020F0502020204030204" pitchFamily="34" charset="0"/>
                          <a:cs typeface="Calibri" panose="020F0502020204030204" pitchFamily="34" charset="0"/>
                        </a:rPr>
                        <a:t>31</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l"/>
                      <a:r>
                        <a:rPr lang="en-IN" sz="1800" dirty="0" smtClean="0">
                          <a:solidFill>
                            <a:schemeClr val="bg1"/>
                          </a:solidFill>
                          <a:latin typeface="Calibri" panose="020F0502020204030204" pitchFamily="34" charset="0"/>
                          <a:cs typeface="Calibri" panose="020F0502020204030204" pitchFamily="34" charset="0"/>
                        </a:rPr>
                        <a:t>VISHWARAJ SUGAR INDUSTRIES LIMITED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2C2C2C"/>
                          </a:solidFill>
                          <a:effectLst/>
                          <a:uLnTx/>
                          <a:uFillTx/>
                          <a:latin typeface="Calibri" panose="020F0502020204030204" pitchFamily="34" charset="0"/>
                          <a:ea typeface="+mn-ea"/>
                          <a:cs typeface="Calibri" panose="020F0502020204030204" pitchFamily="34" charset="0"/>
                        </a:rPr>
                        <a:t>2023</a:t>
                      </a:r>
                      <a:endParaRPr kumimoji="0" lang="en-IN" sz="1800" b="0" i="0" u="none" strike="noStrike" kern="1200" cap="none" spc="0" normalizeH="0" baseline="0" noProof="0" dirty="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250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2C2C2C"/>
                          </a:solidFill>
                          <a:effectLst/>
                          <a:uLnTx/>
                          <a:uFillTx/>
                          <a:latin typeface="Calibri" panose="020F0502020204030204" pitchFamily="34" charset="0"/>
                          <a:ea typeface="+mn-ea"/>
                          <a:cs typeface="Calibri" panose="020F0502020204030204" pitchFamily="34" charset="0"/>
                        </a:rPr>
                        <a:t>UNDER EXECUTION </a:t>
                      </a:r>
                      <a:endParaRPr kumimoji="0" lang="en-IN" sz="1800" b="0" i="0" u="none" strike="noStrike" kern="1200" cap="none" spc="0" normalizeH="0" baseline="0" noProof="0" dirty="0" smtClean="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4"/>
                  </a:ext>
                </a:extLst>
              </a:tr>
              <a:tr h="413137">
                <a:tc>
                  <a:txBody>
                    <a:bodyPr/>
                    <a:lstStyle/>
                    <a:p>
                      <a:pPr algn="ctr"/>
                      <a:r>
                        <a:rPr lang="en-US" sz="1800" dirty="0" smtClean="0">
                          <a:solidFill>
                            <a:schemeClr val="bg1"/>
                          </a:solidFill>
                          <a:latin typeface="Calibri" panose="020F0502020204030204" pitchFamily="34" charset="0"/>
                          <a:cs typeface="Calibri" panose="020F0502020204030204" pitchFamily="34" charset="0"/>
                        </a:rPr>
                        <a:t>32</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l"/>
                      <a:r>
                        <a:rPr lang="en-IN" sz="1800" dirty="0" smtClean="0">
                          <a:solidFill>
                            <a:schemeClr val="bg1"/>
                          </a:solidFill>
                          <a:latin typeface="Calibri" panose="020F0502020204030204" pitchFamily="34" charset="0"/>
                          <a:cs typeface="Calibri" panose="020F0502020204030204" pitchFamily="34" charset="0"/>
                        </a:rPr>
                        <a:t>SHREENATH MHASKOBA SAKHAR KARKHANA LTD.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2C2C2C"/>
                          </a:solidFill>
                          <a:effectLst/>
                          <a:uLnTx/>
                          <a:uFillTx/>
                          <a:latin typeface="Calibri" panose="020F0502020204030204" pitchFamily="34" charset="0"/>
                          <a:ea typeface="+mn-ea"/>
                          <a:cs typeface="Calibri" panose="020F0502020204030204" pitchFamily="34" charset="0"/>
                        </a:rPr>
                        <a:t>2023</a:t>
                      </a:r>
                      <a:endParaRPr kumimoji="0" lang="en-IN" sz="1800" b="0" i="0" u="none" strike="noStrike" kern="1200" cap="none" spc="0" normalizeH="0" baseline="0" noProof="0" dirty="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90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2C2C2C"/>
                          </a:solidFill>
                          <a:effectLst/>
                          <a:uLnTx/>
                          <a:uFillTx/>
                          <a:latin typeface="Calibri" panose="020F0502020204030204" pitchFamily="34" charset="0"/>
                          <a:ea typeface="+mn-ea"/>
                          <a:cs typeface="Calibri" panose="020F0502020204030204" pitchFamily="34" charset="0"/>
                        </a:rPr>
                        <a:t>UNDER EXECUTION </a:t>
                      </a:r>
                      <a:endParaRPr kumimoji="0" lang="en-IN" sz="1800" b="0" i="0" u="none" strike="noStrike" kern="1200" cap="none" spc="0" normalizeH="0" baseline="0" noProof="0" dirty="0" smtClean="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5"/>
                  </a:ext>
                </a:extLst>
              </a:tr>
              <a:tr h="531074">
                <a:tc>
                  <a:txBody>
                    <a:bodyPr/>
                    <a:lstStyle/>
                    <a:p>
                      <a:pPr algn="ctr"/>
                      <a:r>
                        <a:rPr lang="en-US" sz="1800" dirty="0" smtClean="0">
                          <a:solidFill>
                            <a:schemeClr val="bg1"/>
                          </a:solidFill>
                          <a:latin typeface="Calibri" panose="020F0502020204030204" pitchFamily="34" charset="0"/>
                          <a:cs typeface="Calibri" panose="020F0502020204030204" pitchFamily="34" charset="0"/>
                        </a:rPr>
                        <a:t>33</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l"/>
                      <a:r>
                        <a:rPr lang="en-US" sz="1800" dirty="0" smtClean="0">
                          <a:solidFill>
                            <a:schemeClr val="bg1"/>
                          </a:solidFill>
                          <a:latin typeface="Calibri" panose="020F0502020204030204" pitchFamily="34" charset="0"/>
                          <a:cs typeface="Calibri" panose="020F0502020204030204" pitchFamily="34" charset="0"/>
                        </a:rPr>
                        <a:t>UDAGIRI SUGAR AND POWER LIMITED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2C2C2C"/>
                          </a:solidFill>
                          <a:effectLst/>
                          <a:uLnTx/>
                          <a:uFillTx/>
                          <a:latin typeface="Calibri" panose="020F0502020204030204" pitchFamily="34" charset="0"/>
                          <a:ea typeface="+mn-ea"/>
                          <a:cs typeface="Calibri" panose="020F0502020204030204" pitchFamily="34" charset="0"/>
                        </a:rPr>
                        <a:t>2023</a:t>
                      </a:r>
                      <a:endParaRPr kumimoji="0" lang="en-IN" sz="1800" b="0" i="0" u="none" strike="noStrike" kern="1200" cap="none" spc="0" normalizeH="0" baseline="0" noProof="0" dirty="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75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2C2C2C"/>
                          </a:solidFill>
                          <a:effectLst/>
                          <a:uLnTx/>
                          <a:uFillTx/>
                          <a:latin typeface="Calibri" panose="020F0502020204030204" pitchFamily="34" charset="0"/>
                          <a:ea typeface="+mn-ea"/>
                          <a:cs typeface="Calibri" panose="020F0502020204030204" pitchFamily="34" charset="0"/>
                        </a:rPr>
                        <a:t>UNDER EXECUTION </a:t>
                      </a:r>
                      <a:endParaRPr kumimoji="0" lang="en-IN" sz="1800" b="0" i="0" u="none" strike="noStrike" kern="1200" cap="none" spc="0" normalizeH="0" baseline="0" noProof="0" dirty="0" smtClean="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6"/>
                  </a:ext>
                </a:extLst>
              </a:tr>
              <a:tr h="476419">
                <a:tc>
                  <a:txBody>
                    <a:bodyPr/>
                    <a:lstStyle/>
                    <a:p>
                      <a:pPr algn="ctr"/>
                      <a:r>
                        <a:rPr lang="en-US" sz="1800" dirty="0" smtClean="0">
                          <a:solidFill>
                            <a:schemeClr val="bg1"/>
                          </a:solidFill>
                          <a:latin typeface="Calibri" panose="020F0502020204030204" pitchFamily="34" charset="0"/>
                          <a:cs typeface="Calibri" panose="020F0502020204030204" pitchFamily="34" charset="0"/>
                        </a:rPr>
                        <a:t>34</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l"/>
                      <a:r>
                        <a:rPr lang="en-US" sz="1800" dirty="0" smtClean="0">
                          <a:solidFill>
                            <a:schemeClr val="bg1"/>
                          </a:solidFill>
                          <a:latin typeface="Calibri" panose="020F0502020204030204" pitchFamily="34" charset="0"/>
                          <a:cs typeface="Calibri" panose="020F0502020204030204" pitchFamily="34" charset="0"/>
                        </a:rPr>
                        <a:t>SIDDAPUR DISTILLERIES LIMITED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2C2C2C"/>
                          </a:solidFill>
                          <a:effectLst/>
                          <a:uLnTx/>
                          <a:uFillTx/>
                          <a:latin typeface="Calibri" panose="020F0502020204030204" pitchFamily="34" charset="0"/>
                          <a:ea typeface="+mn-ea"/>
                          <a:cs typeface="Calibri" panose="020F0502020204030204" pitchFamily="34" charset="0"/>
                        </a:rPr>
                        <a:t>2023</a:t>
                      </a:r>
                      <a:endParaRPr kumimoji="0" lang="en-IN" sz="1800" b="0" i="0" u="none" strike="noStrike" kern="1200" cap="none" spc="0" normalizeH="0" baseline="0" noProof="0" dirty="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220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2C2C2C"/>
                          </a:solidFill>
                          <a:effectLst/>
                          <a:uLnTx/>
                          <a:uFillTx/>
                          <a:latin typeface="Calibri" panose="020F0502020204030204" pitchFamily="34" charset="0"/>
                          <a:ea typeface="+mn-ea"/>
                          <a:cs typeface="Calibri" panose="020F0502020204030204" pitchFamily="34" charset="0"/>
                        </a:rPr>
                        <a:t>UNDER EXECUTION </a:t>
                      </a:r>
                      <a:endParaRPr kumimoji="0" lang="en-IN" sz="1800" b="0" i="0" u="none" strike="noStrike" kern="1200" cap="none" spc="0" normalizeH="0" baseline="0" noProof="0" dirty="0" smtClean="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7"/>
                  </a:ext>
                </a:extLst>
              </a:tr>
              <a:tr h="433470">
                <a:tc>
                  <a:txBody>
                    <a:bodyPr/>
                    <a:lstStyle/>
                    <a:p>
                      <a:pPr algn="ctr"/>
                      <a:r>
                        <a:rPr lang="en-US" sz="1800" dirty="0" smtClean="0">
                          <a:solidFill>
                            <a:schemeClr val="bg1"/>
                          </a:solidFill>
                          <a:latin typeface="Calibri" panose="020F0502020204030204" pitchFamily="34" charset="0"/>
                          <a:cs typeface="Calibri" panose="020F0502020204030204" pitchFamily="34" charset="0"/>
                        </a:rPr>
                        <a:t>35</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l"/>
                      <a:r>
                        <a:rPr lang="en-US" sz="1800" dirty="0" smtClean="0">
                          <a:solidFill>
                            <a:schemeClr val="bg1"/>
                          </a:solidFill>
                          <a:latin typeface="Calibri" panose="020F0502020204030204" pitchFamily="34" charset="0"/>
                          <a:cs typeface="Calibri" panose="020F0502020204030204" pitchFamily="34" charset="0"/>
                        </a:rPr>
                        <a:t>M. S. PATIL SUGARS LIMITED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smtClean="0">
                          <a:ln>
                            <a:noFill/>
                          </a:ln>
                          <a:solidFill>
                            <a:srgbClr val="2C2C2C"/>
                          </a:solidFill>
                          <a:effectLst/>
                          <a:uLnTx/>
                          <a:uFillTx/>
                          <a:latin typeface="Calibri" panose="020F0502020204030204" pitchFamily="34" charset="0"/>
                          <a:ea typeface="+mn-ea"/>
                          <a:cs typeface="Calibri" panose="020F0502020204030204" pitchFamily="34" charset="0"/>
                        </a:rPr>
                        <a:t>2023</a:t>
                      </a:r>
                      <a:endParaRPr kumimoji="0" lang="en-IN" sz="1800" b="0" i="0" u="none" strike="noStrike" kern="1200" cap="none" spc="0" normalizeH="0" baseline="0" noProof="0" dirty="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algn="ctr"/>
                      <a:r>
                        <a:rPr lang="en-US" sz="1800" dirty="0" smtClean="0">
                          <a:solidFill>
                            <a:schemeClr val="bg1"/>
                          </a:solidFill>
                          <a:latin typeface="Calibri" panose="020F0502020204030204" pitchFamily="34" charset="0"/>
                          <a:cs typeface="Calibri" panose="020F0502020204030204" pitchFamily="34" charset="0"/>
                        </a:rPr>
                        <a:t>120 KLPD</a:t>
                      </a:r>
                      <a:endParaRPr lang="en-IN" sz="1800" dirty="0">
                        <a:solidFill>
                          <a:schemeClr val="bg1"/>
                        </a:solidFill>
                        <a:latin typeface="Calibri" panose="020F0502020204030204" pitchFamily="34" charset="0"/>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2C2C2C"/>
                          </a:solidFill>
                          <a:effectLst/>
                          <a:uLnTx/>
                          <a:uFillTx/>
                          <a:latin typeface="Calibri" panose="020F0502020204030204" pitchFamily="34" charset="0"/>
                          <a:ea typeface="+mn-ea"/>
                          <a:cs typeface="Calibri" panose="020F0502020204030204" pitchFamily="34" charset="0"/>
                        </a:rPr>
                        <a:t>UNDER EXECUTION </a:t>
                      </a:r>
                      <a:endParaRPr kumimoji="0" lang="en-IN" sz="1800" b="0" i="0" u="none" strike="noStrike" kern="1200" cap="none" spc="0" normalizeH="0" baseline="0" noProof="0" dirty="0" smtClean="0">
                        <a:ln>
                          <a:noFill/>
                        </a:ln>
                        <a:solidFill>
                          <a:srgbClr val="2C2C2C"/>
                        </a:solidFill>
                        <a:effectLst/>
                        <a:uLnTx/>
                        <a:uFillTx/>
                        <a:latin typeface="Calibri" panose="020F0502020204030204" pitchFamily="34" charset="0"/>
                        <a:ea typeface="+mn-ea"/>
                        <a:cs typeface="Calibri" panose="020F0502020204030204" pitchFamily="34" charset="0"/>
                      </a:endParaRPr>
                    </a:p>
                  </a:txBody>
                  <a:tcPr>
                    <a:lnL w="3175" cap="flat" cmpd="sng" algn="ctr">
                      <a:solidFill>
                        <a:schemeClr val="bg1">
                          <a:lumMod val="90000"/>
                          <a:lumOff val="10000"/>
                        </a:schemeClr>
                      </a:solidFill>
                      <a:prstDash val="solid"/>
                      <a:round/>
                      <a:headEnd type="none" w="med" len="med"/>
                      <a:tailEnd type="none" w="med" len="med"/>
                    </a:lnL>
                    <a:lnR w="3175" cap="flat" cmpd="sng" algn="ctr">
                      <a:solidFill>
                        <a:schemeClr val="bg1">
                          <a:lumMod val="90000"/>
                          <a:lumOff val="10000"/>
                        </a:schemeClr>
                      </a:solidFill>
                      <a:prstDash val="solid"/>
                      <a:round/>
                      <a:headEnd type="none" w="med" len="med"/>
                      <a:tailEnd type="none" w="med" len="med"/>
                    </a:lnR>
                    <a:lnT w="3175" cap="flat" cmpd="sng" algn="ctr">
                      <a:solidFill>
                        <a:schemeClr val="bg1">
                          <a:lumMod val="90000"/>
                          <a:lumOff val="10000"/>
                        </a:schemeClr>
                      </a:solidFill>
                      <a:prstDash val="solid"/>
                      <a:round/>
                      <a:headEnd type="none" w="med" len="med"/>
                      <a:tailEnd type="none" w="med" len="med"/>
                    </a:lnT>
                    <a:lnB w="3175" cap="flat" cmpd="sng" algn="ctr">
                      <a:solidFill>
                        <a:schemeClr val="bg1">
                          <a:lumMod val="90000"/>
                          <a:lumOff val="10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8"/>
                  </a:ext>
                </a:extLst>
              </a:tr>
            </a:tbl>
          </a:graphicData>
        </a:graphic>
      </p:graphicFrame>
      <p:sp>
        <p:nvSpPr>
          <p:cNvPr id="6" name="Flowchart: Connector 5"/>
          <p:cNvSpPr/>
          <p:nvPr/>
        </p:nvSpPr>
        <p:spPr>
          <a:xfrm>
            <a:off x="11168067" y="541327"/>
            <a:ext cx="850006" cy="852628"/>
          </a:xfrm>
          <a:prstGeom prst="flowChartConnector">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3479325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6348" y="671075"/>
            <a:ext cx="9404723" cy="703385"/>
          </a:xfrm>
        </p:spPr>
        <p:txBody>
          <a:bodyPr/>
          <a:lstStyle/>
          <a:p>
            <a:r>
              <a:rPr lang="en-US" b="1" dirty="0" smtClean="0">
                <a:latin typeface="Calibri" panose="020F0502020204030204" pitchFamily="34" charset="0"/>
                <a:cs typeface="Calibri" panose="020F0502020204030204" pitchFamily="34" charset="0"/>
              </a:rPr>
              <a:t>OUR MANUFACTURING FACILITIES </a:t>
            </a:r>
            <a:endParaRPr lang="en-IN" b="1" dirty="0">
              <a:latin typeface="Calibri" panose="020F0502020204030204" pitchFamily="34" charset="0"/>
              <a:cs typeface="Calibri" panose="020F0502020204030204" pitchFamily="34" charset="0"/>
            </a:endParaRPr>
          </a:p>
        </p:txBody>
      </p:sp>
      <p:sp>
        <p:nvSpPr>
          <p:cNvPr id="3" name="Rectangle 2"/>
          <p:cNvSpPr/>
          <p:nvPr/>
        </p:nvSpPr>
        <p:spPr>
          <a:xfrm>
            <a:off x="671116" y="2006220"/>
            <a:ext cx="10752060" cy="464023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descr="Bhosari Unit"/>
          <p:cNvPicPr/>
          <p:nvPr/>
        </p:nvPicPr>
        <p:blipFill>
          <a:blip r:embed="rId2" cstate="print"/>
          <a:srcRect/>
          <a:stretch>
            <a:fillRect/>
          </a:stretch>
        </p:blipFill>
        <p:spPr bwMode="auto">
          <a:xfrm>
            <a:off x="890661" y="2202712"/>
            <a:ext cx="4855046" cy="2014446"/>
          </a:xfrm>
          <a:prstGeom prst="rect">
            <a:avLst/>
          </a:prstGeom>
          <a:ln w="28575" cap="sq" cmpd="thickThin">
            <a:solidFill>
              <a:schemeClr val="tx1"/>
            </a:solidFill>
            <a:prstDash val="solid"/>
            <a:miter lim="800000"/>
          </a:ln>
          <a:effectLst>
            <a:outerShdw blurRad="50800" dist="38100" algn="l" rotWithShape="0">
              <a:prstClr val="black">
                <a:alpha val="40000"/>
              </a:prstClr>
            </a:outerShdw>
          </a:effectLst>
        </p:spPr>
      </p:pic>
      <p:pic>
        <p:nvPicPr>
          <p:cNvPr id="6" name="Picture 5" descr="Chakan Unit"/>
          <p:cNvPicPr/>
          <p:nvPr/>
        </p:nvPicPr>
        <p:blipFill>
          <a:blip r:embed="rId3" cstate="print"/>
          <a:srcRect/>
          <a:stretch>
            <a:fillRect/>
          </a:stretch>
        </p:blipFill>
        <p:spPr bwMode="auto">
          <a:xfrm>
            <a:off x="6580746" y="2202712"/>
            <a:ext cx="4694377" cy="2014446"/>
          </a:xfrm>
          <a:prstGeom prst="rect">
            <a:avLst/>
          </a:prstGeom>
          <a:ln w="19050" cap="sq" cmpd="thickThin">
            <a:solidFill>
              <a:schemeClr val="tx1"/>
            </a:solidFill>
            <a:prstDash val="solid"/>
            <a:miter lim="800000"/>
          </a:ln>
          <a:effectLst>
            <a:outerShdw blurRad="50800" dist="38100" dir="10800000" algn="r" rotWithShape="0">
              <a:prstClr val="black">
                <a:alpha val="40000"/>
              </a:prstClr>
            </a:outerShdw>
          </a:effectLst>
        </p:spPr>
      </p:pic>
      <p:pic>
        <p:nvPicPr>
          <p:cNvPr id="8" name="Picture 7" descr="C:\Users\ghatge.paresh\AppData\Local\Microsoft\Windows\Temporary Internet Files\Content.Word\pabal pllant.jpg"/>
          <p:cNvPicPr/>
          <p:nvPr/>
        </p:nvPicPr>
        <p:blipFill>
          <a:blip r:embed="rId4" cstate="print"/>
          <a:srcRect l="17013"/>
          <a:stretch>
            <a:fillRect/>
          </a:stretch>
        </p:blipFill>
        <p:spPr bwMode="auto">
          <a:xfrm>
            <a:off x="890661" y="4449170"/>
            <a:ext cx="4855046" cy="2006221"/>
          </a:xfrm>
          <a:prstGeom prst="rect">
            <a:avLst/>
          </a:prstGeom>
          <a:ln w="28575" cap="sq" cmpd="thickThin">
            <a:solidFill>
              <a:schemeClr val="tx1"/>
            </a:solidFill>
            <a:prstDash val="solid"/>
            <a:miter lim="800000"/>
          </a:ln>
          <a:effectLst>
            <a:outerShdw blurRad="50800" dist="38100" algn="l" rotWithShape="0">
              <a:prstClr val="black">
                <a:alpha val="40000"/>
              </a:prstClr>
            </a:outerShdw>
          </a:effectLst>
        </p:spPr>
      </p:pic>
      <p:pic>
        <p:nvPicPr>
          <p:cNvPr id="9" name="Picture 8" descr="C:\Users\ghatge.paresh\AppData\Local\Microsoft\Windows\Temporary Internet Files\Content.Word\shirval plant.jpg"/>
          <p:cNvPicPr/>
          <p:nvPr/>
        </p:nvPicPr>
        <p:blipFill>
          <a:blip r:embed="rId5" cstate="print"/>
          <a:srcRect l="17420"/>
          <a:stretch>
            <a:fillRect/>
          </a:stretch>
        </p:blipFill>
        <p:spPr bwMode="auto">
          <a:xfrm>
            <a:off x="6580746" y="4461145"/>
            <a:ext cx="4688355" cy="1982269"/>
          </a:xfrm>
          <a:prstGeom prst="rect">
            <a:avLst/>
          </a:prstGeom>
          <a:ln w="28575" cap="sq" cmpd="thickThin">
            <a:solidFill>
              <a:schemeClr val="tx1"/>
            </a:solidFill>
            <a:prstDash val="solid"/>
            <a:miter lim="800000"/>
          </a:ln>
          <a:effectLst>
            <a:outerShdw blurRad="50800" dist="38100" dir="10800000" algn="r" rotWithShape="0">
              <a:prstClr val="black">
                <a:alpha val="40000"/>
              </a:prstClr>
            </a:outerShdw>
          </a:effectLst>
        </p:spPr>
      </p:pic>
      <p:sp>
        <p:nvSpPr>
          <p:cNvPr id="10" name="Rectangle 9"/>
          <p:cNvSpPr/>
          <p:nvPr/>
        </p:nvSpPr>
        <p:spPr>
          <a:xfrm>
            <a:off x="671116" y="2157304"/>
            <a:ext cx="4487594" cy="5199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4">
                    <a:lumMod val="50000"/>
                  </a:schemeClr>
                </a:solidFill>
                <a:latin typeface="Calibri" panose="020F0502020204030204" pitchFamily="34" charset="0"/>
                <a:cs typeface="Calibri" panose="020F0502020204030204" pitchFamily="34" charset="0"/>
              </a:rPr>
              <a:t>UNIT I:) </a:t>
            </a:r>
            <a:r>
              <a:rPr lang="en-US" b="1" dirty="0">
                <a:solidFill>
                  <a:schemeClr val="accent4">
                    <a:lumMod val="50000"/>
                  </a:schemeClr>
                </a:solidFill>
                <a:latin typeface="Calibri" panose="020F0502020204030204" pitchFamily="34" charset="0"/>
                <a:cs typeface="Calibri" panose="020F0502020204030204" pitchFamily="34" charset="0"/>
              </a:rPr>
              <a:t>BHOSARI UNIT (R &amp; D </a:t>
            </a:r>
            <a:r>
              <a:rPr lang="en-US" b="1" dirty="0" smtClean="0">
                <a:solidFill>
                  <a:schemeClr val="accent4">
                    <a:lumMod val="50000"/>
                  </a:schemeClr>
                </a:solidFill>
                <a:latin typeface="Calibri" panose="020F0502020204030204" pitchFamily="34" charset="0"/>
                <a:cs typeface="Calibri" panose="020F0502020204030204" pitchFamily="34" charset="0"/>
              </a:rPr>
              <a:t>FACILITY)</a:t>
            </a:r>
            <a:endParaRPr lang="en-IN" b="1" dirty="0">
              <a:solidFill>
                <a:schemeClr val="accent4">
                  <a:lumMod val="50000"/>
                </a:schemeClr>
              </a:solidFill>
              <a:latin typeface="Calibri" panose="020F0502020204030204" pitchFamily="34" charset="0"/>
              <a:cs typeface="Calibri" panose="020F0502020204030204" pitchFamily="34" charset="0"/>
            </a:endParaRPr>
          </a:p>
        </p:txBody>
      </p:sp>
      <p:sp>
        <p:nvSpPr>
          <p:cNvPr id="11" name="Rectangle 10"/>
          <p:cNvSpPr/>
          <p:nvPr/>
        </p:nvSpPr>
        <p:spPr>
          <a:xfrm>
            <a:off x="5576229" y="2197080"/>
            <a:ext cx="4487594" cy="5199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4">
                    <a:lumMod val="50000"/>
                  </a:schemeClr>
                </a:solidFill>
                <a:latin typeface="Calibri" panose="020F0502020204030204" pitchFamily="34" charset="0"/>
                <a:cs typeface="Calibri" panose="020F0502020204030204" pitchFamily="34" charset="0"/>
              </a:rPr>
              <a:t>UNIT II: CHAKAN UNIT</a:t>
            </a:r>
            <a:endParaRPr lang="en-IN" b="1" dirty="0">
              <a:solidFill>
                <a:schemeClr val="accent4">
                  <a:lumMod val="50000"/>
                </a:schemeClr>
              </a:solidFill>
              <a:latin typeface="Calibri" panose="020F0502020204030204" pitchFamily="34" charset="0"/>
              <a:cs typeface="Calibri" panose="020F0502020204030204" pitchFamily="34" charset="0"/>
            </a:endParaRPr>
          </a:p>
        </p:txBody>
      </p:sp>
      <p:sp>
        <p:nvSpPr>
          <p:cNvPr id="12" name="Rectangle 11"/>
          <p:cNvSpPr/>
          <p:nvPr/>
        </p:nvSpPr>
        <p:spPr>
          <a:xfrm>
            <a:off x="-281717" y="4493887"/>
            <a:ext cx="4487594" cy="5199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4">
                    <a:lumMod val="50000"/>
                  </a:schemeClr>
                </a:solidFill>
                <a:latin typeface="Calibri" panose="020F0502020204030204" pitchFamily="34" charset="0"/>
                <a:cs typeface="Calibri" panose="020F0502020204030204" pitchFamily="34" charset="0"/>
              </a:rPr>
              <a:t>UNIT III: PABAL UNIT</a:t>
            </a:r>
            <a:endParaRPr lang="en-IN" b="1" dirty="0">
              <a:solidFill>
                <a:schemeClr val="accent4">
                  <a:lumMod val="50000"/>
                </a:schemeClr>
              </a:solidFill>
              <a:latin typeface="Calibri" panose="020F0502020204030204" pitchFamily="34" charset="0"/>
              <a:cs typeface="Calibri" panose="020F0502020204030204" pitchFamily="34" charset="0"/>
            </a:endParaRPr>
          </a:p>
        </p:txBody>
      </p:sp>
      <p:sp>
        <p:nvSpPr>
          <p:cNvPr id="14" name="Rectangle 13"/>
          <p:cNvSpPr/>
          <p:nvPr/>
        </p:nvSpPr>
        <p:spPr>
          <a:xfrm>
            <a:off x="5576229" y="4449170"/>
            <a:ext cx="4487594" cy="5199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4">
                    <a:lumMod val="50000"/>
                  </a:schemeClr>
                </a:solidFill>
                <a:latin typeface="Calibri" panose="020F0502020204030204" pitchFamily="34" charset="0"/>
                <a:cs typeface="Calibri" panose="020F0502020204030204" pitchFamily="34" charset="0"/>
              </a:rPr>
              <a:t>UNIT IV: SHIRVAL UNIT</a:t>
            </a:r>
            <a:endParaRPr lang="en-IN" b="1" dirty="0">
              <a:solidFill>
                <a:schemeClr val="accent4">
                  <a:lumMod val="50000"/>
                </a:schemeClr>
              </a:solidFill>
              <a:latin typeface="Calibri" panose="020F0502020204030204" pitchFamily="34" charset="0"/>
              <a:cs typeface="Calibri" panose="020F0502020204030204" pitchFamily="34" charset="0"/>
            </a:endParaRPr>
          </a:p>
        </p:txBody>
      </p:sp>
      <p:sp>
        <p:nvSpPr>
          <p:cNvPr id="13" name="Flowchart: Connector 12"/>
          <p:cNvSpPr/>
          <p:nvPr/>
        </p:nvSpPr>
        <p:spPr>
          <a:xfrm>
            <a:off x="11168067" y="541327"/>
            <a:ext cx="850006" cy="852628"/>
          </a:xfrm>
          <a:prstGeom prst="flowChartConnector">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5081213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1583" y="658780"/>
            <a:ext cx="6928834" cy="1260172"/>
          </a:xfrm>
        </p:spPr>
        <p:txBody>
          <a:bodyPr>
            <a:normAutofit fontScale="90000"/>
          </a:bodyPr>
          <a:lstStyle/>
          <a:p>
            <a:r>
              <a:rPr lang="en-US" sz="9600" b="1" dirty="0" smtClean="0">
                <a:latin typeface="Andalus" panose="02020603050405020304" pitchFamily="18" charset="-78"/>
                <a:cs typeface="Andalus" panose="02020603050405020304" pitchFamily="18" charset="-78"/>
              </a:rPr>
              <a:t>  </a:t>
            </a:r>
            <a:r>
              <a:rPr lang="en-US" sz="9600" b="1" dirty="0" smtClean="0">
                <a:solidFill>
                  <a:srgbClr val="099BDD"/>
                </a:solidFill>
                <a:latin typeface="Calibri" panose="020F0502020204030204" pitchFamily="34" charset="0"/>
                <a:cs typeface="Calibri" panose="020F0502020204030204" pitchFamily="34" charset="0"/>
              </a:rPr>
              <a:t>THANKS !!!! </a:t>
            </a:r>
            <a:r>
              <a:rPr lang="en-IN" dirty="0"/>
              <a:t/>
            </a:r>
            <a:br>
              <a:rPr lang="en-IN" dirty="0"/>
            </a:br>
            <a:endParaRPr lang="en-IN" dirty="0"/>
          </a:p>
        </p:txBody>
      </p:sp>
      <p:sp>
        <p:nvSpPr>
          <p:cNvPr id="7" name="Content Placeholder 6"/>
          <p:cNvSpPr>
            <a:spLocks noGrp="1"/>
          </p:cNvSpPr>
          <p:nvPr>
            <p:ph idx="1"/>
          </p:nvPr>
        </p:nvSpPr>
        <p:spPr>
          <a:xfrm>
            <a:off x="1103312" y="2421407"/>
            <a:ext cx="9972519" cy="3856563"/>
          </a:xfrm>
          <a:solidFill>
            <a:schemeClr val="tx1"/>
          </a:solidFill>
          <a:ln>
            <a:solidFill>
              <a:schemeClr val="bg1">
                <a:lumMod val="50000"/>
                <a:lumOff val="50000"/>
              </a:schemeClr>
            </a:solidFill>
          </a:ln>
        </p:spPr>
        <p:txBody>
          <a:bodyPr/>
          <a:lstStyle/>
          <a:p>
            <a:pPr marL="0" indent="0">
              <a:buNone/>
            </a:pPr>
            <a:r>
              <a:rPr lang="en-US" dirty="0" smtClean="0"/>
              <a:t>                        </a:t>
            </a:r>
          </a:p>
          <a:p>
            <a:pPr marL="0" indent="0" algn="ctr">
              <a:buNone/>
            </a:pPr>
            <a:r>
              <a:rPr lang="en-US" sz="4800" dirty="0" smtClean="0">
                <a:solidFill>
                  <a:srgbClr val="01458E"/>
                </a:solidFill>
              </a:rPr>
              <a:t>  </a:t>
            </a:r>
            <a:r>
              <a:rPr lang="en-US" sz="4800" b="1" dirty="0" smtClean="0">
                <a:solidFill>
                  <a:srgbClr val="01458E"/>
                </a:solidFill>
                <a:latin typeface="Calibri" panose="020F0502020204030204" pitchFamily="34" charset="0"/>
                <a:cs typeface="Calibri" panose="020F0502020204030204" pitchFamily="34" charset="0"/>
              </a:rPr>
              <a:t>RAJ PROCESS EQUIPMENTS &amp; SYSTEMS PVT. LTD</a:t>
            </a:r>
            <a:r>
              <a:rPr lang="en-US" sz="4800" dirty="0" smtClean="0">
                <a:solidFill>
                  <a:srgbClr val="01458E"/>
                </a:solidFill>
                <a:latin typeface="Calibri" panose="020F0502020204030204" pitchFamily="34" charset="0"/>
                <a:cs typeface="Calibri" panose="020F0502020204030204" pitchFamily="34" charset="0"/>
              </a:rPr>
              <a:t>. </a:t>
            </a:r>
          </a:p>
          <a:p>
            <a:pPr marL="0" indent="0" algn="ctr">
              <a:buNone/>
            </a:pPr>
            <a:r>
              <a:rPr lang="en-US" sz="2800" dirty="0" smtClean="0">
                <a:solidFill>
                  <a:srgbClr val="01458E"/>
                </a:solidFill>
                <a:latin typeface="Calibri" panose="020F0502020204030204" pitchFamily="34" charset="0"/>
                <a:cs typeface="Calibri" panose="020F0502020204030204" pitchFamily="34" charset="0"/>
              </a:rPr>
              <a:t>Jai Ganesh Vision,  “B” Wing, 3</a:t>
            </a:r>
            <a:r>
              <a:rPr lang="en-US" sz="2800" baseline="30000" dirty="0" smtClean="0">
                <a:solidFill>
                  <a:srgbClr val="01458E"/>
                </a:solidFill>
                <a:latin typeface="Calibri" panose="020F0502020204030204" pitchFamily="34" charset="0"/>
                <a:cs typeface="Calibri" panose="020F0502020204030204" pitchFamily="34" charset="0"/>
              </a:rPr>
              <a:t>rd</a:t>
            </a:r>
            <a:r>
              <a:rPr lang="en-US" sz="2800" dirty="0" smtClean="0">
                <a:solidFill>
                  <a:srgbClr val="01458E"/>
                </a:solidFill>
                <a:latin typeface="Calibri" panose="020F0502020204030204" pitchFamily="34" charset="0"/>
                <a:cs typeface="Calibri" panose="020F0502020204030204" pitchFamily="34" charset="0"/>
              </a:rPr>
              <a:t> Floor, Akurdi,</a:t>
            </a:r>
          </a:p>
          <a:p>
            <a:pPr marL="0" indent="0" algn="ctr">
              <a:buNone/>
            </a:pPr>
            <a:r>
              <a:rPr lang="en-US" sz="2800" dirty="0" smtClean="0">
                <a:solidFill>
                  <a:srgbClr val="01458E"/>
                </a:solidFill>
                <a:latin typeface="Calibri" panose="020F0502020204030204" pitchFamily="34" charset="0"/>
                <a:cs typeface="Calibri" panose="020F0502020204030204" pitchFamily="34" charset="0"/>
              </a:rPr>
              <a:t>Pune - 411 035, India.</a:t>
            </a:r>
          </a:p>
          <a:p>
            <a:pPr marL="0" indent="0" algn="ctr">
              <a:buNone/>
            </a:pPr>
            <a:r>
              <a:rPr lang="en-US" sz="2800" dirty="0" smtClean="0">
                <a:solidFill>
                  <a:srgbClr val="01458E"/>
                </a:solidFill>
                <a:latin typeface="Calibri" panose="020F0502020204030204" pitchFamily="34" charset="0"/>
                <a:cs typeface="Calibri" panose="020F0502020204030204" pitchFamily="34" charset="0"/>
              </a:rPr>
              <a:t>www.rajprocesswquipment.com</a:t>
            </a:r>
            <a:endParaRPr lang="en-IN" sz="2800" dirty="0">
              <a:solidFill>
                <a:srgbClr val="01458E"/>
              </a:solidFill>
              <a:latin typeface="Calibri" panose="020F0502020204030204" pitchFamily="34" charset="0"/>
              <a:cs typeface="Calibri" panose="020F0502020204030204" pitchFamily="34" charset="0"/>
            </a:endParaRPr>
          </a:p>
        </p:txBody>
      </p:sp>
      <p:sp>
        <p:nvSpPr>
          <p:cNvPr id="5" name="Flowchart: Connector 4"/>
          <p:cNvSpPr/>
          <p:nvPr/>
        </p:nvSpPr>
        <p:spPr>
          <a:xfrm>
            <a:off x="5531689" y="1882320"/>
            <a:ext cx="1128622" cy="1078173"/>
          </a:xfrm>
          <a:prstGeom prst="flowChartConnector">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81903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142" y="541327"/>
            <a:ext cx="10060148" cy="912443"/>
          </a:xfrm>
        </p:spPr>
        <p:txBody>
          <a:bodyPr>
            <a:normAutofit fontScale="90000"/>
          </a:bodyPr>
          <a:lstStyle/>
          <a:p>
            <a:r>
              <a:rPr lang="en-US" sz="2800" b="1" dirty="0" smtClean="0">
                <a:latin typeface="Baskerville Old Face" panose="02020602080505020303" pitchFamily="18" charset="0"/>
              </a:rPr>
              <a:t> </a:t>
            </a:r>
            <a:r>
              <a:rPr lang="en-US" b="1" dirty="0" smtClean="0">
                <a:latin typeface="Calibri" panose="020F0502020204030204" pitchFamily="34" charset="0"/>
                <a:cs typeface="Calibri" panose="020F0502020204030204" pitchFamily="34" charset="0"/>
              </a:rPr>
              <a:t>TYPICAL CHARACTERISTICS OF RAW SPENT WASH</a:t>
            </a:r>
            <a:endParaRPr lang="en-IN" b="1" dirty="0">
              <a:latin typeface="Calibri" panose="020F0502020204030204" pitchFamily="34" charset="0"/>
              <a:cs typeface="Calibri" panose="020F050202020403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58466485"/>
              </p:ext>
            </p:extLst>
          </p:nvPr>
        </p:nvGraphicFramePr>
        <p:xfrm>
          <a:off x="928400" y="1562954"/>
          <a:ext cx="10335201" cy="4865142"/>
        </p:xfrm>
        <a:graphic>
          <a:graphicData uri="http://schemas.openxmlformats.org/drawingml/2006/table">
            <a:tbl>
              <a:tblPr>
                <a:effectLst>
                  <a:outerShdw blurRad="50800" dist="38100" dir="5400000" algn="t" rotWithShape="0">
                    <a:prstClr val="black">
                      <a:alpha val="40000"/>
                    </a:prstClr>
                  </a:outerShdw>
                </a:effectLst>
                <a:tableStyleId>{F5AB1C69-6EDB-4FF4-983F-18BD219EF322}</a:tableStyleId>
              </a:tblPr>
              <a:tblGrid>
                <a:gridCol w="1622950">
                  <a:extLst>
                    <a:ext uri="{9D8B030D-6E8A-4147-A177-3AD203B41FA5}">
                      <a16:colId xmlns:a16="http://schemas.microsoft.com/office/drawing/2014/main" val="20000"/>
                    </a:ext>
                  </a:extLst>
                </a:gridCol>
                <a:gridCol w="4989011">
                  <a:extLst>
                    <a:ext uri="{9D8B030D-6E8A-4147-A177-3AD203B41FA5}">
                      <a16:colId xmlns:a16="http://schemas.microsoft.com/office/drawing/2014/main" val="20001"/>
                    </a:ext>
                  </a:extLst>
                </a:gridCol>
                <a:gridCol w="3723240">
                  <a:extLst>
                    <a:ext uri="{9D8B030D-6E8A-4147-A177-3AD203B41FA5}">
                      <a16:colId xmlns:a16="http://schemas.microsoft.com/office/drawing/2014/main" val="20002"/>
                    </a:ext>
                  </a:extLst>
                </a:gridCol>
              </a:tblGrid>
              <a:tr h="534636">
                <a:tc>
                  <a:txBody>
                    <a:bodyPr/>
                    <a:lstStyle/>
                    <a:p>
                      <a:pPr algn="ctr">
                        <a:lnSpc>
                          <a:spcPct val="107000"/>
                        </a:lnSpc>
                        <a:spcAft>
                          <a:spcPts val="0"/>
                        </a:spcAft>
                      </a:pPr>
                      <a:r>
                        <a:rPr lang="en-IN" sz="2000" b="1" dirty="0" smtClean="0">
                          <a:solidFill>
                            <a:schemeClr val="tx1"/>
                          </a:solidFill>
                          <a:effectLst/>
                          <a:latin typeface="Calibri" panose="020F0502020204030204" pitchFamily="34" charset="0"/>
                          <a:cs typeface="Calibri" panose="020F0502020204030204" pitchFamily="34" charset="0"/>
                        </a:rPr>
                        <a:t>SR. NO</a:t>
                      </a:r>
                      <a:endParaRPr lang="en-IN" sz="20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99BDD"/>
                    </a:solidFill>
                  </a:tcPr>
                </a:tc>
                <a:tc>
                  <a:txBody>
                    <a:bodyPr/>
                    <a:lstStyle/>
                    <a:p>
                      <a:pPr algn="ctr">
                        <a:lnSpc>
                          <a:spcPct val="107000"/>
                        </a:lnSpc>
                        <a:spcAft>
                          <a:spcPts val="0"/>
                        </a:spcAft>
                      </a:pPr>
                      <a:r>
                        <a:rPr lang="en-IN" sz="2000" b="1" dirty="0" smtClean="0">
                          <a:solidFill>
                            <a:schemeClr val="tx1"/>
                          </a:solidFill>
                          <a:effectLst/>
                          <a:latin typeface="Calibri" panose="020F0502020204030204" pitchFamily="34" charset="0"/>
                          <a:cs typeface="Calibri" panose="020F0502020204030204" pitchFamily="34" charset="0"/>
                        </a:rPr>
                        <a:t>PARAMETER</a:t>
                      </a:r>
                      <a:endParaRPr lang="en-IN" sz="20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99BDD"/>
                    </a:solidFill>
                  </a:tcPr>
                </a:tc>
                <a:tc>
                  <a:txBody>
                    <a:bodyPr/>
                    <a:lstStyle/>
                    <a:p>
                      <a:pPr algn="ctr">
                        <a:lnSpc>
                          <a:spcPct val="107000"/>
                        </a:lnSpc>
                        <a:spcAft>
                          <a:spcPts val="0"/>
                        </a:spcAft>
                      </a:pPr>
                      <a:r>
                        <a:rPr lang="en-IN" sz="2000" b="1" dirty="0" smtClean="0">
                          <a:solidFill>
                            <a:schemeClr val="tx1"/>
                          </a:solidFill>
                          <a:effectLst/>
                          <a:latin typeface="Calibri" panose="020F0502020204030204" pitchFamily="34" charset="0"/>
                          <a:cs typeface="Calibri" panose="020F0502020204030204" pitchFamily="34" charset="0"/>
                        </a:rPr>
                        <a:t>FED-BATCH PROCESS</a:t>
                      </a:r>
                      <a:endParaRPr lang="en-IN" sz="20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099BDD"/>
                    </a:solidFill>
                  </a:tcPr>
                </a:tc>
                <a:extLst>
                  <a:ext uri="{0D108BD9-81ED-4DB2-BD59-A6C34878D82A}">
                    <a16:rowId xmlns:a16="http://schemas.microsoft.com/office/drawing/2014/main" val="10000"/>
                  </a:ext>
                </a:extLst>
              </a:tr>
              <a:tr h="358287">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1</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Volume L/L alcohol</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dirty="0" smtClean="0">
                          <a:effectLst/>
                          <a:latin typeface="Calibri" panose="020F0502020204030204" pitchFamily="34" charset="0"/>
                          <a:cs typeface="Calibri" panose="020F0502020204030204" pitchFamily="34" charset="0"/>
                        </a:rPr>
                        <a:t>8.0-10.0</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1"/>
                  </a:ext>
                </a:extLst>
              </a:tr>
              <a:tr h="358287">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2</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Colour</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Dark Brown</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extLst>
                  <a:ext uri="{0D108BD9-81ED-4DB2-BD59-A6C34878D82A}">
                    <a16:rowId xmlns:a16="http://schemas.microsoft.com/office/drawing/2014/main" val="10002"/>
                  </a:ext>
                </a:extLst>
              </a:tr>
              <a:tr h="358287">
                <a:tc>
                  <a:txBody>
                    <a:bodyPr/>
                    <a:lstStyle/>
                    <a:p>
                      <a:pPr algn="ctr">
                        <a:lnSpc>
                          <a:spcPct val="100000"/>
                        </a:lnSpc>
                        <a:spcAft>
                          <a:spcPts val="0"/>
                        </a:spcAft>
                      </a:pPr>
                      <a:r>
                        <a:rPr lang="en-IN" sz="1700" b="0">
                          <a:effectLst/>
                          <a:latin typeface="Calibri" panose="020F0502020204030204" pitchFamily="34" charset="0"/>
                          <a:cs typeface="Calibri" panose="020F0502020204030204" pitchFamily="34" charset="0"/>
                        </a:rPr>
                        <a:t>3</a:t>
                      </a:r>
                      <a:endParaRPr lang="en-IN" sz="1700" b="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pH</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4.0-4.2</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3"/>
                  </a:ext>
                </a:extLst>
              </a:tr>
              <a:tr h="358287">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4</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COD (mg/L)</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smtClean="0">
                          <a:effectLst/>
                          <a:latin typeface="Calibri" panose="020F0502020204030204" pitchFamily="34" charset="0"/>
                          <a:cs typeface="Calibri" panose="020F0502020204030204" pitchFamily="34" charset="0"/>
                        </a:rPr>
                        <a:t>120000-140000</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extLst>
                  <a:ext uri="{0D108BD9-81ED-4DB2-BD59-A6C34878D82A}">
                    <a16:rowId xmlns:a16="http://schemas.microsoft.com/office/drawing/2014/main" val="10004"/>
                  </a:ext>
                </a:extLst>
              </a:tr>
              <a:tr h="358287">
                <a:tc>
                  <a:txBody>
                    <a:bodyPr/>
                    <a:lstStyle/>
                    <a:p>
                      <a:pPr algn="ctr">
                        <a:lnSpc>
                          <a:spcPct val="100000"/>
                        </a:lnSpc>
                        <a:spcAft>
                          <a:spcPts val="0"/>
                        </a:spcAft>
                      </a:pPr>
                      <a:r>
                        <a:rPr lang="en-IN" sz="1700" b="0">
                          <a:effectLst/>
                          <a:latin typeface="Calibri" panose="020F0502020204030204" pitchFamily="34" charset="0"/>
                          <a:cs typeface="Calibri" panose="020F0502020204030204" pitchFamily="34" charset="0"/>
                        </a:rPr>
                        <a:t>5</a:t>
                      </a:r>
                      <a:endParaRPr lang="en-IN" sz="1700" b="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BOD (mg/L)</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60000-70000</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5"/>
                  </a:ext>
                </a:extLst>
              </a:tr>
              <a:tr h="358287">
                <a:tc>
                  <a:txBody>
                    <a:bodyPr/>
                    <a:lstStyle/>
                    <a:p>
                      <a:pPr algn="ctr">
                        <a:lnSpc>
                          <a:spcPct val="100000"/>
                        </a:lnSpc>
                        <a:spcAft>
                          <a:spcPts val="0"/>
                        </a:spcAft>
                      </a:pPr>
                      <a:r>
                        <a:rPr lang="en-US" sz="1700" b="0" dirty="0">
                          <a:effectLst/>
                          <a:latin typeface="Calibri" panose="020F0502020204030204" pitchFamily="34" charset="0"/>
                          <a:cs typeface="Calibri" panose="020F0502020204030204" pitchFamily="34" charset="0"/>
                        </a:rPr>
                        <a:t>6</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Total Solids (mg/L)</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160000-210000</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extLst>
                  <a:ext uri="{0D108BD9-81ED-4DB2-BD59-A6C34878D82A}">
                    <a16:rowId xmlns:a16="http://schemas.microsoft.com/office/drawing/2014/main" val="10006"/>
                  </a:ext>
                </a:extLst>
              </a:tr>
              <a:tr h="358287">
                <a:tc>
                  <a:txBody>
                    <a:bodyPr/>
                    <a:lstStyle/>
                    <a:p>
                      <a:pPr algn="ctr">
                        <a:lnSpc>
                          <a:spcPct val="100000"/>
                        </a:lnSpc>
                        <a:spcAft>
                          <a:spcPts val="0"/>
                        </a:spcAft>
                      </a:pPr>
                      <a:r>
                        <a:rPr lang="en-US" sz="1700" b="0">
                          <a:effectLst/>
                          <a:latin typeface="Calibri" panose="020F0502020204030204" pitchFamily="34" charset="0"/>
                          <a:cs typeface="Calibri" panose="020F0502020204030204" pitchFamily="34" charset="0"/>
                        </a:rPr>
                        <a:t>7</a:t>
                      </a:r>
                      <a:endParaRPr lang="en-IN" sz="1700" b="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Total Volatile Solids (mg/L)</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80000-90000</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7"/>
                  </a:ext>
                </a:extLst>
              </a:tr>
              <a:tr h="389349">
                <a:tc>
                  <a:txBody>
                    <a:bodyPr/>
                    <a:lstStyle/>
                    <a:p>
                      <a:pPr algn="ctr">
                        <a:lnSpc>
                          <a:spcPct val="100000"/>
                        </a:lnSpc>
                        <a:spcAft>
                          <a:spcPts val="0"/>
                        </a:spcAft>
                      </a:pPr>
                      <a:r>
                        <a:rPr lang="en-US" sz="1700" b="0" dirty="0">
                          <a:effectLst/>
                          <a:latin typeface="Calibri" panose="020F0502020204030204" pitchFamily="34" charset="0"/>
                          <a:cs typeface="Calibri" panose="020F0502020204030204" pitchFamily="34" charset="0"/>
                        </a:rPr>
                        <a:t>8</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Inorganic dissolved  Solids (mg/L)</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60000-90000</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extLst>
                  <a:ext uri="{0D108BD9-81ED-4DB2-BD59-A6C34878D82A}">
                    <a16:rowId xmlns:a16="http://schemas.microsoft.com/office/drawing/2014/main" val="10008"/>
                  </a:ext>
                </a:extLst>
              </a:tr>
              <a:tr h="358287">
                <a:tc>
                  <a:txBody>
                    <a:bodyPr/>
                    <a:lstStyle/>
                    <a:p>
                      <a:pPr algn="ctr">
                        <a:lnSpc>
                          <a:spcPct val="100000"/>
                        </a:lnSpc>
                        <a:spcAft>
                          <a:spcPts val="0"/>
                        </a:spcAft>
                      </a:pPr>
                      <a:r>
                        <a:rPr lang="en-US" sz="1700" b="0">
                          <a:effectLst/>
                          <a:latin typeface="Calibri" panose="020F0502020204030204" pitchFamily="34" charset="0"/>
                          <a:cs typeface="Calibri" panose="020F0502020204030204" pitchFamily="34" charset="0"/>
                        </a:rPr>
                        <a:t>9</a:t>
                      </a:r>
                      <a:endParaRPr lang="en-IN" sz="1700" b="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Chlorides (mg/L)</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10000-12000</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9"/>
                  </a:ext>
                </a:extLst>
              </a:tr>
              <a:tr h="358287">
                <a:tc>
                  <a:txBody>
                    <a:bodyPr/>
                    <a:lstStyle/>
                    <a:p>
                      <a:pPr algn="ctr">
                        <a:lnSpc>
                          <a:spcPct val="100000"/>
                        </a:lnSpc>
                        <a:spcAft>
                          <a:spcPts val="0"/>
                        </a:spcAft>
                      </a:pPr>
                      <a:r>
                        <a:rPr lang="en-US" sz="1700" b="0" dirty="0">
                          <a:effectLst/>
                          <a:latin typeface="Calibri" panose="020F0502020204030204" pitchFamily="34" charset="0"/>
                          <a:cs typeface="Calibri" panose="020F0502020204030204" pitchFamily="34" charset="0"/>
                        </a:rPr>
                        <a:t>10</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Sulphates (mg/L)</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8000-10000</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extLst>
                  <a:ext uri="{0D108BD9-81ED-4DB2-BD59-A6C34878D82A}">
                    <a16:rowId xmlns:a16="http://schemas.microsoft.com/office/drawing/2014/main" val="10010"/>
                  </a:ext>
                </a:extLst>
              </a:tr>
              <a:tr h="358287">
                <a:tc>
                  <a:txBody>
                    <a:bodyPr/>
                    <a:lstStyle/>
                    <a:p>
                      <a:pPr algn="ctr">
                        <a:lnSpc>
                          <a:spcPct val="100000"/>
                        </a:lnSpc>
                        <a:spcAft>
                          <a:spcPts val="0"/>
                        </a:spcAft>
                      </a:pPr>
                      <a:r>
                        <a:rPr lang="en-US" sz="1700" b="0">
                          <a:effectLst/>
                          <a:latin typeface="Calibri" panose="020F0502020204030204" pitchFamily="34" charset="0"/>
                          <a:cs typeface="Calibri" panose="020F0502020204030204" pitchFamily="34" charset="0"/>
                        </a:rPr>
                        <a:t>11</a:t>
                      </a:r>
                      <a:endParaRPr lang="en-IN" sz="1700" b="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a:effectLst/>
                          <a:latin typeface="Calibri" panose="020F0502020204030204" pitchFamily="34" charset="0"/>
                          <a:cs typeface="Calibri" panose="020F0502020204030204" pitchFamily="34" charset="0"/>
                        </a:rPr>
                        <a:t>Total Nitrogen (mg/L)</a:t>
                      </a:r>
                      <a:endParaRPr lang="en-IN" sz="1700" b="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2000-2500</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11"/>
                  </a:ext>
                </a:extLst>
              </a:tr>
              <a:tr h="358287">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12</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Potassium (mg/L)</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tc>
                  <a:txBody>
                    <a:bodyPr/>
                    <a:lstStyle/>
                    <a:p>
                      <a:pPr algn="ctr">
                        <a:lnSpc>
                          <a:spcPct val="100000"/>
                        </a:lnSpc>
                        <a:spcAft>
                          <a:spcPts val="0"/>
                        </a:spcAft>
                      </a:pPr>
                      <a:r>
                        <a:rPr lang="en-IN" sz="1700" b="0" dirty="0">
                          <a:effectLst/>
                          <a:latin typeface="Calibri" panose="020F0502020204030204" pitchFamily="34" charset="0"/>
                          <a:cs typeface="Calibri" panose="020F0502020204030204" pitchFamily="34" charset="0"/>
                        </a:rPr>
                        <a:t>20000-22000</a:t>
                      </a:r>
                      <a:endParaRPr lang="en-IN" sz="1700" b="0" dirty="0">
                        <a:effectLst/>
                        <a:latin typeface="Calibri" panose="020F0502020204030204" pitchFamily="34" charset="0"/>
                        <a:ea typeface="Calibri" panose="020F0502020204030204" pitchFamily="34" charset="0"/>
                        <a:cs typeface="Calibri" panose="020F0502020204030204" pitchFamily="34" charset="0"/>
                      </a:endParaRPr>
                    </a:p>
                  </a:txBody>
                  <a:tcPr marL="10160" marR="10160" marT="1016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1F7FF"/>
                    </a:solidFill>
                  </a:tcPr>
                </a:tc>
                <a:extLst>
                  <a:ext uri="{0D108BD9-81ED-4DB2-BD59-A6C34878D82A}">
                    <a16:rowId xmlns:a16="http://schemas.microsoft.com/office/drawing/2014/main" val="10012"/>
                  </a:ext>
                </a:extLst>
              </a:tr>
            </a:tbl>
          </a:graphicData>
        </a:graphic>
      </p:graphicFrame>
      <p:sp>
        <p:nvSpPr>
          <p:cNvPr id="5" name="Flowchart: Connector 4"/>
          <p:cNvSpPr/>
          <p:nvPr/>
        </p:nvSpPr>
        <p:spPr>
          <a:xfrm>
            <a:off x="11168067" y="541327"/>
            <a:ext cx="850006" cy="852628"/>
          </a:xfrm>
          <a:prstGeom prst="flowChartConnector">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0490556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8236" y="2857500"/>
            <a:ext cx="6221745" cy="2992272"/>
          </a:xfrm>
          <a:solidFill>
            <a:schemeClr val="tx1"/>
          </a:solidFill>
          <a:ln>
            <a:noFill/>
          </a:ln>
          <a:effectLst/>
        </p:spPr>
        <p:style>
          <a:lnRef idx="1">
            <a:schemeClr val="accent4"/>
          </a:lnRef>
          <a:fillRef idx="1002">
            <a:schemeClr val="lt1"/>
          </a:fillRef>
          <a:effectRef idx="1">
            <a:schemeClr val="accent4"/>
          </a:effectRef>
          <a:fontRef idx="minor">
            <a:schemeClr val="dk1"/>
          </a:fontRef>
        </p:style>
        <p:txBody>
          <a:bodyPr>
            <a:normAutofit fontScale="55000" lnSpcReduction="20000"/>
          </a:bodyPr>
          <a:lstStyle/>
          <a:p>
            <a:pPr marL="0" indent="0">
              <a:buNone/>
            </a:pPr>
            <a:r>
              <a:rPr lang="en-IN" b="1" dirty="0"/>
              <a:t> </a:t>
            </a:r>
            <a:endParaRPr lang="en-IN" dirty="0" smtClean="0">
              <a:latin typeface="+mn-lt"/>
            </a:endParaRPr>
          </a:p>
          <a:p>
            <a:pPr marL="0" indent="0" algn="just">
              <a:lnSpc>
                <a:spcPct val="120000"/>
              </a:lnSpc>
              <a:buClrTx/>
              <a:buNone/>
            </a:pPr>
            <a:r>
              <a:rPr lang="en-IN" sz="3300" b="1" dirty="0" smtClean="0">
                <a:solidFill>
                  <a:schemeClr val="bg1"/>
                </a:solidFill>
                <a:latin typeface="Calibri" panose="020F0502020204030204" pitchFamily="34" charset="0"/>
                <a:ea typeface="Cambria Math" panose="02040503050406030204" pitchFamily="18" charset="0"/>
                <a:cs typeface="Calibri" panose="020F0502020204030204" pitchFamily="34" charset="0"/>
              </a:rPr>
              <a:t>1. </a:t>
            </a:r>
            <a:r>
              <a:rPr lang="en-IN" sz="3300" dirty="0" smtClean="0">
                <a:solidFill>
                  <a:schemeClr val="bg1"/>
                </a:solidFill>
                <a:latin typeface="Calibri" panose="020F0502020204030204" pitchFamily="34" charset="0"/>
                <a:ea typeface="Cambria Math" panose="02040503050406030204" pitchFamily="18" charset="0"/>
                <a:cs typeface="Calibri" panose="020F0502020204030204" pitchFamily="34" charset="0"/>
              </a:rPr>
              <a:t>This </a:t>
            </a:r>
            <a:r>
              <a:rPr lang="en-IN" sz="3300" dirty="0">
                <a:solidFill>
                  <a:schemeClr val="bg1"/>
                </a:solidFill>
                <a:latin typeface="Calibri" panose="020F0502020204030204" pitchFamily="34" charset="0"/>
                <a:ea typeface="Cambria Math" panose="02040503050406030204" pitchFamily="18" charset="0"/>
                <a:cs typeface="Calibri" panose="020F0502020204030204" pitchFamily="34" charset="0"/>
              </a:rPr>
              <a:t>is “Continuous flow stirred tank reactor process called as (CSTR). It is based on the concept of Conversion of organic matter into Biogas.  </a:t>
            </a:r>
          </a:p>
          <a:p>
            <a:pPr marL="0" indent="0" algn="just">
              <a:lnSpc>
                <a:spcPct val="120000"/>
              </a:lnSpc>
              <a:buClrTx/>
              <a:buNone/>
            </a:pPr>
            <a:r>
              <a:rPr lang="en-IN" sz="3300" b="1" dirty="0" smtClean="0">
                <a:solidFill>
                  <a:schemeClr val="bg1"/>
                </a:solidFill>
                <a:latin typeface="Calibri" panose="020F0502020204030204" pitchFamily="34" charset="0"/>
                <a:ea typeface="Cambria Math" panose="02040503050406030204" pitchFamily="18" charset="0"/>
                <a:cs typeface="Calibri" panose="020F0502020204030204" pitchFamily="34" charset="0"/>
              </a:rPr>
              <a:t>2. </a:t>
            </a:r>
            <a:r>
              <a:rPr lang="en-IN" sz="3300" dirty="0" smtClean="0">
                <a:solidFill>
                  <a:schemeClr val="bg1"/>
                </a:solidFill>
                <a:latin typeface="Calibri" panose="020F0502020204030204" pitchFamily="34" charset="0"/>
                <a:ea typeface="Cambria Math" panose="02040503050406030204" pitchFamily="18" charset="0"/>
                <a:cs typeface="Calibri" panose="020F0502020204030204" pitchFamily="34" charset="0"/>
              </a:rPr>
              <a:t>Spent </a:t>
            </a:r>
            <a:r>
              <a:rPr lang="en-IN" sz="3300" dirty="0">
                <a:solidFill>
                  <a:schemeClr val="bg1"/>
                </a:solidFill>
                <a:latin typeface="Calibri" panose="020F0502020204030204" pitchFamily="34" charset="0"/>
                <a:ea typeface="Cambria Math" panose="02040503050406030204" pitchFamily="18" charset="0"/>
                <a:cs typeface="Calibri" panose="020F0502020204030204" pitchFamily="34" charset="0"/>
              </a:rPr>
              <a:t>wash have high potential to produce methane gas and it is subjected to anaerobic digestion for methane recovery. </a:t>
            </a:r>
            <a:r>
              <a:rPr lang="en-IN" sz="3300" dirty="0" smtClean="0">
                <a:solidFill>
                  <a:schemeClr val="bg1"/>
                </a:solidFill>
                <a:latin typeface="Calibri" panose="020F0502020204030204" pitchFamily="34" charset="0"/>
                <a:ea typeface="Cambria Math" panose="02040503050406030204" pitchFamily="18" charset="0"/>
                <a:cs typeface="Calibri" panose="020F0502020204030204" pitchFamily="34" charset="0"/>
              </a:rPr>
              <a:t>Bio-</a:t>
            </a:r>
            <a:r>
              <a:rPr lang="en-IN" sz="3300" dirty="0" err="1" smtClean="0">
                <a:solidFill>
                  <a:schemeClr val="bg1"/>
                </a:solidFill>
                <a:latin typeface="Calibri" panose="020F0502020204030204" pitchFamily="34" charset="0"/>
                <a:ea typeface="Cambria Math" panose="02040503050406030204" pitchFamily="18" charset="0"/>
                <a:cs typeface="Calibri" panose="020F0502020204030204" pitchFamily="34" charset="0"/>
              </a:rPr>
              <a:t>methanation</a:t>
            </a:r>
            <a:r>
              <a:rPr lang="en-IN" sz="3300" dirty="0" smtClean="0">
                <a:solidFill>
                  <a:schemeClr val="bg1"/>
                </a:solidFill>
                <a:latin typeface="Calibri" panose="020F0502020204030204" pitchFamily="34" charset="0"/>
                <a:ea typeface="Cambria Math" panose="02040503050406030204" pitchFamily="18" charset="0"/>
                <a:cs typeface="Calibri" panose="020F0502020204030204" pitchFamily="34" charset="0"/>
              </a:rPr>
              <a:t> </a:t>
            </a:r>
            <a:r>
              <a:rPr lang="en-IN" sz="3300" dirty="0">
                <a:solidFill>
                  <a:schemeClr val="bg1"/>
                </a:solidFill>
                <a:latin typeface="Calibri" panose="020F0502020204030204" pitchFamily="34" charset="0"/>
                <a:ea typeface="Cambria Math" panose="02040503050406030204" pitchFamily="18" charset="0"/>
                <a:cs typeface="Calibri" panose="020F0502020204030204" pitchFamily="34" charset="0"/>
              </a:rPr>
              <a:t>is an attractive primary treatment process which reduces the </a:t>
            </a:r>
            <a:r>
              <a:rPr lang="en-IN" sz="3300" b="1" dirty="0">
                <a:solidFill>
                  <a:schemeClr val="bg1"/>
                </a:solidFill>
                <a:latin typeface="Calibri" panose="020F0502020204030204" pitchFamily="34" charset="0"/>
                <a:ea typeface="Cambria Math" panose="02040503050406030204" pitchFamily="18" charset="0"/>
                <a:cs typeface="Calibri" panose="020F0502020204030204" pitchFamily="34" charset="0"/>
              </a:rPr>
              <a:t>BOD</a:t>
            </a:r>
            <a:r>
              <a:rPr lang="en-IN" sz="3300" dirty="0">
                <a:solidFill>
                  <a:schemeClr val="bg1"/>
                </a:solidFill>
                <a:latin typeface="Calibri" panose="020F0502020204030204" pitchFamily="34" charset="0"/>
                <a:ea typeface="Cambria Math" panose="02040503050406030204" pitchFamily="18" charset="0"/>
                <a:cs typeface="Calibri" panose="020F0502020204030204" pitchFamily="34" charset="0"/>
              </a:rPr>
              <a:t> by </a:t>
            </a:r>
            <a:r>
              <a:rPr lang="en-IN" sz="3300" b="1" dirty="0">
                <a:solidFill>
                  <a:schemeClr val="bg1"/>
                </a:solidFill>
                <a:latin typeface="Calibri" panose="020F0502020204030204" pitchFamily="34" charset="0"/>
                <a:ea typeface="Cambria Math" panose="02040503050406030204" pitchFamily="18" charset="0"/>
                <a:cs typeface="Calibri" panose="020F0502020204030204" pitchFamily="34" charset="0"/>
              </a:rPr>
              <a:t>85 – 90%</a:t>
            </a:r>
            <a:r>
              <a:rPr lang="en-IN" sz="3300" dirty="0">
                <a:solidFill>
                  <a:schemeClr val="bg1"/>
                </a:solidFill>
                <a:latin typeface="Calibri" panose="020F0502020204030204" pitchFamily="34" charset="0"/>
                <a:ea typeface="Cambria Math" panose="02040503050406030204" pitchFamily="18" charset="0"/>
                <a:cs typeface="Calibri" panose="020F0502020204030204" pitchFamily="34" charset="0"/>
              </a:rPr>
              <a:t> and </a:t>
            </a:r>
            <a:r>
              <a:rPr lang="en-IN" sz="3300" b="1" dirty="0">
                <a:solidFill>
                  <a:schemeClr val="bg1"/>
                </a:solidFill>
                <a:latin typeface="Calibri" panose="020F0502020204030204" pitchFamily="34" charset="0"/>
                <a:ea typeface="Cambria Math" panose="02040503050406030204" pitchFamily="18" charset="0"/>
                <a:cs typeface="Calibri" panose="020F0502020204030204" pitchFamily="34" charset="0"/>
              </a:rPr>
              <a:t>COD</a:t>
            </a:r>
            <a:r>
              <a:rPr lang="en-IN" sz="3300" dirty="0">
                <a:solidFill>
                  <a:schemeClr val="bg1"/>
                </a:solidFill>
                <a:latin typeface="Calibri" panose="020F0502020204030204" pitchFamily="34" charset="0"/>
                <a:ea typeface="Cambria Math" panose="02040503050406030204" pitchFamily="18" charset="0"/>
                <a:cs typeface="Calibri" panose="020F0502020204030204" pitchFamily="34" charset="0"/>
              </a:rPr>
              <a:t> by </a:t>
            </a:r>
            <a:r>
              <a:rPr lang="en-IN" sz="3300" b="1" dirty="0">
                <a:solidFill>
                  <a:schemeClr val="bg1"/>
                </a:solidFill>
                <a:latin typeface="Calibri" panose="020F0502020204030204" pitchFamily="34" charset="0"/>
                <a:ea typeface="Cambria Math" panose="02040503050406030204" pitchFamily="18" charset="0"/>
                <a:cs typeface="Calibri" panose="020F0502020204030204" pitchFamily="34" charset="0"/>
              </a:rPr>
              <a:t>60 – 65%</a:t>
            </a:r>
            <a:r>
              <a:rPr lang="en-IN" sz="3300" dirty="0">
                <a:solidFill>
                  <a:schemeClr val="bg1"/>
                </a:solidFill>
                <a:latin typeface="Calibri" panose="020F0502020204030204" pitchFamily="34" charset="0"/>
                <a:ea typeface="Cambria Math" panose="02040503050406030204" pitchFamily="18" charset="0"/>
                <a:cs typeface="Calibri" panose="020F0502020204030204" pitchFamily="34" charset="0"/>
              </a:rPr>
              <a:t> and produces Methane Gas</a:t>
            </a:r>
            <a:r>
              <a:rPr lang="en-IN" sz="3300" dirty="0" smtClean="0">
                <a:solidFill>
                  <a:schemeClr val="bg1"/>
                </a:solidFill>
                <a:latin typeface="Calibri" panose="020F0502020204030204" pitchFamily="34" charset="0"/>
                <a:ea typeface="Cambria Math" panose="02040503050406030204" pitchFamily="18" charset="0"/>
                <a:cs typeface="Calibri" panose="020F0502020204030204" pitchFamily="34" charset="0"/>
              </a:rPr>
              <a:t>.</a:t>
            </a:r>
            <a:endParaRPr lang="en-IN" sz="3300" dirty="0">
              <a:solidFill>
                <a:schemeClr val="bg1"/>
              </a:solidFill>
              <a:latin typeface="Calibri" panose="020F0502020204030204" pitchFamily="34" charset="0"/>
              <a:ea typeface="Cambria Math" panose="02040503050406030204" pitchFamily="18" charset="0"/>
              <a:cs typeface="Calibri" panose="020F0502020204030204" pitchFamily="34" charset="0"/>
            </a:endParaRPr>
          </a:p>
        </p:txBody>
      </p:sp>
      <p:sp>
        <p:nvSpPr>
          <p:cNvPr id="5" name="Title 1"/>
          <p:cNvSpPr txBox="1">
            <a:spLocks/>
          </p:cNvSpPr>
          <p:nvPr/>
        </p:nvSpPr>
        <p:spPr>
          <a:xfrm>
            <a:off x="234790" y="582334"/>
            <a:ext cx="10060148" cy="912443"/>
          </a:xfrm>
          <a:prstGeom prst="rect">
            <a:avLst/>
          </a:prstGeom>
        </p:spPr>
        <p:txBody>
          <a:bodyPr vert="horz" lIns="91440" tIns="45720" rIns="91440" bIns="45720" rtlCol="0" anchor="ctr">
            <a:normAutofit fontScale="97500"/>
          </a:bodyPr>
          <a:lst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a:lstStyle>
          <a:p>
            <a:r>
              <a:rPr lang="en-US" sz="2800" b="1" dirty="0" smtClean="0">
                <a:latin typeface="Baskerville Old Face" panose="02020602080505020303" pitchFamily="18" charset="0"/>
              </a:rPr>
              <a:t> </a:t>
            </a:r>
            <a:r>
              <a:rPr lang="en-US" sz="3700" b="1" dirty="0" smtClean="0">
                <a:latin typeface="Calibri" panose="020F0502020204030204" pitchFamily="34" charset="0"/>
                <a:cs typeface="Calibri" panose="020F0502020204030204" pitchFamily="34" charset="0"/>
              </a:rPr>
              <a:t>BIO METHANATION PROCESS</a:t>
            </a:r>
            <a:endParaRPr lang="en-IN" sz="3700" b="1" dirty="0">
              <a:latin typeface="Calibri" panose="020F0502020204030204" pitchFamily="34" charset="0"/>
              <a:cs typeface="Calibri" panose="020F0502020204030204" pitchFamily="34" charset="0"/>
            </a:endParaRPr>
          </a:p>
        </p:txBody>
      </p:sp>
      <p:sp>
        <p:nvSpPr>
          <p:cNvPr id="9" name="Content Placeholder 2"/>
          <p:cNvSpPr txBox="1">
            <a:spLocks/>
          </p:cNvSpPr>
          <p:nvPr/>
        </p:nvSpPr>
        <p:spPr>
          <a:xfrm>
            <a:off x="6509981" y="2101756"/>
            <a:ext cx="5390555" cy="4503760"/>
          </a:xfrm>
          <a:prstGeom prst="rect">
            <a:avLst/>
          </a:prstGeom>
          <a:solidFill>
            <a:schemeClr val="tx1"/>
          </a:solidFill>
          <a:ln w="9525" cap="flat" cmpd="sng" algn="ctr">
            <a:noFill/>
            <a:prstDash val="solid"/>
          </a:ln>
          <a:effectLst/>
        </p:spPr>
        <p:style>
          <a:lnRef idx="1">
            <a:schemeClr val="accent4"/>
          </a:lnRef>
          <a:fillRef idx="1002">
            <a:schemeClr val="lt1"/>
          </a:fillRef>
          <a:effectRef idx="1">
            <a:schemeClr val="accent4"/>
          </a:effectRef>
          <a:fontRef idx="minor">
            <a:schemeClr val="dk1"/>
          </a:fontRef>
        </p:style>
        <p:txBody>
          <a:bodyPr vert="horz" lIns="91440" tIns="45720" rIns="91440" bIns="45720" rtlCol="0">
            <a:norm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dk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dk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dk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dk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dk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dk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dk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dk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dk1"/>
                </a:solidFill>
                <a:latin typeface="+mn-lt"/>
                <a:ea typeface="+mn-ea"/>
                <a:cs typeface="+mn-cs"/>
              </a:defRPr>
            </a:lvl9pPr>
          </a:lstStyle>
          <a:p>
            <a:pPr marL="0" indent="0">
              <a:buFont typeface="Wingdings" pitchFamily="2" charset="2"/>
              <a:buNone/>
            </a:pPr>
            <a:r>
              <a:rPr lang="en-IN" b="1" dirty="0" smtClean="0"/>
              <a:t> </a:t>
            </a:r>
            <a:endParaRPr lang="en-IN" dirty="0" smtClean="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28847" r="6338"/>
          <a:stretch/>
        </p:blipFill>
        <p:spPr>
          <a:xfrm>
            <a:off x="6765734" y="2367886"/>
            <a:ext cx="4867483" cy="3991970"/>
          </a:xfrm>
          <a:prstGeom prst="rect">
            <a:avLst/>
          </a:prstGeom>
        </p:spPr>
      </p:pic>
      <p:sp>
        <p:nvSpPr>
          <p:cNvPr id="7" name="Flowchart: Connector 6"/>
          <p:cNvSpPr/>
          <p:nvPr/>
        </p:nvSpPr>
        <p:spPr>
          <a:xfrm>
            <a:off x="11168067" y="541327"/>
            <a:ext cx="850006" cy="852628"/>
          </a:xfrm>
          <a:prstGeom prst="flowChartConnector">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6647253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91070" y="520079"/>
            <a:ext cx="11177516" cy="994522"/>
          </a:xfrm>
        </p:spPr>
        <p:txBody>
          <a:bodyPr>
            <a:normAutofit/>
          </a:bodyPr>
          <a:lstStyle/>
          <a:p>
            <a:r>
              <a:rPr lang="en-IN" sz="3600" b="1" dirty="0">
                <a:latin typeface="Calibri" panose="020F0502020204030204" pitchFamily="34" charset="0"/>
                <a:cs typeface="Calibri" panose="020F0502020204030204" pitchFamily="34" charset="0"/>
              </a:rPr>
              <a:t>COMPRESSED BIOGAS (CBG) </a:t>
            </a:r>
            <a:r>
              <a:rPr lang="en-IN" sz="3600" b="1" dirty="0" smtClean="0">
                <a:latin typeface="Calibri" panose="020F0502020204030204" pitchFamily="34" charset="0"/>
                <a:cs typeface="Calibri" panose="020F0502020204030204" pitchFamily="34" charset="0"/>
              </a:rPr>
              <a:t>– </a:t>
            </a:r>
            <a:r>
              <a:rPr lang="en-IN" sz="3600" b="1" dirty="0" smtClean="0">
                <a:solidFill>
                  <a:srgbClr val="00B050"/>
                </a:solidFill>
                <a:latin typeface="Calibri" panose="020F0502020204030204" pitchFamily="34" charset="0"/>
                <a:cs typeface="Calibri" panose="020F0502020204030204" pitchFamily="34" charset="0"/>
              </a:rPr>
              <a:t>FUEL </a:t>
            </a:r>
            <a:r>
              <a:rPr lang="en-IN" sz="3600" b="1" dirty="0">
                <a:solidFill>
                  <a:srgbClr val="00B050"/>
                </a:solidFill>
                <a:latin typeface="Calibri" panose="020F0502020204030204" pitchFamily="34" charset="0"/>
                <a:cs typeface="Calibri" panose="020F0502020204030204" pitchFamily="34" charset="0"/>
              </a:rPr>
              <a:t>OF THE </a:t>
            </a:r>
            <a:r>
              <a:rPr lang="en-IN" sz="3600" b="1" dirty="0" smtClean="0">
                <a:solidFill>
                  <a:srgbClr val="00B050"/>
                </a:solidFill>
                <a:latin typeface="Calibri" panose="020F0502020204030204" pitchFamily="34" charset="0"/>
                <a:cs typeface="Calibri" panose="020F0502020204030204" pitchFamily="34" charset="0"/>
              </a:rPr>
              <a:t>FUTURE</a:t>
            </a:r>
            <a:endParaRPr lang="en-IN" sz="3600" dirty="0">
              <a:solidFill>
                <a:srgbClr val="00B050"/>
              </a:solidFill>
              <a:latin typeface="Calibri" panose="020F0502020204030204" pitchFamily="34" charset="0"/>
              <a:cs typeface="Calibri" panose="020F0502020204030204" pitchFamily="34" charset="0"/>
            </a:endParaRPr>
          </a:p>
        </p:txBody>
      </p:sp>
      <p:sp>
        <p:nvSpPr>
          <p:cNvPr id="9" name="Content Placeholder 8"/>
          <p:cNvSpPr>
            <a:spLocks noGrp="1"/>
          </p:cNvSpPr>
          <p:nvPr>
            <p:ph sz="half" idx="2"/>
          </p:nvPr>
        </p:nvSpPr>
        <p:spPr>
          <a:xfrm>
            <a:off x="470849" y="2504364"/>
            <a:ext cx="5308979" cy="3643951"/>
          </a:xfrm>
          <a:prstGeom prst="round2DiagRect">
            <a:avLst/>
          </a:prstGeom>
          <a:solidFill>
            <a:schemeClr val="tx1"/>
          </a:solidFill>
          <a:ln>
            <a:solidFill>
              <a:schemeClr val="tx1"/>
            </a:solidFill>
          </a:ln>
        </p:spPr>
        <p:txBody>
          <a:bodyPr>
            <a:normAutofit fontScale="55000" lnSpcReduction="20000"/>
          </a:bodyPr>
          <a:lstStyle/>
          <a:p>
            <a:pPr marL="0" indent="0" algn="just">
              <a:lnSpc>
                <a:spcPct val="150000"/>
              </a:lnSpc>
              <a:buNone/>
            </a:pPr>
            <a:endParaRPr lang="en-IN" sz="500" b="1" dirty="0" smtClean="0">
              <a:solidFill>
                <a:schemeClr val="bg1"/>
              </a:solidFill>
              <a:latin typeface="Calibri" panose="020F0502020204030204" pitchFamily="34" charset="0"/>
              <a:cs typeface="Calibri" panose="020F0502020204030204" pitchFamily="34" charset="0"/>
            </a:endParaRPr>
          </a:p>
          <a:p>
            <a:pPr marL="0" indent="0" algn="just">
              <a:lnSpc>
                <a:spcPct val="150000"/>
              </a:lnSpc>
              <a:buNone/>
            </a:pPr>
            <a:r>
              <a:rPr lang="en-IN" sz="3300" b="1" dirty="0" smtClean="0">
                <a:solidFill>
                  <a:schemeClr val="bg1"/>
                </a:solidFill>
                <a:latin typeface="Calibri" panose="020F0502020204030204" pitchFamily="34" charset="0"/>
                <a:cs typeface="Calibri" panose="020F0502020204030204" pitchFamily="34" charset="0"/>
              </a:rPr>
              <a:t>1. </a:t>
            </a:r>
            <a:r>
              <a:rPr lang="en-IN" sz="3300" dirty="0" smtClean="0">
                <a:solidFill>
                  <a:schemeClr val="bg1"/>
                </a:solidFill>
                <a:latin typeface="Calibri" panose="020F0502020204030204" pitchFamily="34" charset="0"/>
                <a:cs typeface="Calibri" panose="020F0502020204030204" pitchFamily="34" charset="0"/>
              </a:rPr>
              <a:t>The </a:t>
            </a:r>
            <a:r>
              <a:rPr lang="en-IN" sz="3300" dirty="0">
                <a:solidFill>
                  <a:schemeClr val="bg1"/>
                </a:solidFill>
                <a:latin typeface="Calibri" panose="020F0502020204030204" pitchFamily="34" charset="0"/>
                <a:cs typeface="Calibri" panose="020F0502020204030204" pitchFamily="34" charset="0"/>
              </a:rPr>
              <a:t>biogas </a:t>
            </a:r>
            <a:r>
              <a:rPr lang="en-IN" sz="3300" dirty="0" smtClean="0">
                <a:solidFill>
                  <a:schemeClr val="bg1"/>
                </a:solidFill>
                <a:latin typeface="Calibri" panose="020F0502020204030204" pitchFamily="34" charset="0"/>
                <a:cs typeface="Calibri" panose="020F0502020204030204" pitchFamily="34" charset="0"/>
              </a:rPr>
              <a:t> </a:t>
            </a:r>
            <a:r>
              <a:rPr lang="en-IN" sz="3300" dirty="0">
                <a:solidFill>
                  <a:schemeClr val="bg1"/>
                </a:solidFill>
                <a:latin typeface="Calibri" panose="020F0502020204030204" pitchFamily="34" charset="0"/>
                <a:cs typeface="Calibri" panose="020F0502020204030204" pitchFamily="34" charset="0"/>
              </a:rPr>
              <a:t>purified </a:t>
            </a:r>
            <a:r>
              <a:rPr lang="en-IN" sz="3300" dirty="0" smtClean="0">
                <a:solidFill>
                  <a:schemeClr val="bg1"/>
                </a:solidFill>
                <a:latin typeface="Calibri" panose="020F0502020204030204" pitchFamily="34" charset="0"/>
                <a:cs typeface="Calibri" panose="020F0502020204030204" pitchFamily="34" charset="0"/>
              </a:rPr>
              <a:t>by removing </a:t>
            </a:r>
            <a:r>
              <a:rPr lang="en-IN" sz="3300" dirty="0">
                <a:solidFill>
                  <a:schemeClr val="bg1"/>
                </a:solidFill>
                <a:latin typeface="Calibri" panose="020F0502020204030204" pitchFamily="34" charset="0"/>
                <a:cs typeface="Calibri" panose="020F0502020204030204" pitchFamily="34" charset="0"/>
              </a:rPr>
              <a:t>hydrogen </a:t>
            </a:r>
            <a:r>
              <a:rPr lang="en-IN" sz="3300" dirty="0" smtClean="0">
                <a:solidFill>
                  <a:schemeClr val="bg1"/>
                </a:solidFill>
                <a:latin typeface="Calibri" panose="020F0502020204030204" pitchFamily="34" charset="0"/>
                <a:cs typeface="Calibri" panose="020F0502020204030204" pitchFamily="34" charset="0"/>
              </a:rPr>
              <a:t>sulphide </a:t>
            </a:r>
            <a:r>
              <a:rPr lang="en-IN" sz="3300" dirty="0">
                <a:solidFill>
                  <a:schemeClr val="bg1"/>
                </a:solidFill>
                <a:latin typeface="Calibri" panose="020F0502020204030204" pitchFamily="34" charset="0"/>
                <a:cs typeface="Calibri" panose="020F0502020204030204" pitchFamily="34" charset="0"/>
              </a:rPr>
              <a:t>(H2S), carbon dioxide (CO2), water </a:t>
            </a:r>
            <a:r>
              <a:rPr lang="en-IN" sz="3300" dirty="0" err="1" smtClean="0">
                <a:solidFill>
                  <a:schemeClr val="bg1"/>
                </a:solidFill>
                <a:latin typeface="Calibri" panose="020F0502020204030204" pitchFamily="34" charset="0"/>
                <a:cs typeface="Calibri" panose="020F0502020204030204" pitchFamily="34" charset="0"/>
              </a:rPr>
              <a:t>vapor</a:t>
            </a:r>
            <a:r>
              <a:rPr lang="en-IN" sz="3300" dirty="0" smtClean="0">
                <a:solidFill>
                  <a:schemeClr val="bg1"/>
                </a:solidFill>
                <a:latin typeface="Calibri" panose="020F0502020204030204" pitchFamily="34" charset="0"/>
                <a:cs typeface="Calibri" panose="020F0502020204030204" pitchFamily="34" charset="0"/>
              </a:rPr>
              <a:t>. </a:t>
            </a:r>
          </a:p>
          <a:p>
            <a:pPr marL="0" indent="0" algn="just">
              <a:lnSpc>
                <a:spcPct val="150000"/>
              </a:lnSpc>
              <a:buNone/>
            </a:pPr>
            <a:r>
              <a:rPr lang="en-IN" sz="3300" b="1" dirty="0" smtClean="0">
                <a:solidFill>
                  <a:schemeClr val="bg1"/>
                </a:solidFill>
                <a:latin typeface="Calibri" panose="020F0502020204030204" pitchFamily="34" charset="0"/>
                <a:cs typeface="Calibri" panose="020F0502020204030204" pitchFamily="34" charset="0"/>
              </a:rPr>
              <a:t>2. </a:t>
            </a:r>
            <a:r>
              <a:rPr lang="en-IN" sz="3300" dirty="0" smtClean="0">
                <a:solidFill>
                  <a:schemeClr val="bg1"/>
                </a:solidFill>
                <a:latin typeface="Calibri" panose="020F0502020204030204" pitchFamily="34" charset="0"/>
                <a:cs typeface="Calibri" panose="020F0502020204030204" pitchFamily="34" charset="0"/>
              </a:rPr>
              <a:t>Purified Biogas content more than 95% Methane.</a:t>
            </a:r>
          </a:p>
          <a:p>
            <a:pPr marL="0" indent="0" algn="just">
              <a:lnSpc>
                <a:spcPct val="150000"/>
              </a:lnSpc>
              <a:buNone/>
            </a:pPr>
            <a:r>
              <a:rPr lang="en-IN" sz="3300" b="1" dirty="0" smtClean="0">
                <a:solidFill>
                  <a:schemeClr val="bg1"/>
                </a:solidFill>
                <a:latin typeface="Calibri" panose="020F0502020204030204" pitchFamily="34" charset="0"/>
                <a:cs typeface="Calibri" panose="020F0502020204030204" pitchFamily="34" charset="0"/>
              </a:rPr>
              <a:t>3. </a:t>
            </a:r>
            <a:r>
              <a:rPr lang="en-IN" sz="3300" dirty="0" smtClean="0">
                <a:solidFill>
                  <a:schemeClr val="bg1"/>
                </a:solidFill>
                <a:latin typeface="Calibri" panose="020F0502020204030204" pitchFamily="34" charset="0"/>
                <a:cs typeface="Calibri" panose="020F0502020204030204" pitchFamily="34" charset="0"/>
              </a:rPr>
              <a:t>CBG </a:t>
            </a:r>
            <a:r>
              <a:rPr lang="en-IN" sz="3300" dirty="0">
                <a:solidFill>
                  <a:schemeClr val="bg1"/>
                </a:solidFill>
                <a:latin typeface="Calibri" panose="020F0502020204030204" pitchFamily="34" charset="0"/>
                <a:cs typeface="Calibri" panose="020F0502020204030204" pitchFamily="34" charset="0"/>
              </a:rPr>
              <a:t>has calorific value and other properties similar to CNG and hence can be utilized as green renewable automotive fuel. </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19454" t="14329" r="10699" b="15821"/>
          <a:stretch/>
        </p:blipFill>
        <p:spPr>
          <a:xfrm>
            <a:off x="6005015" y="2156346"/>
            <a:ext cx="5650173" cy="4339989"/>
          </a:xfrm>
          <a:prstGeom prst="rect">
            <a:avLst/>
          </a:prstGeom>
          <a:ln>
            <a:solidFill>
              <a:schemeClr val="tx1"/>
            </a:solidFill>
          </a:ln>
        </p:spPr>
      </p:pic>
      <p:sp>
        <p:nvSpPr>
          <p:cNvPr id="6" name="Flowchart: Connector 5"/>
          <p:cNvSpPr/>
          <p:nvPr/>
        </p:nvSpPr>
        <p:spPr>
          <a:xfrm>
            <a:off x="11168067" y="541327"/>
            <a:ext cx="850006" cy="852628"/>
          </a:xfrm>
          <a:prstGeom prst="flowChartConnector">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268301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94" y="2169994"/>
            <a:ext cx="6714889" cy="4336326"/>
          </a:xfrm>
          <a:solidFill>
            <a:schemeClr val="tx1"/>
          </a:solidFill>
          <a:ln>
            <a:solidFill>
              <a:schemeClr val="tx1"/>
            </a:solidFill>
          </a:ln>
        </p:spPr>
        <p:txBody>
          <a:bodyPr>
            <a:noAutofit/>
          </a:bodyPr>
          <a:lstStyle/>
          <a:p>
            <a:pPr marL="0" indent="0" algn="just">
              <a:lnSpc>
                <a:spcPct val="100000"/>
              </a:lnSpc>
              <a:buNone/>
            </a:pPr>
            <a:r>
              <a:rPr lang="en-IN" sz="1800" b="1" dirty="0" smtClean="0">
                <a:solidFill>
                  <a:schemeClr val="bg1"/>
                </a:solidFill>
                <a:latin typeface="Calibri" panose="020F0502020204030204" pitchFamily="34" charset="0"/>
                <a:cs typeface="Calibri" panose="020F0502020204030204" pitchFamily="34" charset="0"/>
              </a:rPr>
              <a:t>1. </a:t>
            </a:r>
            <a:r>
              <a:rPr lang="en-IN" sz="1800" dirty="0" smtClean="0">
                <a:solidFill>
                  <a:schemeClr val="bg1"/>
                </a:solidFill>
                <a:latin typeface="Calibri" panose="020F0502020204030204" pitchFamily="34" charset="0"/>
                <a:cs typeface="Calibri" panose="020F0502020204030204" pitchFamily="34" charset="0"/>
              </a:rPr>
              <a:t>The two stage Multi Effect Evaporation System which is a combination of Integrated &amp; Standalone Evaporator for concentrating </a:t>
            </a:r>
            <a:r>
              <a:rPr lang="en-IN" sz="1800" dirty="0">
                <a:solidFill>
                  <a:schemeClr val="bg1"/>
                </a:solidFill>
                <a:latin typeface="Calibri" panose="020F0502020204030204" pitchFamily="34" charset="0"/>
                <a:cs typeface="Calibri" panose="020F0502020204030204" pitchFamily="34" charset="0"/>
              </a:rPr>
              <a:t>the </a:t>
            </a:r>
            <a:r>
              <a:rPr lang="en-IN" sz="1800" dirty="0" smtClean="0">
                <a:solidFill>
                  <a:schemeClr val="bg1"/>
                </a:solidFill>
                <a:latin typeface="Calibri" panose="020F0502020204030204" pitchFamily="34" charset="0"/>
                <a:cs typeface="Calibri" panose="020F0502020204030204" pitchFamily="34" charset="0"/>
              </a:rPr>
              <a:t>Biomethanted </a:t>
            </a:r>
            <a:r>
              <a:rPr lang="en-IN" sz="1800" dirty="0">
                <a:solidFill>
                  <a:schemeClr val="bg1"/>
                </a:solidFill>
                <a:latin typeface="Calibri" panose="020F0502020204030204" pitchFamily="34" charset="0"/>
                <a:cs typeface="Calibri" panose="020F0502020204030204" pitchFamily="34" charset="0"/>
              </a:rPr>
              <a:t>spent wash  upto 45</a:t>
            </a:r>
            <a:r>
              <a:rPr lang="en-IN" sz="1800" dirty="0" smtClean="0">
                <a:solidFill>
                  <a:schemeClr val="bg1"/>
                </a:solidFill>
                <a:latin typeface="Calibri" panose="020F0502020204030204" pitchFamily="34" charset="0"/>
                <a:cs typeface="Calibri" panose="020F0502020204030204" pitchFamily="34" charset="0"/>
              </a:rPr>
              <a:t>% solid by using  Vapours from Analyser to Integrated Effect Evaporator  and by providing Steam separately for Stand alone evaporators. </a:t>
            </a:r>
          </a:p>
          <a:p>
            <a:pPr marL="0" indent="0" algn="just">
              <a:lnSpc>
                <a:spcPct val="100000"/>
              </a:lnSpc>
              <a:buNone/>
            </a:pPr>
            <a:r>
              <a:rPr lang="en-IN" sz="1800" b="1" dirty="0" smtClean="0">
                <a:solidFill>
                  <a:schemeClr val="bg1"/>
                </a:solidFill>
                <a:latin typeface="Calibri" panose="020F0502020204030204" pitchFamily="34" charset="0"/>
                <a:cs typeface="Calibri" panose="020F0502020204030204" pitchFamily="34" charset="0"/>
              </a:rPr>
              <a:t>2. </a:t>
            </a:r>
            <a:r>
              <a:rPr lang="en-IN" sz="1800" dirty="0" smtClean="0">
                <a:solidFill>
                  <a:schemeClr val="bg1"/>
                </a:solidFill>
                <a:latin typeface="Calibri" panose="020F0502020204030204" pitchFamily="34" charset="0"/>
                <a:cs typeface="Calibri" panose="020F0502020204030204" pitchFamily="34" charset="0"/>
              </a:rPr>
              <a:t>The Integrated Evaporation System offered by us , uses  Analyser Vapour to concentrate Biomethanated Spent Wash and this saves the steam. The technology adopted is of  </a:t>
            </a:r>
            <a:r>
              <a:rPr lang="en-IN" sz="1800" dirty="0">
                <a:solidFill>
                  <a:schemeClr val="bg1"/>
                </a:solidFill>
                <a:latin typeface="Calibri" panose="020F0502020204030204" pitchFamily="34" charset="0"/>
                <a:cs typeface="Calibri" panose="020F0502020204030204" pitchFamily="34" charset="0"/>
              </a:rPr>
              <a:t>f</a:t>
            </a:r>
            <a:r>
              <a:rPr lang="en-IN" sz="1800" dirty="0" smtClean="0">
                <a:solidFill>
                  <a:schemeClr val="bg1"/>
                </a:solidFill>
                <a:latin typeface="Calibri" panose="020F0502020204030204" pitchFamily="34" charset="0"/>
                <a:cs typeface="Calibri" panose="020F0502020204030204" pitchFamily="34" charset="0"/>
              </a:rPr>
              <a:t>alling </a:t>
            </a:r>
            <a:r>
              <a:rPr lang="en-IN" sz="1800" dirty="0">
                <a:solidFill>
                  <a:schemeClr val="bg1"/>
                </a:solidFill>
                <a:latin typeface="Calibri" panose="020F0502020204030204" pitchFamily="34" charset="0"/>
                <a:cs typeface="Calibri" panose="020F0502020204030204" pitchFamily="34" charset="0"/>
              </a:rPr>
              <a:t>f</a:t>
            </a:r>
            <a:r>
              <a:rPr lang="en-IN" sz="1800" dirty="0" smtClean="0">
                <a:solidFill>
                  <a:schemeClr val="bg1"/>
                </a:solidFill>
                <a:latin typeface="Calibri" panose="020F0502020204030204" pitchFamily="34" charset="0"/>
                <a:cs typeface="Calibri" panose="020F0502020204030204" pitchFamily="34" charset="0"/>
              </a:rPr>
              <a:t>ilm type.</a:t>
            </a:r>
          </a:p>
          <a:p>
            <a:pPr marL="0" indent="0" algn="just">
              <a:lnSpc>
                <a:spcPct val="100000"/>
              </a:lnSpc>
              <a:buNone/>
            </a:pPr>
            <a:r>
              <a:rPr lang="en-IN" sz="1800" b="1" dirty="0" smtClean="0">
                <a:solidFill>
                  <a:schemeClr val="bg1"/>
                </a:solidFill>
                <a:latin typeface="Calibri" panose="020F0502020204030204" pitchFamily="34" charset="0"/>
                <a:cs typeface="Calibri" panose="020F0502020204030204" pitchFamily="34" charset="0"/>
              </a:rPr>
              <a:t>3. </a:t>
            </a:r>
            <a:r>
              <a:rPr lang="en-IN" sz="1800" dirty="0" smtClean="0">
                <a:solidFill>
                  <a:schemeClr val="bg1"/>
                </a:solidFill>
                <a:latin typeface="Calibri" panose="020F0502020204030204" pitchFamily="34" charset="0"/>
                <a:cs typeface="Calibri" panose="020F0502020204030204" pitchFamily="34" charset="0"/>
              </a:rPr>
              <a:t>Degasifying system provided helps in removing the ammonia from the spent wash and further prevents foaming. </a:t>
            </a:r>
          </a:p>
          <a:p>
            <a:pPr marL="0" indent="0" algn="just">
              <a:lnSpc>
                <a:spcPct val="100000"/>
              </a:lnSpc>
              <a:buNone/>
            </a:pPr>
            <a:r>
              <a:rPr lang="en-US" sz="1800" b="1" dirty="0" smtClean="0">
                <a:solidFill>
                  <a:schemeClr val="bg1"/>
                </a:solidFill>
                <a:latin typeface="Calibri" panose="020F0502020204030204" pitchFamily="34" charset="0"/>
                <a:cs typeface="Calibri" panose="020F0502020204030204" pitchFamily="34" charset="0"/>
              </a:rPr>
              <a:t>4. </a:t>
            </a:r>
            <a:r>
              <a:rPr lang="en-US" sz="1800" dirty="0" smtClean="0">
                <a:solidFill>
                  <a:schemeClr val="bg1"/>
                </a:solidFill>
                <a:latin typeface="Calibri" panose="020F0502020204030204" pitchFamily="34" charset="0"/>
                <a:cs typeface="Calibri" panose="020F0502020204030204" pitchFamily="34" charset="0"/>
              </a:rPr>
              <a:t>Low Pressure Steam is used to concentrate the  Spent Wash upto 45% Solid, It will be a combination of Falling Film &amp; Forced Circulation Bodies.</a:t>
            </a:r>
            <a:endParaRPr lang="en-IN" sz="1800" dirty="0">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5746" y="2169995"/>
            <a:ext cx="4336326" cy="4336326"/>
          </a:xfrm>
          <a:prstGeom prst="rect">
            <a:avLst/>
          </a:prstGeom>
          <a:ln>
            <a:solidFill>
              <a:schemeClr val="tx1"/>
            </a:solidFill>
          </a:ln>
        </p:spPr>
      </p:pic>
      <p:sp>
        <p:nvSpPr>
          <p:cNvPr id="6" name="Rectangle 5"/>
          <p:cNvSpPr/>
          <p:nvPr/>
        </p:nvSpPr>
        <p:spPr>
          <a:xfrm>
            <a:off x="354650" y="692203"/>
            <a:ext cx="9045553" cy="646331"/>
          </a:xfrm>
          <a:prstGeom prst="rect">
            <a:avLst/>
          </a:prstGeom>
        </p:spPr>
        <p:txBody>
          <a:bodyPr wrap="none">
            <a:spAutoFit/>
          </a:bodyPr>
          <a:lstStyle/>
          <a:p>
            <a:r>
              <a:rPr lang="en-IN" sz="3600" b="1" dirty="0">
                <a:solidFill>
                  <a:srgbClr val="099BDD"/>
                </a:solidFill>
                <a:latin typeface="Calibri" panose="020F0502020204030204" pitchFamily="34" charset="0"/>
                <a:cs typeface="Calibri" panose="020F0502020204030204" pitchFamily="34" charset="0"/>
              </a:rPr>
              <a:t>MULTI EFFECT EVAPORATION </a:t>
            </a:r>
            <a:r>
              <a:rPr lang="en-IN" sz="3600" b="1" dirty="0" smtClean="0">
                <a:solidFill>
                  <a:srgbClr val="099BDD"/>
                </a:solidFill>
                <a:latin typeface="Calibri" panose="020F0502020204030204" pitchFamily="34" charset="0"/>
                <a:cs typeface="Calibri" panose="020F0502020204030204" pitchFamily="34" charset="0"/>
              </a:rPr>
              <a:t>PROCESS - (MEE)</a:t>
            </a:r>
            <a:endParaRPr lang="en-IN" sz="3600" dirty="0">
              <a:solidFill>
                <a:srgbClr val="099BDD"/>
              </a:solidFill>
            </a:endParaRPr>
          </a:p>
        </p:txBody>
      </p:sp>
      <p:sp>
        <p:nvSpPr>
          <p:cNvPr id="7" name="Flowchart: Connector 6"/>
          <p:cNvSpPr/>
          <p:nvPr/>
        </p:nvSpPr>
        <p:spPr>
          <a:xfrm>
            <a:off x="11168067" y="541327"/>
            <a:ext cx="850006" cy="852628"/>
          </a:xfrm>
          <a:prstGeom prst="flowChartConnector">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7418691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002" y="566381"/>
            <a:ext cx="7250805" cy="1092747"/>
          </a:xfrm>
        </p:spPr>
        <p:txBody>
          <a:bodyPr/>
          <a:lstStyle/>
          <a:p>
            <a:r>
              <a:rPr lang="en-US" sz="3600" b="1" dirty="0">
                <a:latin typeface="Calibri" panose="020F0502020204030204" pitchFamily="34" charset="0"/>
                <a:cs typeface="Calibri" panose="020F0502020204030204" pitchFamily="34" charset="0"/>
              </a:rPr>
              <a:t>OUR </a:t>
            </a:r>
            <a:r>
              <a:rPr lang="en-US" sz="3600" b="1" dirty="0" smtClean="0">
                <a:latin typeface="Calibri" panose="020F0502020204030204" pitchFamily="34" charset="0"/>
                <a:cs typeface="Calibri" panose="020F0502020204030204" pitchFamily="34" charset="0"/>
              </a:rPr>
              <a:t>patented TECHNOLOGY  </a:t>
            </a:r>
            <a:endParaRPr lang="en-IN" dirty="0">
              <a:solidFill>
                <a:schemeClr val="accent1">
                  <a:lumMod val="40000"/>
                  <a:lumOff val="60000"/>
                </a:schemeClr>
              </a:solidFill>
            </a:endParaRPr>
          </a:p>
        </p:txBody>
      </p:sp>
      <p:sp>
        <p:nvSpPr>
          <p:cNvPr id="4" name="Content Placeholder 3"/>
          <p:cNvSpPr>
            <a:spLocks noGrp="1"/>
          </p:cNvSpPr>
          <p:nvPr>
            <p:ph idx="1"/>
          </p:nvPr>
        </p:nvSpPr>
        <p:spPr>
          <a:xfrm>
            <a:off x="534420" y="2803549"/>
            <a:ext cx="7057387" cy="3010399"/>
          </a:xfrm>
          <a:solidFill>
            <a:srgbClr val="FFFFFF"/>
          </a:solidFill>
          <a:ln w="38100">
            <a:solidFill>
              <a:schemeClr val="tx1"/>
            </a:solidFill>
          </a:ln>
        </p:spPr>
        <p:txBody>
          <a:bodyPr>
            <a:normAutofit/>
          </a:bodyPr>
          <a:lstStyle/>
          <a:p>
            <a:pPr marL="0" indent="0" algn="ctr">
              <a:buNone/>
            </a:pPr>
            <a:endParaRPr lang="en-US" sz="6000" dirty="0" smtClean="0"/>
          </a:p>
          <a:p>
            <a:pPr marL="0" indent="0" algn="ctr">
              <a:buNone/>
            </a:pPr>
            <a:r>
              <a:rPr lang="en-US" sz="6000" dirty="0" smtClean="0">
                <a:solidFill>
                  <a:srgbClr val="099BDD"/>
                </a:solidFill>
              </a:rPr>
              <a:t>  </a:t>
            </a:r>
            <a:r>
              <a:rPr lang="en-US" sz="6000" b="1" u="sng" dirty="0" smtClean="0">
                <a:solidFill>
                  <a:srgbClr val="099BDD"/>
                </a:solidFill>
                <a:latin typeface="Calibri" panose="020F0502020204030204" pitchFamily="34" charset="0"/>
                <a:cs typeface="Calibri" panose="020F0502020204030204" pitchFamily="34" charset="0"/>
              </a:rPr>
              <a:t>SPENT WASH SPRAY DRYER </a:t>
            </a:r>
            <a:endParaRPr lang="en-IN" sz="6000" b="1" u="sng" dirty="0">
              <a:solidFill>
                <a:srgbClr val="099BDD"/>
              </a:solidFill>
              <a:latin typeface="Calibri" panose="020F0502020204030204" pitchFamily="34" charset="0"/>
              <a:cs typeface="Calibri" panose="020F0502020204030204" pitchFamily="34" charset="0"/>
            </a:endParaRPr>
          </a:p>
        </p:txBody>
      </p:sp>
      <p:pic>
        <p:nvPicPr>
          <p:cNvPr id="6" name="Picture 5" descr="Patented rubber stamp"/>
          <p:cNvPicPr/>
          <p:nvPr/>
        </p:nvPicPr>
        <p:blipFill>
          <a:blip r:embed="rId2" cstate="print">
            <a:extLst>
              <a:ext uri="{28A0092B-C50C-407E-A947-70E740481C1C}">
                <a14:useLocalDpi xmlns:a14="http://schemas.microsoft.com/office/drawing/2010/main" val="0"/>
              </a:ext>
            </a:extLst>
          </a:blip>
          <a:srcRect b="6924"/>
          <a:stretch>
            <a:fillRect/>
          </a:stretch>
        </p:blipFill>
        <p:spPr bwMode="auto">
          <a:xfrm rot="827497">
            <a:off x="3306174" y="1897100"/>
            <a:ext cx="1861416" cy="1812898"/>
          </a:xfrm>
          <a:prstGeom prst="rect">
            <a:avLst/>
          </a:prstGeom>
          <a:noFill/>
        </p:spPr>
      </p:pic>
      <p:pic>
        <p:nvPicPr>
          <p:cNvPr id="7" name="Picture 6" descr="D:\Suraj Singh\SURAJ SINGH - 2020\Catalouges\Product Image\New Photos\Dryer\Spent Wash Dryer-2.JPG.jpeg"/>
          <p:cNvPicPr/>
          <p:nvPr/>
        </p:nvPicPr>
        <p:blipFill>
          <a:blip r:embed="rId3">
            <a:extLst>
              <a:ext uri="{28A0092B-C50C-407E-A947-70E740481C1C}">
                <a14:useLocalDpi xmlns:a14="http://schemas.microsoft.com/office/drawing/2010/main" val="0"/>
              </a:ext>
            </a:extLst>
          </a:blip>
          <a:srcRect t="20851" b="6467"/>
          <a:stretch>
            <a:fillRect/>
          </a:stretch>
        </p:blipFill>
        <p:spPr bwMode="auto">
          <a:xfrm>
            <a:off x="7850733" y="2173950"/>
            <a:ext cx="3753133" cy="4349677"/>
          </a:xfrm>
          <a:prstGeom prst="rect">
            <a:avLst/>
          </a:prstGeom>
          <a:noFill/>
          <a:ln w="19050">
            <a:solidFill>
              <a:schemeClr val="tx1"/>
            </a:solidFill>
            <a:miter lim="800000"/>
            <a:headEnd/>
            <a:tailEnd/>
          </a:ln>
        </p:spPr>
      </p:pic>
      <p:sp>
        <p:nvSpPr>
          <p:cNvPr id="8" name="Flowchart: Connector 7"/>
          <p:cNvSpPr/>
          <p:nvPr/>
        </p:nvSpPr>
        <p:spPr>
          <a:xfrm>
            <a:off x="11168067" y="541327"/>
            <a:ext cx="850006" cy="852628"/>
          </a:xfrm>
          <a:prstGeom prst="flowChartConnector">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0497223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5660" y="2060814"/>
            <a:ext cx="11682483" cy="45856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p:cNvSpPr>
            <a:spLocks noGrp="1"/>
          </p:cNvSpPr>
          <p:nvPr>
            <p:ph type="title"/>
          </p:nvPr>
        </p:nvSpPr>
        <p:spPr>
          <a:xfrm>
            <a:off x="511958" y="431441"/>
            <a:ext cx="11168084" cy="1170020"/>
          </a:xfrm>
          <a:ln>
            <a:solidFill>
              <a:schemeClr val="bg2"/>
            </a:solidFill>
          </a:ln>
        </p:spPr>
        <p:txBody>
          <a:bodyPr>
            <a:noAutofit/>
          </a:bodyPr>
          <a:lstStyle/>
          <a:p>
            <a:pPr algn="just"/>
            <a:r>
              <a:rPr lang="en-IN" sz="2200" dirty="0">
                <a:solidFill>
                  <a:srgbClr val="099BDD"/>
                </a:solidFill>
                <a:latin typeface="Calibri Light" panose="020F0302020204030204" pitchFamily="34" charset="0"/>
                <a:cs typeface="Calibri Light" panose="020F0302020204030204" pitchFamily="34" charset="0"/>
              </a:rPr>
              <a:t>Spray Drying System is automated and require very less Manpower. This system consumes moderate power &amp; low fuel. This system does not require cleaning and it operates for 365 days without any stoppage. Maintenance cost is </a:t>
            </a:r>
            <a:r>
              <a:rPr lang="en-IN" sz="2200" dirty="0" smtClean="0">
                <a:solidFill>
                  <a:srgbClr val="099BDD"/>
                </a:solidFill>
                <a:latin typeface="Calibri Light" panose="020F0302020204030204" pitchFamily="34" charset="0"/>
                <a:cs typeface="Calibri Light" panose="020F0302020204030204" pitchFamily="34" charset="0"/>
              </a:rPr>
              <a:t>negligible.</a:t>
            </a:r>
            <a:endParaRPr lang="en-IN" sz="2200" dirty="0">
              <a:solidFill>
                <a:srgbClr val="099BDD"/>
              </a:solidFill>
              <a:latin typeface="Calibri Light" panose="020F0302020204030204" pitchFamily="34" charset="0"/>
              <a:cs typeface="Calibri Light" panose="020F0302020204030204" pitchFamily="34" charset="0"/>
            </a:endParaRPr>
          </a:p>
        </p:txBody>
      </p:sp>
      <p:pic>
        <p:nvPicPr>
          <p:cNvPr id="7" name="Picture 6" descr="D:\Suraj Singh\SURAJ SINGH - 2020\Catalouges\Product Image\New Photos\Dryer\Spent Wash Dryer-2.JPG.jpeg"/>
          <p:cNvPicPr/>
          <p:nvPr/>
        </p:nvPicPr>
        <p:blipFill>
          <a:blip r:embed="rId2">
            <a:extLst>
              <a:ext uri="{28A0092B-C50C-407E-A947-70E740481C1C}">
                <a14:useLocalDpi xmlns:a14="http://schemas.microsoft.com/office/drawing/2010/main" val="0"/>
              </a:ext>
            </a:extLst>
          </a:blip>
          <a:srcRect t="20851" b="6467"/>
          <a:stretch>
            <a:fillRect/>
          </a:stretch>
        </p:blipFill>
        <p:spPr bwMode="auto">
          <a:xfrm>
            <a:off x="8256896" y="2178799"/>
            <a:ext cx="3538038" cy="4349677"/>
          </a:xfrm>
          <a:prstGeom prst="rect">
            <a:avLst/>
          </a:prstGeom>
          <a:noFill/>
          <a:ln w="19050">
            <a:solidFill>
              <a:schemeClr val="tx1"/>
            </a:solidFill>
            <a:miter lim="800000"/>
            <a:headEnd/>
            <a:tailEnd/>
          </a:ln>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4328" r="18955" b="8400"/>
          <a:stretch/>
        </p:blipFill>
        <p:spPr>
          <a:xfrm>
            <a:off x="3957850" y="2178798"/>
            <a:ext cx="4128165" cy="4349677"/>
          </a:xfrm>
          <a:prstGeom prst="rect">
            <a:avLst/>
          </a:prstGeom>
        </p:spPr>
      </p:pic>
      <p:pic>
        <p:nvPicPr>
          <p:cNvPr id="9" name="Picture 8" descr="X:\Sayli\Photos\Dryer\Spray Dryer\SAPPI\IMG_4581.JPG"/>
          <p:cNvPicPr/>
          <p:nvPr/>
        </p:nvPicPr>
        <p:blipFill>
          <a:blip r:embed="rId4" cstate="print"/>
          <a:srcRect/>
          <a:stretch>
            <a:fillRect/>
          </a:stretch>
        </p:blipFill>
        <p:spPr bwMode="auto">
          <a:xfrm>
            <a:off x="423081" y="2178797"/>
            <a:ext cx="3363887" cy="4349678"/>
          </a:xfrm>
          <a:prstGeom prst="rect">
            <a:avLst/>
          </a:prstGeom>
          <a:solidFill>
            <a:srgbClr val="FFFFFF">
              <a:shade val="85000"/>
            </a:srgbClr>
          </a:solidFill>
          <a:ln w="19050">
            <a:solidFill>
              <a:schemeClr val="tx1"/>
            </a:solidFill>
          </a:ln>
          <a:effectLst/>
        </p:spPr>
      </p:pic>
    </p:spTree>
    <p:extLst>
      <p:ext uri="{BB962C8B-B14F-4D97-AF65-F5344CB8AC3E}">
        <p14:creationId xmlns:p14="http://schemas.microsoft.com/office/powerpoint/2010/main" val="29149754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341002" y="566381"/>
            <a:ext cx="10427082" cy="1092747"/>
          </a:xfrm>
        </p:spPr>
        <p:txBody>
          <a:bodyPr/>
          <a:lstStyle/>
          <a:p>
            <a:r>
              <a:rPr lang="en-US" sz="3600" b="1" dirty="0" smtClean="0">
                <a:latin typeface="Calibri" panose="020F0502020204030204" pitchFamily="34" charset="0"/>
                <a:cs typeface="Calibri" panose="020F0502020204030204" pitchFamily="34" charset="0"/>
              </a:rPr>
              <a:t>Process description of SPENT </a:t>
            </a:r>
            <a:r>
              <a:rPr lang="en-US" sz="3600" b="1" dirty="0">
                <a:latin typeface="Calibri" panose="020F0502020204030204" pitchFamily="34" charset="0"/>
                <a:cs typeface="Calibri" panose="020F0502020204030204" pitchFamily="34" charset="0"/>
              </a:rPr>
              <a:t>WASH </a:t>
            </a:r>
            <a:r>
              <a:rPr lang="en-US" sz="3600" b="1" dirty="0" smtClean="0">
                <a:latin typeface="Calibri" panose="020F0502020204030204" pitchFamily="34" charset="0"/>
                <a:cs typeface="Calibri" panose="020F0502020204030204" pitchFamily="34" charset="0"/>
              </a:rPr>
              <a:t>DRYER </a:t>
            </a:r>
            <a:endParaRPr lang="en-IN" dirty="0">
              <a:solidFill>
                <a:schemeClr val="accent1">
                  <a:lumMod val="40000"/>
                  <a:lumOff val="60000"/>
                </a:schemeClr>
              </a:solidFill>
            </a:endParaRPr>
          </a:p>
        </p:txBody>
      </p:sp>
      <p:sp>
        <p:nvSpPr>
          <p:cNvPr id="12" name="Content Placeholder 3"/>
          <p:cNvSpPr>
            <a:spLocks noGrp="1"/>
          </p:cNvSpPr>
          <p:nvPr>
            <p:ph idx="1"/>
          </p:nvPr>
        </p:nvSpPr>
        <p:spPr>
          <a:xfrm>
            <a:off x="4927975" y="2489598"/>
            <a:ext cx="6931930" cy="3769465"/>
          </a:xfrm>
          <a:solidFill>
            <a:srgbClr val="FFFFFF"/>
          </a:solidFill>
          <a:ln w="38100">
            <a:solidFill>
              <a:schemeClr val="tx1"/>
            </a:solidFill>
          </a:ln>
        </p:spPr>
        <p:txBody>
          <a:bodyPr>
            <a:normAutofit/>
          </a:bodyPr>
          <a:lstStyle/>
          <a:p>
            <a:pPr marL="0" indent="0" algn="ctr">
              <a:buNone/>
            </a:pPr>
            <a:endParaRPr lang="en-US" sz="6000" dirty="0" smtClean="0"/>
          </a:p>
          <a:p>
            <a:pPr marL="0" indent="0" algn="ctr">
              <a:buNone/>
            </a:pPr>
            <a:r>
              <a:rPr lang="en-US" sz="6000" dirty="0" smtClean="0">
                <a:solidFill>
                  <a:srgbClr val="099BDD"/>
                </a:solidFill>
              </a:rPr>
              <a:t>  </a:t>
            </a:r>
            <a:endParaRPr lang="en-IN" sz="6000" b="1" u="sng" dirty="0">
              <a:solidFill>
                <a:srgbClr val="099BDD"/>
              </a:solidFill>
              <a:latin typeface="Calibri" panose="020F0502020204030204" pitchFamily="34" charset="0"/>
              <a:cs typeface="Calibri" panose="020F0502020204030204" pitchFamily="34" charset="0"/>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7304" r="17168"/>
          <a:stretch/>
        </p:blipFill>
        <p:spPr>
          <a:xfrm>
            <a:off x="7304177" y="2595430"/>
            <a:ext cx="4394580" cy="3585095"/>
          </a:xfrm>
          <a:prstGeom prst="rect">
            <a:avLst/>
          </a:prstGeom>
        </p:spPr>
      </p:pic>
      <p:sp>
        <p:nvSpPr>
          <p:cNvPr id="11" name="Rectangle 10"/>
          <p:cNvSpPr/>
          <p:nvPr/>
        </p:nvSpPr>
        <p:spPr>
          <a:xfrm>
            <a:off x="447715" y="2296839"/>
            <a:ext cx="6633005" cy="4154984"/>
          </a:xfrm>
          <a:prstGeom prst="rect">
            <a:avLst/>
          </a:prstGeom>
          <a:solidFill>
            <a:schemeClr val="tx1"/>
          </a:solidFill>
        </p:spPr>
        <p:txBody>
          <a:bodyPr wrap="square">
            <a:spAutoFit/>
          </a:bodyPr>
          <a:lstStyle/>
          <a:p>
            <a:pPr algn="just">
              <a:lnSpc>
                <a:spcPct val="150000"/>
              </a:lnSpc>
            </a:pPr>
            <a:r>
              <a:rPr lang="en-IN" sz="1600" dirty="0">
                <a:solidFill>
                  <a:schemeClr val="bg1"/>
                </a:solidFill>
                <a:latin typeface="Calibri" panose="020F0502020204030204" pitchFamily="34" charset="0"/>
                <a:cs typeface="Calibri" panose="020F0502020204030204" pitchFamily="34" charset="0"/>
              </a:rPr>
              <a:t>The Concentrated </a:t>
            </a:r>
            <a:r>
              <a:rPr lang="en-IN" sz="1600" dirty="0" err="1">
                <a:solidFill>
                  <a:schemeClr val="bg1"/>
                </a:solidFill>
                <a:latin typeface="Calibri" panose="020F0502020204030204" pitchFamily="34" charset="0"/>
                <a:cs typeface="Calibri" panose="020F0502020204030204" pitchFamily="34" charset="0"/>
              </a:rPr>
              <a:t>Biomethanated</a:t>
            </a:r>
            <a:r>
              <a:rPr lang="en-IN" sz="1600" dirty="0">
                <a:solidFill>
                  <a:schemeClr val="bg1"/>
                </a:solidFill>
                <a:latin typeface="Calibri" panose="020F0502020204030204" pitchFamily="34" charset="0"/>
                <a:cs typeface="Calibri" panose="020F0502020204030204" pitchFamily="34" charset="0"/>
              </a:rPr>
              <a:t> Spent wash with 30-40% </a:t>
            </a:r>
            <a:r>
              <a:rPr lang="en-IN" sz="1600" dirty="0" smtClean="0">
                <a:solidFill>
                  <a:schemeClr val="bg1"/>
                </a:solidFill>
                <a:latin typeface="Calibri" panose="020F0502020204030204" pitchFamily="34" charset="0"/>
                <a:cs typeface="Calibri" panose="020F0502020204030204" pitchFamily="34" charset="0"/>
              </a:rPr>
              <a:t>Solid </a:t>
            </a:r>
            <a:r>
              <a:rPr lang="en-IN" sz="1600" dirty="0">
                <a:solidFill>
                  <a:schemeClr val="bg1"/>
                </a:solidFill>
                <a:latin typeface="Calibri" panose="020F0502020204030204" pitchFamily="34" charset="0"/>
                <a:cs typeface="Calibri" panose="020F0502020204030204" pitchFamily="34" charset="0"/>
              </a:rPr>
              <a:t>from the Multiple Effect Evaporator is fed into the Spray Dryer by feed Pump. In the Spray Dryer, the liquid is atomized by high speed Atomizer at the top of the Chamber. The Hot Air is generated by using the Biogas Based Direct Fired Hot Air Generator and further diluting it with the </a:t>
            </a:r>
            <a:r>
              <a:rPr lang="en-IN" sz="1600" dirty="0" smtClean="0">
                <a:solidFill>
                  <a:schemeClr val="bg1"/>
                </a:solidFill>
                <a:latin typeface="Calibri" panose="020F0502020204030204" pitchFamily="34" charset="0"/>
                <a:cs typeface="Calibri" panose="020F0502020204030204" pitchFamily="34" charset="0"/>
              </a:rPr>
              <a:t>Boiler </a:t>
            </a:r>
            <a:r>
              <a:rPr lang="en-IN" sz="1600" dirty="0">
                <a:solidFill>
                  <a:schemeClr val="bg1"/>
                </a:solidFill>
                <a:latin typeface="Calibri" panose="020F0502020204030204" pitchFamily="34" charset="0"/>
                <a:cs typeface="Calibri" panose="020F0502020204030204" pitchFamily="34" charset="0"/>
              </a:rPr>
              <a:t>Flue Gas, High efficient Air Distributor is used to feed Hot Air in Spray Chamber</a:t>
            </a:r>
            <a:r>
              <a:rPr lang="en-IN" sz="1600" dirty="0" smtClean="0">
                <a:solidFill>
                  <a:schemeClr val="bg1"/>
                </a:solidFill>
                <a:latin typeface="Calibri" panose="020F0502020204030204" pitchFamily="34" charset="0"/>
                <a:cs typeface="Calibri" panose="020F0502020204030204" pitchFamily="34" charset="0"/>
              </a:rPr>
              <a:t>. In </a:t>
            </a:r>
            <a:r>
              <a:rPr lang="en-IN" sz="1600" dirty="0">
                <a:solidFill>
                  <a:schemeClr val="bg1"/>
                </a:solidFill>
                <a:latin typeface="Calibri" panose="020F0502020204030204" pitchFamily="34" charset="0"/>
                <a:cs typeface="Calibri" panose="020F0502020204030204" pitchFamily="34" charset="0"/>
              </a:rPr>
              <a:t>Spray Chamber atomized feed is mixed with flue gas as the atomized spent wash comes in contact with the Hot Air, immediately the water Evaporates &amp; free flowing dry powder with less than 5% moisture is discharged from bottom of </a:t>
            </a:r>
            <a:r>
              <a:rPr lang="en-IN" sz="1600" dirty="0" smtClean="0">
                <a:solidFill>
                  <a:schemeClr val="bg1"/>
                </a:solidFill>
                <a:latin typeface="Calibri" panose="020F0502020204030204" pitchFamily="34" charset="0"/>
                <a:cs typeface="Calibri" panose="020F0502020204030204" pitchFamily="34" charset="0"/>
              </a:rPr>
              <a:t>Chamber, The </a:t>
            </a:r>
            <a:r>
              <a:rPr lang="en-IN" sz="1600" dirty="0">
                <a:solidFill>
                  <a:schemeClr val="bg1"/>
                </a:solidFill>
                <a:latin typeface="Calibri" panose="020F0502020204030204" pitchFamily="34" charset="0"/>
                <a:cs typeface="Calibri" panose="020F0502020204030204" pitchFamily="34" charset="0"/>
              </a:rPr>
              <a:t>process air carries fine particles which is further arrested in high efficient cyclone. Very fine particles cannot be arrested in cyclone. </a:t>
            </a:r>
          </a:p>
        </p:txBody>
      </p:sp>
      <p:sp>
        <p:nvSpPr>
          <p:cNvPr id="7" name="Flowchart: Connector 6"/>
          <p:cNvSpPr/>
          <p:nvPr/>
        </p:nvSpPr>
        <p:spPr>
          <a:xfrm>
            <a:off x="11168067" y="541327"/>
            <a:ext cx="850006" cy="852628"/>
          </a:xfrm>
          <a:prstGeom prst="flowChartConnector">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02777192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docProps/app.xml><?xml version="1.0" encoding="utf-8"?>
<Properties xmlns="http://schemas.openxmlformats.org/officeDocument/2006/extended-properties" xmlns:vt="http://schemas.openxmlformats.org/officeDocument/2006/docPropsVTypes">
  <Template>Banded</Template>
  <TotalTime>1583</TotalTime>
  <Words>2117</Words>
  <Application>Microsoft Office PowerPoint</Application>
  <PresentationFormat>Widescreen</PresentationFormat>
  <Paragraphs>502</Paragraphs>
  <Slides>29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Andalus</vt:lpstr>
      <vt:lpstr>Baskerville Old Face</vt:lpstr>
      <vt:lpstr>Calibri</vt:lpstr>
      <vt:lpstr>Calibri Light</vt:lpstr>
      <vt:lpstr>Cambria Math</vt:lpstr>
      <vt:lpstr>Corbel</vt:lpstr>
      <vt:lpstr>Wingdings</vt:lpstr>
      <vt:lpstr>Banded</vt:lpstr>
      <vt:lpstr>PowerPoint Presentation</vt:lpstr>
      <vt:lpstr>PowerPoint Presentation</vt:lpstr>
      <vt:lpstr> TYPICAL CHARACTERISTICS OF RAW SPENT WASH</vt:lpstr>
      <vt:lpstr>PowerPoint Presentation</vt:lpstr>
      <vt:lpstr>COMPRESSED BIOGAS (CBG) – FUEL OF THE FUTURE</vt:lpstr>
      <vt:lpstr>PowerPoint Presentation</vt:lpstr>
      <vt:lpstr>OUR patented TECHNOLOGY  </vt:lpstr>
      <vt:lpstr>Spray Drying System is automated and require very less Manpower. This system consumes moderate power &amp; low fuel. This system does not require cleaning and it operates for 365 days without any stoppage. Maintenance cost is negligible.</vt:lpstr>
      <vt:lpstr>Process description of SPENT WASH DRYER </vt:lpstr>
      <vt:lpstr>Process description of SPENT WASH DRYER </vt:lpstr>
      <vt:lpstr>Process Flow Diagram OF SPENT WASH DRYER </vt:lpstr>
      <vt:lpstr>ANALYSIS OF BMSW POWDER </vt:lpstr>
      <vt:lpstr>GRANULATION PLANT  </vt:lpstr>
      <vt:lpstr>PROCESS FLOW OF GRANULATION PLANT  </vt:lpstr>
      <vt:lpstr>HIGHLIGHTS OF BMSW POWDER GRANULATION PLANT</vt:lpstr>
      <vt:lpstr>OFFICE MEMORANDUM</vt:lpstr>
      <vt:lpstr>OFFICE MEMORANDUM</vt:lpstr>
      <vt:lpstr>PROSPECTIVE CUSTOMERS FOR PDM GRANULES</vt:lpstr>
      <vt:lpstr>PowerPoint Presentation</vt:lpstr>
      <vt:lpstr>CASE STUDY FOR DISTILLERY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OUR MANUFACTURING FACILITIES </vt:lpstr>
      <vt:lpstr>  THANKS !!!!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NIJALINGAPPA  SGR INSTITUTE</dc:title>
  <dc:creator>Yogita Kolate</dc:creator>
  <cp:lastModifiedBy>TEJAS</cp:lastModifiedBy>
  <cp:revision>262</cp:revision>
  <cp:lastPrinted>2022-08-02T09:51:39Z</cp:lastPrinted>
  <dcterms:created xsi:type="dcterms:W3CDTF">2022-07-07T04:35:04Z</dcterms:created>
  <dcterms:modified xsi:type="dcterms:W3CDTF">2023-04-01T02:45:52Z</dcterms:modified>
</cp:coreProperties>
</file>