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handoutMasterIdLst>
    <p:handoutMasterId r:id="rId21"/>
  </p:handoutMasterIdLst>
  <p:sldIdLst>
    <p:sldId id="256" r:id="rId2"/>
    <p:sldId id="257" r:id="rId3"/>
    <p:sldId id="258" r:id="rId4"/>
    <p:sldId id="259" r:id="rId5"/>
    <p:sldId id="260" r:id="rId6"/>
    <p:sldId id="261"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6" r:id="rId20"/>
  </p:sldIdLst>
  <p:sldSz cx="9144000" cy="6858000" type="screen4x3"/>
  <p:notesSz cx="6858000" cy="99472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4" d="100"/>
          <a:sy n="64" d="100"/>
        </p:scale>
        <p:origin x="-1482"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97364"/>
          </a:xfrm>
          <a:prstGeom prst="rect">
            <a:avLst/>
          </a:prstGeom>
        </p:spPr>
        <p:txBody>
          <a:bodyPr vert="horz" lIns="91687" tIns="45843" rIns="91687" bIns="45843" rtlCol="0"/>
          <a:lstStyle>
            <a:lvl1pPr algn="l">
              <a:defRPr sz="1200"/>
            </a:lvl1pPr>
          </a:lstStyle>
          <a:p>
            <a:endParaRPr lang="en-IN"/>
          </a:p>
        </p:txBody>
      </p:sp>
      <p:sp>
        <p:nvSpPr>
          <p:cNvPr id="3" name="Date Placeholder 2"/>
          <p:cNvSpPr>
            <a:spLocks noGrp="1"/>
          </p:cNvSpPr>
          <p:nvPr>
            <p:ph type="dt" sz="quarter" idx="1"/>
          </p:nvPr>
        </p:nvSpPr>
        <p:spPr>
          <a:xfrm>
            <a:off x="3884613" y="0"/>
            <a:ext cx="2971800" cy="497364"/>
          </a:xfrm>
          <a:prstGeom prst="rect">
            <a:avLst/>
          </a:prstGeom>
        </p:spPr>
        <p:txBody>
          <a:bodyPr vert="horz" lIns="91687" tIns="45843" rIns="91687" bIns="45843" rtlCol="0"/>
          <a:lstStyle>
            <a:lvl1pPr algn="r">
              <a:defRPr sz="1200"/>
            </a:lvl1pPr>
          </a:lstStyle>
          <a:p>
            <a:fld id="{B165B1FF-237E-4FB1-8FBA-093C5D9257FE}" type="datetimeFigureOut">
              <a:rPr lang="en-US" smtClean="0"/>
              <a:pPr/>
              <a:t>4/1/2023</a:t>
            </a:fld>
            <a:endParaRPr lang="en-IN"/>
          </a:p>
        </p:txBody>
      </p:sp>
      <p:sp>
        <p:nvSpPr>
          <p:cNvPr id="4" name="Footer Placeholder 3"/>
          <p:cNvSpPr>
            <a:spLocks noGrp="1"/>
          </p:cNvSpPr>
          <p:nvPr>
            <p:ph type="ftr" sz="quarter" idx="2"/>
          </p:nvPr>
        </p:nvSpPr>
        <p:spPr>
          <a:xfrm>
            <a:off x="0" y="9448185"/>
            <a:ext cx="2971800" cy="497364"/>
          </a:xfrm>
          <a:prstGeom prst="rect">
            <a:avLst/>
          </a:prstGeom>
        </p:spPr>
        <p:txBody>
          <a:bodyPr vert="horz" lIns="91687" tIns="45843" rIns="91687" bIns="45843" rtlCol="0" anchor="b"/>
          <a:lstStyle>
            <a:lvl1pPr algn="l">
              <a:defRPr sz="1200"/>
            </a:lvl1pPr>
          </a:lstStyle>
          <a:p>
            <a:endParaRPr lang="en-IN"/>
          </a:p>
        </p:txBody>
      </p:sp>
      <p:sp>
        <p:nvSpPr>
          <p:cNvPr id="5" name="Slide Number Placeholder 4"/>
          <p:cNvSpPr>
            <a:spLocks noGrp="1"/>
          </p:cNvSpPr>
          <p:nvPr>
            <p:ph type="sldNum" sz="quarter" idx="3"/>
          </p:nvPr>
        </p:nvSpPr>
        <p:spPr>
          <a:xfrm>
            <a:off x="3884613" y="9448185"/>
            <a:ext cx="2971800" cy="497364"/>
          </a:xfrm>
          <a:prstGeom prst="rect">
            <a:avLst/>
          </a:prstGeom>
        </p:spPr>
        <p:txBody>
          <a:bodyPr vert="horz" lIns="91687" tIns="45843" rIns="91687" bIns="45843" rtlCol="0" anchor="b"/>
          <a:lstStyle>
            <a:lvl1pPr algn="r">
              <a:defRPr sz="1200"/>
            </a:lvl1pPr>
          </a:lstStyle>
          <a:p>
            <a:fld id="{93EED1FE-05C3-4D30-9AAE-E2F0052241CD}" type="slidenum">
              <a:rPr lang="en-IN" smtClean="0"/>
              <a:pPr/>
              <a:t>‹#›</a:t>
            </a:fld>
            <a:endParaRPr lang="en-IN"/>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3" name="Rectangle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Rectangle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Rectangle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Rectangle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Rectangle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Rounded Rectangle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Rounded Rectangle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Rectangle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705600" y="4206240"/>
            <a:ext cx="960120" cy="457200"/>
          </a:xfrm>
        </p:spPr>
        <p:txBody>
          <a:bodyPr/>
          <a:lstStyle/>
          <a:p>
            <a:fld id="{20DCF912-11B9-490B-8ED2-3E02AE1890D9}" type="datetimeFigureOut">
              <a:rPr lang="en-US" smtClean="0"/>
              <a:pPr/>
              <a:t>4/1/2023</a:t>
            </a:fld>
            <a:endParaRPr lang="en-IN"/>
          </a:p>
        </p:txBody>
      </p:sp>
      <p:sp>
        <p:nvSpPr>
          <p:cNvPr id="17" name="Footer Placeholder 16"/>
          <p:cNvSpPr>
            <a:spLocks noGrp="1"/>
          </p:cNvSpPr>
          <p:nvPr>
            <p:ph type="ftr" sz="quarter" idx="11"/>
          </p:nvPr>
        </p:nvSpPr>
        <p:spPr>
          <a:xfrm>
            <a:off x="5410200" y="4205288"/>
            <a:ext cx="1295400" cy="457200"/>
          </a:xfrm>
        </p:spPr>
        <p:txBody>
          <a:bodyPr/>
          <a:lstStyle/>
          <a:p>
            <a:endParaRPr lang="en-IN"/>
          </a:p>
        </p:txBody>
      </p:sp>
      <p:sp>
        <p:nvSpPr>
          <p:cNvPr id="29" name="Slide Number Placeholder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7DC14307-D1AE-4D37-805F-CEAA3FF19136}" type="slidenum">
              <a:rPr lang="en-IN" smtClean="0"/>
              <a:pPr/>
              <a:t>‹#›</a:t>
            </a:fld>
            <a:endParaRPr lang="en-I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0DCF912-11B9-490B-8ED2-3E02AE1890D9}" type="datetimeFigureOut">
              <a:rPr lang="en-US" smtClean="0"/>
              <a:pPr/>
              <a:t>4/1/2023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7DC14307-D1AE-4D37-805F-CEAA3FF19136}" type="slidenum">
              <a:rPr lang="en-IN" smtClean="0"/>
              <a:pPr/>
              <a:t>‹#›</a:t>
            </a:fld>
            <a:endParaRPr lang="en-I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1143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143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0DCF912-11B9-490B-8ED2-3E02AE1890D9}" type="datetimeFigureOut">
              <a:rPr lang="en-US" smtClean="0"/>
              <a:pPr/>
              <a:t>4/1/2023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7DC14307-D1AE-4D37-805F-CEAA3FF19136}" type="slidenum">
              <a:rPr lang="en-IN" smtClean="0"/>
              <a:pPr/>
              <a:t>‹#›</a:t>
            </a:fld>
            <a:endParaRPr lang="en-I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0DCF912-11B9-490B-8ED2-3E02AE1890D9}" type="datetimeFigureOut">
              <a:rPr lang="en-US" smtClean="0"/>
              <a:pPr/>
              <a:t>4/1/2023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7DC14307-D1AE-4D37-805F-CEAA3FF19136}" type="slidenum">
              <a:rPr lang="en-IN" smtClean="0"/>
              <a:pPr/>
              <a:t>‹#›</a:t>
            </a:fld>
            <a:endParaRPr lang="en-I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20DCF912-11B9-490B-8ED2-3E02AE1890D9}" type="datetimeFigureOut">
              <a:rPr lang="en-US" smtClean="0"/>
              <a:pPr/>
              <a:t>4/1/2023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7DC14307-D1AE-4D37-805F-CEAA3FF19136}" type="slidenum">
              <a:rPr lang="en-IN" smtClean="0"/>
              <a:pPr/>
              <a:t>‹#›</a:t>
            </a:fld>
            <a:endParaRPr lang="en-I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0DCF912-11B9-490B-8ED2-3E02AE1890D9}" type="datetimeFigureOut">
              <a:rPr lang="en-US" smtClean="0"/>
              <a:pPr/>
              <a:t>4/1/2023</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7DC14307-D1AE-4D37-805F-CEAA3FF19136}" type="slidenum">
              <a:rPr lang="en-IN" smtClean="0"/>
              <a:pPr/>
              <a:t>‹#›</a:t>
            </a:fld>
            <a:endParaRPr lang="en-I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1000" y="1143000"/>
            <a:ext cx="8382000" cy="1069848"/>
          </a:xfrm>
        </p:spPr>
        <p:txBody>
          <a:bodyPr anchor="ctr"/>
          <a:lstStyle>
            <a:lvl1pPr>
              <a:defRPr sz="4000" b="0" i="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Date Placeholder 25"/>
          <p:cNvSpPr>
            <a:spLocks noGrp="1"/>
          </p:cNvSpPr>
          <p:nvPr>
            <p:ph type="dt" sz="half" idx="10"/>
          </p:nvPr>
        </p:nvSpPr>
        <p:spPr/>
        <p:txBody>
          <a:bodyPr rtlCol="0"/>
          <a:lstStyle/>
          <a:p>
            <a:fld id="{20DCF912-11B9-490B-8ED2-3E02AE1890D9}" type="datetimeFigureOut">
              <a:rPr lang="en-US" smtClean="0"/>
              <a:pPr/>
              <a:t>4/1/2023</a:t>
            </a:fld>
            <a:endParaRPr lang="en-IN"/>
          </a:p>
        </p:txBody>
      </p:sp>
      <p:sp>
        <p:nvSpPr>
          <p:cNvPr id="27" name="Slide Number Placeholder 26"/>
          <p:cNvSpPr>
            <a:spLocks noGrp="1"/>
          </p:cNvSpPr>
          <p:nvPr>
            <p:ph type="sldNum" sz="quarter" idx="11"/>
          </p:nvPr>
        </p:nvSpPr>
        <p:spPr/>
        <p:txBody>
          <a:bodyPr rtlCol="0"/>
          <a:lstStyle/>
          <a:p>
            <a:fld id="{7DC14307-D1AE-4D37-805F-CEAA3FF19136}" type="slidenum">
              <a:rPr lang="en-IN" smtClean="0"/>
              <a:pPr/>
              <a:t>‹#›</a:t>
            </a:fld>
            <a:endParaRPr lang="en-IN"/>
          </a:p>
        </p:txBody>
      </p:sp>
      <p:sp>
        <p:nvSpPr>
          <p:cNvPr id="28" name="Footer Placeholder 27"/>
          <p:cNvSpPr>
            <a:spLocks noGrp="1"/>
          </p:cNvSpPr>
          <p:nvPr>
            <p:ph type="ftr" sz="quarter" idx="12"/>
          </p:nvPr>
        </p:nvSpPr>
        <p:spPr/>
        <p:txBody>
          <a:bodyPr rtlCol="0"/>
          <a:lstStyle/>
          <a:p>
            <a:endParaRPr lang="en-I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a:xfrm>
            <a:off x="6583680" y="612648"/>
            <a:ext cx="957264" cy="457200"/>
          </a:xfrm>
        </p:spPr>
        <p:txBody>
          <a:bodyPr/>
          <a:lstStyle/>
          <a:p>
            <a:fld id="{20DCF912-11B9-490B-8ED2-3E02AE1890D9}" type="datetimeFigureOut">
              <a:rPr lang="en-US" smtClean="0"/>
              <a:pPr/>
              <a:t>4/1/2023</a:t>
            </a:fld>
            <a:endParaRPr lang="en-IN"/>
          </a:p>
        </p:txBody>
      </p:sp>
      <p:sp>
        <p:nvSpPr>
          <p:cNvPr id="4" name="Footer Placeholder 3"/>
          <p:cNvSpPr>
            <a:spLocks noGrp="1"/>
          </p:cNvSpPr>
          <p:nvPr>
            <p:ph type="ftr" sz="quarter" idx="11"/>
          </p:nvPr>
        </p:nvSpPr>
        <p:spPr>
          <a:xfrm>
            <a:off x="5257800" y="612648"/>
            <a:ext cx="1325880" cy="457200"/>
          </a:xfrm>
        </p:spPr>
        <p:txBody>
          <a:bodyPr/>
          <a:lstStyle/>
          <a:p>
            <a:endParaRPr lang="en-IN"/>
          </a:p>
        </p:txBody>
      </p:sp>
      <p:sp>
        <p:nvSpPr>
          <p:cNvPr id="5" name="Slide Number Placeholder 4"/>
          <p:cNvSpPr>
            <a:spLocks noGrp="1"/>
          </p:cNvSpPr>
          <p:nvPr>
            <p:ph type="sldNum" sz="quarter" idx="12"/>
          </p:nvPr>
        </p:nvSpPr>
        <p:spPr>
          <a:xfrm>
            <a:off x="8174736" y="2272"/>
            <a:ext cx="762000" cy="365760"/>
          </a:xfrm>
        </p:spPr>
        <p:txBody>
          <a:bodyPr/>
          <a:lstStyle/>
          <a:p>
            <a:fld id="{7DC14307-D1AE-4D37-805F-CEAA3FF19136}" type="slidenum">
              <a:rPr lang="en-IN" smtClean="0"/>
              <a:pPr/>
              <a:t>‹#›</a:t>
            </a:fld>
            <a:endParaRPr lang="en-I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0DCF912-11B9-490B-8ED2-3E02AE1890D9}" type="datetimeFigureOut">
              <a:rPr lang="en-US" smtClean="0"/>
              <a:pPr/>
              <a:t>4/1/2023</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7DC14307-D1AE-4D37-805F-CEAA3FF19136}" type="slidenum">
              <a:rPr lang="en-IN" smtClean="0"/>
              <a:pPr/>
              <a:t>‹#›</a:t>
            </a:fld>
            <a:endParaRPr lang="en-I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496" y="1101970"/>
            <a:ext cx="3383280" cy="877824"/>
          </a:xfrm>
        </p:spPr>
        <p:txBody>
          <a:bodyPr anchor="b"/>
          <a:lstStyle>
            <a:lvl1pPr algn="l">
              <a:buNone/>
              <a:defRPr sz="1800" b="1"/>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0DCF912-11B9-490B-8ED2-3E02AE1890D9}" type="datetimeFigureOut">
              <a:rPr lang="en-US" smtClean="0"/>
              <a:pPr/>
              <a:t>4/1/2023</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7DC14307-D1AE-4D37-805F-CEAA3FF19136}" type="slidenum">
              <a:rPr lang="en-IN" smtClean="0"/>
              <a:pPr/>
              <a:t>‹#›</a:t>
            </a:fld>
            <a:endParaRPr lang="en-I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20DCF912-11B9-490B-8ED2-3E02AE1890D9}" type="datetimeFigureOut">
              <a:rPr lang="en-US" smtClean="0"/>
              <a:pPr/>
              <a:t>4/1/2023</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7DC14307-D1AE-4D37-805F-CEAA3FF19136}" type="slidenum">
              <a:rPr lang="en-IN" smtClean="0"/>
              <a:pPr/>
              <a:t>‹#›</a:t>
            </a:fld>
            <a:endParaRPr lang="en-I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Rectangle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Rectangle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Rectangle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Rectangle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Rounded Rectangle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Rounded Rectangle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Rectangle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Rectangle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Rectangle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Rectangle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Rectangle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Rectangle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457200" y="1143000"/>
            <a:ext cx="8229600" cy="10668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20DCF912-11B9-490B-8ED2-3E02AE1890D9}" type="datetimeFigureOut">
              <a:rPr lang="en-US" smtClean="0"/>
              <a:pPr/>
              <a:t>4/1/2023</a:t>
            </a:fld>
            <a:endParaRPr lang="en-IN"/>
          </a:p>
        </p:txBody>
      </p:sp>
      <p:sp>
        <p:nvSpPr>
          <p:cNvPr id="3" name="Footer Placeholder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en-IN"/>
          </a:p>
        </p:txBody>
      </p:sp>
      <p:sp>
        <p:nvSpPr>
          <p:cNvPr id="23" name="Slide Number Placeholder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7DC14307-D1AE-4D37-805F-CEAA3FF19136}" type="slidenum">
              <a:rPr lang="en-IN" smtClean="0"/>
              <a:pPr/>
              <a:t>‹#›</a:t>
            </a:fld>
            <a:endParaRPr lang="en-IN"/>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1438" y="1285861"/>
            <a:ext cx="9001156" cy="1500198"/>
          </a:xfrm>
        </p:spPr>
        <p:txBody>
          <a:bodyPr>
            <a:normAutofit fontScale="90000"/>
          </a:bodyPr>
          <a:lstStyle/>
          <a:p>
            <a:r>
              <a:rPr lang="en-IN" b="1" cap="all" dirty="0" smtClean="0"/>
              <a:t>ETHANOL: BEYOND for sustainability of sugar industry</a:t>
            </a:r>
            <a:endParaRPr lang="en-IN" dirty="0"/>
          </a:p>
        </p:txBody>
      </p:sp>
      <p:sp>
        <p:nvSpPr>
          <p:cNvPr id="3" name="Subtitle 2"/>
          <p:cNvSpPr>
            <a:spLocks noGrp="1"/>
          </p:cNvSpPr>
          <p:nvPr>
            <p:ph type="subTitle" idx="1"/>
          </p:nvPr>
        </p:nvSpPr>
        <p:spPr>
          <a:xfrm>
            <a:off x="457200" y="4214818"/>
            <a:ext cx="8686800" cy="1714512"/>
          </a:xfrm>
        </p:spPr>
        <p:txBody>
          <a:bodyPr/>
          <a:lstStyle/>
          <a:p>
            <a:r>
              <a:rPr lang="en-IN" b="1" dirty="0" smtClean="0"/>
              <a:t>Dr. Khandagave, R.B.</a:t>
            </a:r>
            <a:endParaRPr lang="en-IN" dirty="0" smtClean="0"/>
          </a:p>
          <a:p>
            <a:r>
              <a:rPr lang="en-IN" dirty="0" smtClean="0"/>
              <a:t>Director, S. Nijalingappa Sugar Institute, Belagavi. </a:t>
            </a:r>
          </a:p>
        </p:txBody>
      </p:sp>
      <p:sp>
        <p:nvSpPr>
          <p:cNvPr id="4" name="Rectangle 3"/>
          <p:cNvSpPr/>
          <p:nvPr/>
        </p:nvSpPr>
        <p:spPr>
          <a:xfrm>
            <a:off x="357158" y="6357958"/>
            <a:ext cx="8643998" cy="369332"/>
          </a:xfrm>
          <a:prstGeom prst="rect">
            <a:avLst/>
          </a:prstGeom>
        </p:spPr>
        <p:txBody>
          <a:bodyPr wrap="square">
            <a:spAutoFit/>
          </a:bodyPr>
          <a:lstStyle/>
          <a:p>
            <a:pPr algn="ctr"/>
            <a:r>
              <a:rPr lang="en-IN" b="1" dirty="0" smtClean="0">
                <a:solidFill>
                  <a:schemeClr val="tx2">
                    <a:lumMod val="75000"/>
                  </a:schemeClr>
                </a:solidFill>
              </a:rPr>
              <a:t>1</a:t>
            </a:r>
            <a:r>
              <a:rPr lang="en-IN" b="1" baseline="30000" dirty="0" smtClean="0">
                <a:solidFill>
                  <a:schemeClr val="tx2">
                    <a:lumMod val="75000"/>
                  </a:schemeClr>
                </a:solidFill>
              </a:rPr>
              <a:t>st</a:t>
            </a:r>
            <a:r>
              <a:rPr lang="en-IN" b="1" dirty="0" smtClean="0">
                <a:solidFill>
                  <a:schemeClr val="tx2">
                    <a:lumMod val="75000"/>
                  </a:schemeClr>
                </a:solidFill>
              </a:rPr>
              <a:t> April, 2023</a:t>
            </a:r>
            <a:endParaRPr lang="en-IN" dirty="0">
              <a:solidFill>
                <a:schemeClr val="tx2">
                  <a:lumMod val="75000"/>
                </a:schemeClr>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85728"/>
            <a:ext cx="8229600" cy="928694"/>
          </a:xfrm>
        </p:spPr>
        <p:txBody>
          <a:bodyPr>
            <a:normAutofit/>
          </a:bodyPr>
          <a:lstStyle/>
          <a:p>
            <a:pPr lvl="0"/>
            <a:r>
              <a:rPr lang="en-IN" sz="3600" b="1" u="sng" dirty="0" smtClean="0">
                <a:solidFill>
                  <a:srgbClr val="7030A0"/>
                </a:solidFill>
              </a:rPr>
              <a:t>IV. Hydrogen Production:</a:t>
            </a:r>
            <a:endParaRPr lang="en-IN" sz="3600" dirty="0">
              <a:solidFill>
                <a:srgbClr val="7030A0"/>
              </a:solidFill>
            </a:endParaRPr>
          </a:p>
        </p:txBody>
      </p:sp>
      <p:sp>
        <p:nvSpPr>
          <p:cNvPr id="3" name="Content Placeholder 2"/>
          <p:cNvSpPr>
            <a:spLocks noGrp="1"/>
          </p:cNvSpPr>
          <p:nvPr>
            <p:ph idx="1"/>
          </p:nvPr>
        </p:nvSpPr>
        <p:spPr>
          <a:xfrm>
            <a:off x="0" y="1142984"/>
            <a:ext cx="9001156" cy="5715016"/>
          </a:xfrm>
        </p:spPr>
        <p:txBody>
          <a:bodyPr>
            <a:noAutofit/>
          </a:bodyPr>
          <a:lstStyle/>
          <a:p>
            <a:pPr algn="just"/>
            <a:r>
              <a:rPr lang="en-IN" sz="1550" dirty="0" smtClean="0"/>
              <a:t>The declining cost of renewable energy sources like solar photovoltaic (PV) offer new opportunities for the development of hybrid systems integrated within the sugarcane industry.</a:t>
            </a:r>
          </a:p>
          <a:p>
            <a:pPr algn="just"/>
            <a:r>
              <a:rPr lang="en-IN" sz="1550" dirty="0" smtClean="0"/>
              <a:t>India receive high solar irradiance is significantly increases the performance of solar project. In case of sugar industry, solar PV systems could be strategically deployed on marginal lands within the sugarcane plantations to produce together with </a:t>
            </a:r>
            <a:r>
              <a:rPr lang="en-IN" sz="1550" dirty="0" err="1" smtClean="0"/>
              <a:t>bagasse</a:t>
            </a:r>
            <a:r>
              <a:rPr lang="en-IN" sz="1550" dirty="0" smtClean="0"/>
              <a:t> fuelled cogeneration plants electricity for feeding the grid. </a:t>
            </a:r>
          </a:p>
          <a:p>
            <a:pPr algn="just"/>
            <a:r>
              <a:rPr lang="en-IN" sz="1550" dirty="0" smtClean="0"/>
              <a:t>At a times of unfavourable crisis on the spot market the electricity produced should be used for H2 production via water electrolysis. </a:t>
            </a:r>
          </a:p>
          <a:p>
            <a:pPr algn="just"/>
            <a:r>
              <a:rPr lang="en-IN" sz="1550" dirty="0" smtClean="0"/>
              <a:t>The flexible carrier, H2 can be used directly as fuel for mobility or in a variety of processes to produce gaseous (CH4 and NH3) and liquid fuels (e.g., </a:t>
            </a:r>
            <a:r>
              <a:rPr lang="en-IN" sz="1550" dirty="0" err="1" smtClean="0"/>
              <a:t>Methonol</a:t>
            </a:r>
            <a:r>
              <a:rPr lang="en-IN" sz="1550" dirty="0" smtClean="0"/>
              <a:t> and Di methyl ether), bio based chemical production (e.g., carboxylic acids and alcohols) or even microbial protein production (e.g., yeast).</a:t>
            </a:r>
          </a:p>
          <a:p>
            <a:pPr algn="just"/>
            <a:r>
              <a:rPr lang="en-IN" sz="1550" dirty="0" smtClean="0"/>
              <a:t>The ability of using surplus electricity for its operation, it can provide various energy services like grid balance, energy storage and reduction of curtailment of variable renewable energy. </a:t>
            </a:r>
          </a:p>
          <a:p>
            <a:pPr algn="just"/>
            <a:r>
              <a:rPr lang="en-IN" sz="1550" dirty="0" smtClean="0"/>
              <a:t>The cost of H2 production will primarily depend on the price of electricity and the capacity factor of electrolyser. </a:t>
            </a:r>
          </a:p>
          <a:p>
            <a:pPr algn="just"/>
            <a:r>
              <a:rPr lang="en-IN" sz="1550" dirty="0" smtClean="0"/>
              <a:t>The technological developments are likely to drastically reduce CAPEX and OPEX of H2 production based on water electrolysis. </a:t>
            </a:r>
          </a:p>
          <a:p>
            <a:pPr algn="just"/>
            <a:r>
              <a:rPr lang="en-IN" sz="1550" dirty="0" smtClean="0"/>
              <a:t>The anticipated cost reduction for solar PV in the next decades, electro-fuels based on H2 could become competitive with fossil fuels especially in the regions where there is high solar irradiation. </a:t>
            </a:r>
          </a:p>
          <a:p>
            <a:pPr algn="just"/>
            <a:endParaRPr lang="en-IN" sz="155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85794"/>
            <a:ext cx="8229600" cy="1214446"/>
          </a:xfrm>
        </p:spPr>
        <p:txBody>
          <a:bodyPr>
            <a:noAutofit/>
          </a:bodyPr>
          <a:lstStyle/>
          <a:p>
            <a:pPr lvl="0"/>
            <a:r>
              <a:rPr lang="en-IN" sz="3300" b="1" u="sng" dirty="0" smtClean="0">
                <a:solidFill>
                  <a:srgbClr val="7030A0"/>
                </a:solidFill>
              </a:rPr>
              <a:t>V. Valorisation of Biogenic CO2 sources: </a:t>
            </a:r>
            <a:endParaRPr lang="en-IN" sz="3300" dirty="0">
              <a:solidFill>
                <a:srgbClr val="7030A0"/>
              </a:solidFill>
            </a:endParaRPr>
          </a:p>
        </p:txBody>
      </p:sp>
      <p:sp>
        <p:nvSpPr>
          <p:cNvPr id="3" name="Content Placeholder 2"/>
          <p:cNvSpPr>
            <a:spLocks noGrp="1"/>
          </p:cNvSpPr>
          <p:nvPr>
            <p:ph idx="1"/>
          </p:nvPr>
        </p:nvSpPr>
        <p:spPr>
          <a:xfrm>
            <a:off x="285720" y="2000240"/>
            <a:ext cx="8643998" cy="4574296"/>
          </a:xfrm>
        </p:spPr>
        <p:txBody>
          <a:bodyPr/>
          <a:lstStyle/>
          <a:p>
            <a:pPr algn="just"/>
            <a:r>
              <a:rPr lang="en-IN" dirty="0" smtClean="0"/>
              <a:t>The sugarcane bio refineries, instead of venting CO</a:t>
            </a:r>
            <a:r>
              <a:rPr lang="en-IN" baseline="-25000" dirty="0" smtClean="0"/>
              <a:t>2</a:t>
            </a:r>
            <a:r>
              <a:rPr lang="en-IN" dirty="0" smtClean="0"/>
              <a:t> into the atmosphere, it can be captured either from </a:t>
            </a:r>
            <a:r>
              <a:rPr lang="en-IN" dirty="0" err="1" smtClean="0"/>
              <a:t>bagasse</a:t>
            </a:r>
            <a:r>
              <a:rPr lang="en-IN" dirty="0" smtClean="0"/>
              <a:t> combustion, sugarcane juice fermentation or bio gas production from sugarcane residues. </a:t>
            </a:r>
          </a:p>
          <a:p>
            <a:pPr algn="just"/>
            <a:r>
              <a:rPr lang="en-IN" dirty="0" smtClean="0"/>
              <a:t>The CO</a:t>
            </a:r>
            <a:r>
              <a:rPr lang="en-IN" baseline="-25000" dirty="0" smtClean="0"/>
              <a:t>2</a:t>
            </a:r>
            <a:r>
              <a:rPr lang="en-IN" dirty="0" smtClean="0"/>
              <a:t> thus obtained can be a valuable resource for many industries particularly when it is combined with hydrogen to produce synthetic carbohydrates.   </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571480"/>
            <a:ext cx="9001156" cy="6072230"/>
          </a:xfrm>
        </p:spPr>
        <p:txBody>
          <a:bodyPr>
            <a:noAutofit/>
          </a:bodyPr>
          <a:lstStyle/>
          <a:p>
            <a:pPr marL="85725" lvl="1" indent="-28575" algn="just">
              <a:buNone/>
            </a:pPr>
            <a:r>
              <a:rPr lang="en-IN" sz="1600" b="1" dirty="0" smtClean="0">
                <a:solidFill>
                  <a:srgbClr val="7030A0"/>
                </a:solidFill>
              </a:rPr>
              <a:t>a. </a:t>
            </a:r>
            <a:r>
              <a:rPr lang="en-IN" sz="2000" b="1" dirty="0" smtClean="0">
                <a:solidFill>
                  <a:srgbClr val="7030A0"/>
                </a:solidFill>
              </a:rPr>
              <a:t>Fermentation of ethanol production process: </a:t>
            </a:r>
            <a:endParaRPr lang="en-IN" sz="2000" dirty="0" smtClean="0">
              <a:solidFill>
                <a:srgbClr val="7030A0"/>
              </a:solidFill>
            </a:endParaRPr>
          </a:p>
          <a:p>
            <a:pPr algn="just"/>
            <a:r>
              <a:rPr lang="en-IN" sz="1800" dirty="0" smtClean="0"/>
              <a:t>Considering the fermentation results in 0.75 kg of CO</a:t>
            </a:r>
            <a:r>
              <a:rPr lang="en-IN" sz="1800" baseline="-25000" dirty="0" smtClean="0"/>
              <a:t>2</a:t>
            </a:r>
            <a:r>
              <a:rPr lang="en-IN" sz="1800" dirty="0" smtClean="0"/>
              <a:t> for each </a:t>
            </a:r>
            <a:r>
              <a:rPr lang="en-IN" sz="1800" dirty="0" err="1" smtClean="0"/>
              <a:t>liter</a:t>
            </a:r>
            <a:r>
              <a:rPr lang="en-IN" sz="1800" dirty="0" smtClean="0"/>
              <a:t> of ethanol produced which will help in recovering this by product for subsequent use to reduce emissions while simultaneously generating additional revenue stream for bio refineries. </a:t>
            </a:r>
          </a:p>
          <a:p>
            <a:pPr marL="85725" lvl="1" indent="-28575" algn="just">
              <a:buNone/>
            </a:pPr>
            <a:r>
              <a:rPr lang="en-IN" sz="1600" b="1" dirty="0" smtClean="0">
                <a:solidFill>
                  <a:srgbClr val="7030A0"/>
                </a:solidFill>
              </a:rPr>
              <a:t>b. </a:t>
            </a:r>
            <a:r>
              <a:rPr lang="en-IN" sz="2000" b="1" dirty="0" smtClean="0">
                <a:solidFill>
                  <a:srgbClr val="7030A0"/>
                </a:solidFill>
              </a:rPr>
              <a:t>Combustion of </a:t>
            </a:r>
            <a:r>
              <a:rPr lang="en-IN" sz="2000" b="1" dirty="0" err="1" smtClean="0">
                <a:solidFill>
                  <a:srgbClr val="7030A0"/>
                </a:solidFill>
              </a:rPr>
              <a:t>bagasse</a:t>
            </a:r>
            <a:r>
              <a:rPr lang="en-IN" sz="2000" b="1" dirty="0" smtClean="0">
                <a:solidFill>
                  <a:srgbClr val="7030A0"/>
                </a:solidFill>
              </a:rPr>
              <a:t> : </a:t>
            </a:r>
            <a:endParaRPr lang="en-IN" sz="2000" dirty="0" smtClean="0">
              <a:solidFill>
                <a:srgbClr val="7030A0"/>
              </a:solidFill>
            </a:endParaRPr>
          </a:p>
          <a:p>
            <a:pPr algn="just"/>
            <a:r>
              <a:rPr lang="en-IN" sz="1800" dirty="0" smtClean="0"/>
              <a:t>Considerable CO</a:t>
            </a:r>
            <a:r>
              <a:rPr lang="en-IN" sz="1800" baseline="-25000" dirty="0" smtClean="0"/>
              <a:t>2</a:t>
            </a:r>
            <a:r>
              <a:rPr lang="en-IN" sz="1800" dirty="0" smtClean="0"/>
              <a:t> capture potential is linked to the combustion stage even if technically more challenging than recovering CO</a:t>
            </a:r>
            <a:r>
              <a:rPr lang="en-IN" sz="1800" baseline="-25000" dirty="0" smtClean="0"/>
              <a:t>2</a:t>
            </a:r>
            <a:r>
              <a:rPr lang="en-IN" sz="1800" dirty="0" smtClean="0"/>
              <a:t> from fermentation. Three different types of carbon capture process prevail, viz., pre combustion capture, post combustion capture (PCC) and </a:t>
            </a:r>
            <a:r>
              <a:rPr lang="en-IN" sz="1800" dirty="0" err="1" smtClean="0"/>
              <a:t>oxyfuel</a:t>
            </a:r>
            <a:r>
              <a:rPr lang="en-IN" sz="1800" dirty="0" smtClean="0"/>
              <a:t> capture (OFC). For </a:t>
            </a:r>
            <a:r>
              <a:rPr lang="en-IN" sz="1800" dirty="0" err="1" smtClean="0"/>
              <a:t>bagasse</a:t>
            </a:r>
            <a:r>
              <a:rPr lang="en-IN" sz="1800" dirty="0" smtClean="0"/>
              <a:t> combustion, PCC and OFC are best suited. </a:t>
            </a:r>
          </a:p>
          <a:p>
            <a:pPr marL="85725" lvl="1" indent="-28575" algn="just">
              <a:buNone/>
            </a:pPr>
            <a:r>
              <a:rPr lang="en-IN" sz="1600" b="1" dirty="0" smtClean="0">
                <a:solidFill>
                  <a:srgbClr val="7030A0"/>
                </a:solidFill>
              </a:rPr>
              <a:t>c. </a:t>
            </a:r>
            <a:r>
              <a:rPr lang="en-IN" sz="2000" b="1" dirty="0" smtClean="0">
                <a:solidFill>
                  <a:srgbClr val="7030A0"/>
                </a:solidFill>
              </a:rPr>
              <a:t>CO</a:t>
            </a:r>
            <a:r>
              <a:rPr lang="en-IN" sz="2000" b="1" baseline="-25000" dirty="0" smtClean="0">
                <a:solidFill>
                  <a:srgbClr val="7030A0"/>
                </a:solidFill>
              </a:rPr>
              <a:t>2</a:t>
            </a:r>
            <a:r>
              <a:rPr lang="en-IN" sz="2000" b="1" dirty="0" smtClean="0">
                <a:solidFill>
                  <a:srgbClr val="7030A0"/>
                </a:solidFill>
              </a:rPr>
              <a:t> utilisation:</a:t>
            </a:r>
            <a:endParaRPr lang="en-IN" sz="2000" dirty="0" smtClean="0">
              <a:solidFill>
                <a:srgbClr val="7030A0"/>
              </a:solidFill>
            </a:endParaRPr>
          </a:p>
          <a:p>
            <a:pPr algn="just"/>
            <a:r>
              <a:rPr lang="en-IN" sz="1800" dirty="0" smtClean="0"/>
              <a:t>In future </a:t>
            </a:r>
            <a:r>
              <a:rPr lang="en-IN" sz="1800" dirty="0" err="1" smtClean="0"/>
              <a:t>defossilized</a:t>
            </a:r>
            <a:r>
              <a:rPr lang="en-IN" sz="1800" dirty="0" smtClean="0"/>
              <a:t> energy systems, sustainable sources of carbon such as captured from sugarcane bio refineries are likely to play very crucial role both for energetic use (via the production of synthetic hydrocarbons) and material use (e.g., in chemical industry), allowing to reduce GHG (Green House Gases) emissions while increasing the energy yield and or carbon efficiency from the same unit of land .</a:t>
            </a:r>
          </a:p>
          <a:p>
            <a:pPr algn="just"/>
            <a:r>
              <a:rPr lang="en-IN" sz="1800" dirty="0" smtClean="0"/>
              <a:t>Sugarcane refineries can also sale the CO</a:t>
            </a:r>
            <a:r>
              <a:rPr lang="en-IN" sz="1800" baseline="-25000" dirty="0" smtClean="0"/>
              <a:t>2</a:t>
            </a:r>
            <a:r>
              <a:rPr lang="en-IN" sz="1800" dirty="0" smtClean="0"/>
              <a:t> to food industries for various carbonation process viz., for carbonated soft drinks, water and beer, used in the form of dry ice etc. </a:t>
            </a:r>
          </a:p>
          <a:p>
            <a:pPr algn="just"/>
            <a:endParaRPr lang="en-IN" sz="18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42918"/>
            <a:ext cx="8229600" cy="1071570"/>
          </a:xfrm>
        </p:spPr>
        <p:txBody>
          <a:bodyPr>
            <a:normAutofit/>
          </a:bodyPr>
          <a:lstStyle/>
          <a:p>
            <a:pPr lvl="0"/>
            <a:r>
              <a:rPr lang="en-IN" sz="3200" b="1" dirty="0" smtClean="0">
                <a:solidFill>
                  <a:srgbClr val="7030A0"/>
                </a:solidFill>
              </a:rPr>
              <a:t>VI. Biogenic Silica from the </a:t>
            </a:r>
            <a:r>
              <a:rPr lang="en-IN" sz="3200" b="1" dirty="0" err="1" smtClean="0">
                <a:solidFill>
                  <a:srgbClr val="7030A0"/>
                </a:solidFill>
              </a:rPr>
              <a:t>bagasse</a:t>
            </a:r>
            <a:r>
              <a:rPr lang="en-IN" sz="3200" b="1" dirty="0" smtClean="0">
                <a:solidFill>
                  <a:srgbClr val="7030A0"/>
                </a:solidFill>
              </a:rPr>
              <a:t> ashes: </a:t>
            </a:r>
            <a:endParaRPr lang="en-IN" sz="3200" dirty="0">
              <a:solidFill>
                <a:srgbClr val="7030A0"/>
              </a:solidFill>
            </a:endParaRPr>
          </a:p>
        </p:txBody>
      </p:sp>
      <p:sp>
        <p:nvSpPr>
          <p:cNvPr id="3" name="Content Placeholder 2"/>
          <p:cNvSpPr>
            <a:spLocks noGrp="1"/>
          </p:cNvSpPr>
          <p:nvPr>
            <p:ph idx="1"/>
          </p:nvPr>
        </p:nvSpPr>
        <p:spPr>
          <a:xfrm>
            <a:off x="142844" y="1500174"/>
            <a:ext cx="8786874" cy="5074362"/>
          </a:xfrm>
        </p:spPr>
        <p:txBody>
          <a:bodyPr>
            <a:normAutofit fontScale="92500"/>
          </a:bodyPr>
          <a:lstStyle/>
          <a:p>
            <a:pPr algn="just"/>
            <a:r>
              <a:rPr lang="en-IN" dirty="0" smtClean="0"/>
              <a:t>The sugarcane being a </a:t>
            </a:r>
            <a:r>
              <a:rPr lang="en-IN" dirty="0" err="1" smtClean="0"/>
              <a:t>graminaceous</a:t>
            </a:r>
            <a:r>
              <a:rPr lang="en-IN" dirty="0" smtClean="0"/>
              <a:t> culture plant, it accumulates silica in its exterior cell structure .The highest amount of bio silica </a:t>
            </a:r>
            <a:r>
              <a:rPr lang="en-IN" dirty="0" err="1" smtClean="0"/>
              <a:t>upto</a:t>
            </a:r>
            <a:r>
              <a:rPr lang="en-IN" dirty="0" smtClean="0"/>
              <a:t> 4006 mg / kg dry weight have been reported for sugarcane </a:t>
            </a:r>
            <a:r>
              <a:rPr lang="en-IN" dirty="0" err="1" smtClean="0"/>
              <a:t>bagasse</a:t>
            </a:r>
            <a:r>
              <a:rPr lang="en-IN" dirty="0" smtClean="0"/>
              <a:t>. </a:t>
            </a:r>
          </a:p>
          <a:p>
            <a:pPr algn="just"/>
            <a:r>
              <a:rPr lang="en-IN" dirty="0" smtClean="0"/>
              <a:t>After combustion </a:t>
            </a:r>
            <a:r>
              <a:rPr lang="en-IN" dirty="0" err="1" smtClean="0"/>
              <a:t>bagasse</a:t>
            </a:r>
            <a:r>
              <a:rPr lang="en-IN" dirty="0" smtClean="0"/>
              <a:t> ashes remain as non </a:t>
            </a:r>
            <a:r>
              <a:rPr lang="en-IN" dirty="0" err="1" smtClean="0"/>
              <a:t>volitized</a:t>
            </a:r>
            <a:r>
              <a:rPr lang="en-IN" dirty="0" smtClean="0"/>
              <a:t> mineral fractions including a high fraction of biogenic silica.</a:t>
            </a:r>
          </a:p>
          <a:p>
            <a:pPr algn="just"/>
            <a:r>
              <a:rPr lang="en-IN" dirty="0" smtClean="0"/>
              <a:t> The advance application prospects of </a:t>
            </a:r>
            <a:r>
              <a:rPr lang="en-IN" dirty="0" err="1" smtClean="0"/>
              <a:t>biogenica</a:t>
            </a:r>
            <a:r>
              <a:rPr lang="en-IN" dirty="0" smtClean="0"/>
              <a:t> silica is multifaceted and finds usage among others as drug delivery carrier, catalyst. Addition in construction material, or industrial applications, concrete, backing material etc. </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42918"/>
            <a:ext cx="8229600" cy="1000132"/>
          </a:xfrm>
        </p:spPr>
        <p:txBody>
          <a:bodyPr>
            <a:normAutofit/>
          </a:bodyPr>
          <a:lstStyle/>
          <a:p>
            <a:pPr lvl="0"/>
            <a:r>
              <a:rPr lang="en-IN" b="1" dirty="0" smtClean="0">
                <a:solidFill>
                  <a:srgbClr val="7030A0"/>
                </a:solidFill>
              </a:rPr>
              <a:t>VII. </a:t>
            </a:r>
            <a:r>
              <a:rPr lang="en-IN" b="1" dirty="0" err="1" smtClean="0">
                <a:solidFill>
                  <a:srgbClr val="7030A0"/>
                </a:solidFill>
              </a:rPr>
              <a:t>Potassic</a:t>
            </a:r>
            <a:r>
              <a:rPr lang="en-IN" b="1" dirty="0" smtClean="0">
                <a:solidFill>
                  <a:srgbClr val="7030A0"/>
                </a:solidFill>
              </a:rPr>
              <a:t> fertiliser:</a:t>
            </a:r>
            <a:endParaRPr lang="en-IN" dirty="0">
              <a:solidFill>
                <a:srgbClr val="7030A0"/>
              </a:solidFill>
            </a:endParaRPr>
          </a:p>
        </p:txBody>
      </p:sp>
      <p:sp>
        <p:nvSpPr>
          <p:cNvPr id="3" name="Content Placeholder 2"/>
          <p:cNvSpPr>
            <a:spLocks noGrp="1"/>
          </p:cNvSpPr>
          <p:nvPr>
            <p:ph idx="1"/>
          </p:nvPr>
        </p:nvSpPr>
        <p:spPr>
          <a:xfrm>
            <a:off x="142844" y="1643050"/>
            <a:ext cx="9001156" cy="5214950"/>
          </a:xfrm>
        </p:spPr>
        <p:txBody>
          <a:bodyPr>
            <a:normAutofit fontScale="92500" lnSpcReduction="10000"/>
          </a:bodyPr>
          <a:lstStyle/>
          <a:p>
            <a:pPr algn="just"/>
            <a:r>
              <a:rPr lang="en-IN" dirty="0" smtClean="0"/>
              <a:t>The industrial waste management and disposal of spent wash, Sugarcane Based </a:t>
            </a:r>
            <a:r>
              <a:rPr lang="en-IN" dirty="0" err="1" smtClean="0"/>
              <a:t>bagasse</a:t>
            </a:r>
            <a:r>
              <a:rPr lang="en-IN" dirty="0" smtClean="0"/>
              <a:t> and concentrated spent wash is mainly used as biomass fuels in incineration boiler for steam &amp; power generation in bio refineries. </a:t>
            </a:r>
          </a:p>
          <a:p>
            <a:pPr algn="just"/>
            <a:r>
              <a:rPr lang="en-IN" dirty="0" smtClean="0"/>
              <a:t>It is established that the incineration boilers generate substantial amount of ash. The disposal of ash is one of major problem in the industry. </a:t>
            </a:r>
          </a:p>
          <a:p>
            <a:pPr algn="just"/>
            <a:r>
              <a:rPr lang="en-IN" dirty="0" smtClean="0"/>
              <a:t>The ash contains higher amount of non-degradable elements such as potash salts. This has high potential as one of the major crop nutrient. </a:t>
            </a:r>
          </a:p>
          <a:p>
            <a:pPr algn="just"/>
            <a:r>
              <a:rPr lang="en-IN" dirty="0" smtClean="0"/>
              <a:t>India is a net importer of potassium fertiliser which provides an opportunity for the industry to produce potash fertiliser. </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42918"/>
            <a:ext cx="8229600" cy="857256"/>
          </a:xfrm>
        </p:spPr>
        <p:txBody>
          <a:bodyPr>
            <a:normAutofit/>
          </a:bodyPr>
          <a:lstStyle/>
          <a:p>
            <a:pPr lvl="0"/>
            <a:r>
              <a:rPr lang="en-IN" b="1" dirty="0" smtClean="0">
                <a:solidFill>
                  <a:srgbClr val="7030A0"/>
                </a:solidFill>
              </a:rPr>
              <a:t>VIII. R &amp; D approach: </a:t>
            </a:r>
            <a:endParaRPr lang="en-IN" dirty="0">
              <a:solidFill>
                <a:srgbClr val="7030A0"/>
              </a:solidFill>
            </a:endParaRPr>
          </a:p>
        </p:txBody>
      </p:sp>
      <p:sp>
        <p:nvSpPr>
          <p:cNvPr id="3" name="Content Placeholder 2"/>
          <p:cNvSpPr>
            <a:spLocks noGrp="1"/>
          </p:cNvSpPr>
          <p:nvPr>
            <p:ph idx="1"/>
          </p:nvPr>
        </p:nvSpPr>
        <p:spPr>
          <a:xfrm>
            <a:off x="142844" y="1640786"/>
            <a:ext cx="8543956" cy="5145800"/>
          </a:xfrm>
        </p:spPr>
        <p:txBody>
          <a:bodyPr>
            <a:normAutofit fontScale="92500" lnSpcReduction="20000"/>
          </a:bodyPr>
          <a:lstStyle/>
          <a:p>
            <a:pPr algn="just"/>
            <a:r>
              <a:rPr lang="en-IN" dirty="0" smtClean="0"/>
              <a:t>The design and implementation of complex system is very challenging and several downstream technologies (e.g., separation of fermentation products, CO2 capture units) should be improved for a successful deployment of integrated bio refineries in the future.</a:t>
            </a:r>
          </a:p>
          <a:p>
            <a:pPr algn="just"/>
            <a:r>
              <a:rPr lang="en-IN" dirty="0" smtClean="0"/>
              <a:t>The techno-economical feasibility assessment of these technologies are to be analysed. </a:t>
            </a:r>
          </a:p>
          <a:p>
            <a:pPr algn="just"/>
            <a:r>
              <a:rPr lang="en-IN" dirty="0" smtClean="0"/>
              <a:t>Therefore, to adopt the potential possible products in the circular economy of the sugar industry there has to be a strong R &amp; D activities for screening the new approaches. </a:t>
            </a:r>
          </a:p>
          <a:p>
            <a:pPr algn="just"/>
            <a:r>
              <a:rPr lang="en-IN" dirty="0" smtClean="0"/>
              <a:t>The focus should be on improving the efficiency and yield improvement of existing ethanol units by conducting R &amp; D activities in the field of fermentation and distillation.</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42918"/>
            <a:ext cx="8229600" cy="1285884"/>
          </a:xfrm>
        </p:spPr>
        <p:txBody>
          <a:bodyPr>
            <a:normAutofit fontScale="90000"/>
          </a:bodyPr>
          <a:lstStyle/>
          <a:p>
            <a:pPr lvl="0"/>
            <a:r>
              <a:rPr lang="en-IN" b="1" dirty="0" smtClean="0">
                <a:solidFill>
                  <a:srgbClr val="7030A0"/>
                </a:solidFill>
              </a:rPr>
              <a:t>The circular economy concept for sugar industry </a:t>
            </a:r>
            <a:endParaRPr lang="en-IN" dirty="0">
              <a:solidFill>
                <a:srgbClr val="7030A0"/>
              </a:solidFill>
            </a:endParaRPr>
          </a:p>
        </p:txBody>
      </p:sp>
      <p:sp>
        <p:nvSpPr>
          <p:cNvPr id="3" name="Content Placeholder 2"/>
          <p:cNvSpPr>
            <a:spLocks noGrp="1"/>
          </p:cNvSpPr>
          <p:nvPr>
            <p:ph idx="1"/>
          </p:nvPr>
        </p:nvSpPr>
        <p:spPr>
          <a:xfrm>
            <a:off x="0" y="2214554"/>
            <a:ext cx="9001156" cy="4359982"/>
          </a:xfrm>
        </p:spPr>
        <p:txBody>
          <a:bodyPr>
            <a:normAutofit/>
          </a:bodyPr>
          <a:lstStyle/>
          <a:p>
            <a:pPr algn="just"/>
            <a:r>
              <a:rPr lang="en-IN" dirty="0" smtClean="0"/>
              <a:t>A simple bio-refinery concept has been already implemented in the sugar industry by extending the product portfolio from sugar only to ethanol, electricity and in some cases including bio-gas.</a:t>
            </a:r>
          </a:p>
          <a:p>
            <a:pPr algn="just"/>
            <a:r>
              <a:rPr lang="en-IN" dirty="0" smtClean="0"/>
              <a:t>The present preview further throws light on improve the circular economy approach by fostering a better utilisation of waste and residue streams. </a:t>
            </a:r>
            <a:endParaRPr lang="en-IN"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srcRect/>
          <a:stretch>
            <a:fillRect/>
          </a:stretch>
        </p:blipFill>
        <p:spPr bwMode="auto">
          <a:xfrm>
            <a:off x="500034" y="677863"/>
            <a:ext cx="8199437" cy="618013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71480"/>
            <a:ext cx="8229600" cy="785818"/>
          </a:xfrm>
        </p:spPr>
        <p:txBody>
          <a:bodyPr>
            <a:normAutofit/>
          </a:bodyPr>
          <a:lstStyle/>
          <a:p>
            <a:r>
              <a:rPr lang="en-IN" b="1" dirty="0" smtClean="0">
                <a:solidFill>
                  <a:srgbClr val="7030A0"/>
                </a:solidFill>
              </a:rPr>
              <a:t>Conclusions: </a:t>
            </a:r>
            <a:endParaRPr lang="en-IN" dirty="0">
              <a:solidFill>
                <a:srgbClr val="7030A0"/>
              </a:solidFill>
            </a:endParaRPr>
          </a:p>
        </p:txBody>
      </p:sp>
      <p:sp>
        <p:nvSpPr>
          <p:cNvPr id="3" name="Content Placeholder 2"/>
          <p:cNvSpPr>
            <a:spLocks noGrp="1"/>
          </p:cNvSpPr>
          <p:nvPr>
            <p:ph idx="1"/>
          </p:nvPr>
        </p:nvSpPr>
        <p:spPr>
          <a:xfrm>
            <a:off x="0" y="1357298"/>
            <a:ext cx="8929718" cy="5217238"/>
          </a:xfrm>
        </p:spPr>
        <p:txBody>
          <a:bodyPr>
            <a:normAutofit fontScale="85000" lnSpcReduction="20000"/>
          </a:bodyPr>
          <a:lstStyle/>
          <a:p>
            <a:pPr marL="624078" indent="-514350" algn="just">
              <a:buFont typeface="+mj-lt"/>
              <a:buAutoNum type="arabicPeriod"/>
            </a:pPr>
            <a:r>
              <a:rPr lang="en-IN" dirty="0" smtClean="0"/>
              <a:t>The assessment of techno-economic feasibility including the impact on environment required to be done during pre-adoption of newer technology. </a:t>
            </a:r>
          </a:p>
          <a:p>
            <a:pPr marL="624078" indent="-514350" algn="just">
              <a:buFont typeface="+mj-lt"/>
              <a:buAutoNum type="arabicPeriod"/>
            </a:pPr>
            <a:r>
              <a:rPr lang="en-IN" dirty="0" smtClean="0"/>
              <a:t>The review indicates that, there is a substantial potential in the integrated bio-refineries for improving the circular economy. </a:t>
            </a:r>
          </a:p>
          <a:p>
            <a:pPr marL="624078" indent="-514350" algn="just">
              <a:buFont typeface="+mj-lt"/>
              <a:buAutoNum type="arabicPeriod"/>
            </a:pPr>
            <a:r>
              <a:rPr lang="en-IN" dirty="0" smtClean="0"/>
              <a:t>By implementing better CO2 utilisation or even sequestration, the circular sugarcane economy might play an important role in </a:t>
            </a:r>
            <a:r>
              <a:rPr lang="en-IN" dirty="0" err="1" smtClean="0"/>
              <a:t>defossiling</a:t>
            </a:r>
            <a:r>
              <a:rPr lang="en-IN" dirty="0" smtClean="0"/>
              <a:t> other industry branches that can take advantage of the renewable bio-materials obtained by exploiting the sugarcane wastes and residue to their full extent, thus substituting fossil resources. </a:t>
            </a:r>
          </a:p>
          <a:p>
            <a:pPr marL="624078" indent="-514350" algn="just">
              <a:buFont typeface="+mj-lt"/>
              <a:buAutoNum type="arabicPeriod"/>
            </a:pPr>
            <a:r>
              <a:rPr lang="en-IN" dirty="0" smtClean="0"/>
              <a:t>However, with the background of suitable R &amp; D output the industry can make a long term decision while implementing innovative ideas. The mitigation of environmental impacts, especially the reduction of GHG emissions should also be taken into account when considering economic feasibility. </a:t>
            </a:r>
          </a:p>
          <a:p>
            <a:pPr>
              <a:buNone/>
            </a:pPr>
            <a:endParaRPr lang="en-IN" dirty="0"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785918" y="2571744"/>
            <a:ext cx="4929222" cy="923330"/>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5400" b="1" cap="all" dirty="0" smtClean="0">
                <a:ln w="0"/>
                <a:solidFill>
                  <a:srgbClr val="7030A0"/>
                </a:solidFill>
                <a:effectLst>
                  <a:reflection blurRad="12700" stA="50000" endPos="50000" dist="5000" dir="5400000" sy="-100000" rotWithShape="0"/>
                </a:effectLst>
              </a:rPr>
              <a:t>Thank you</a:t>
            </a:r>
            <a:endParaRPr lang="en-US" sz="5400" b="1" cap="all" dirty="0">
              <a:ln w="0"/>
              <a:solidFill>
                <a:srgbClr val="7030A0"/>
              </a:solidFill>
              <a:effectLst>
                <a:reflection blurRad="12700" stA="50000" endPos="50000" dist="5000" dir="5400000" sy="-100000" rotWithShape="0"/>
              </a:effectLst>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90498"/>
            <a:ext cx="8229600" cy="1066800"/>
          </a:xfrm>
        </p:spPr>
        <p:txBody>
          <a:bodyPr>
            <a:normAutofit/>
          </a:bodyPr>
          <a:lstStyle/>
          <a:p>
            <a:r>
              <a:rPr lang="en-IN" b="1" dirty="0" smtClean="0">
                <a:solidFill>
                  <a:schemeClr val="accent2"/>
                </a:solidFill>
              </a:rPr>
              <a:t>Introduction: </a:t>
            </a:r>
            <a:endParaRPr lang="en-IN" dirty="0">
              <a:solidFill>
                <a:schemeClr val="accent2"/>
              </a:solidFill>
            </a:endParaRPr>
          </a:p>
        </p:txBody>
      </p:sp>
      <p:sp>
        <p:nvSpPr>
          <p:cNvPr id="3" name="Content Placeholder 2"/>
          <p:cNvSpPr>
            <a:spLocks noGrp="1"/>
          </p:cNvSpPr>
          <p:nvPr>
            <p:ph idx="1"/>
          </p:nvPr>
        </p:nvSpPr>
        <p:spPr>
          <a:xfrm>
            <a:off x="285720" y="1071546"/>
            <a:ext cx="8572528" cy="5572164"/>
          </a:xfrm>
        </p:spPr>
        <p:txBody>
          <a:bodyPr>
            <a:noAutofit/>
          </a:bodyPr>
          <a:lstStyle/>
          <a:p>
            <a:pPr algn="just"/>
            <a:r>
              <a:rPr lang="en-IN" sz="1900" dirty="0" smtClean="0"/>
              <a:t>Sugarcane is grown in tropical and sub-tropical regions of the world. India is the highest sugarcane producer, followed by the Brazil. </a:t>
            </a:r>
          </a:p>
          <a:p>
            <a:pPr algn="just"/>
            <a:r>
              <a:rPr lang="en-IN" sz="1900" dirty="0" smtClean="0"/>
              <a:t>Sugarcane is primarily used for production of sugar and ethanol. The latter is mostly used to produce alcoholic beverages as well as low carbon bio-fuel.</a:t>
            </a:r>
          </a:p>
          <a:p>
            <a:pPr algn="just"/>
            <a:r>
              <a:rPr lang="en-IN" sz="1900" dirty="0" smtClean="0"/>
              <a:t>Broadly un-exploited areas are 1. Sugarcane trash that generally remain on the fields after cane harvest, 2) Ash derived from </a:t>
            </a:r>
            <a:r>
              <a:rPr lang="en-IN" sz="1900" dirty="0" err="1" smtClean="0"/>
              <a:t>bagasse</a:t>
            </a:r>
            <a:r>
              <a:rPr lang="en-IN" sz="1900" dirty="0" smtClean="0"/>
              <a:t> combustion in cogeneration plants, 3) Press mud cake (PMC) from clarification of the sugarcane juice 4) </a:t>
            </a:r>
            <a:r>
              <a:rPr lang="en-IN" sz="1900" dirty="0" err="1" smtClean="0"/>
              <a:t>Vinasse</a:t>
            </a:r>
            <a:r>
              <a:rPr lang="en-IN" sz="1900" dirty="0" smtClean="0"/>
              <a:t> which is the liquid residue after distillation of ethanol and 5)Biogenic CO</a:t>
            </a:r>
            <a:r>
              <a:rPr lang="en-IN" sz="1900" baseline="-25000" dirty="0" smtClean="0"/>
              <a:t>2</a:t>
            </a:r>
            <a:r>
              <a:rPr lang="en-IN" sz="1900" dirty="0" smtClean="0"/>
              <a:t> emitted during </a:t>
            </a:r>
            <a:r>
              <a:rPr lang="en-IN" sz="1900" dirty="0" err="1" smtClean="0"/>
              <a:t>bagasse</a:t>
            </a:r>
            <a:r>
              <a:rPr lang="en-IN" sz="1900" dirty="0" smtClean="0"/>
              <a:t> combustion and ethanol fermentation. </a:t>
            </a:r>
          </a:p>
          <a:p>
            <a:pPr algn="just"/>
            <a:r>
              <a:rPr lang="en-IN" sz="1900" dirty="0" smtClean="0"/>
              <a:t>Assured cane price coupled with favourable climatic conditions the sugarcane in the country is gradually increasing. </a:t>
            </a:r>
          </a:p>
          <a:p>
            <a:pPr algn="just"/>
            <a:r>
              <a:rPr lang="en-IN" sz="1900" dirty="0" smtClean="0"/>
              <a:t>The excess production of sugar in the country for the past 4-5 years resulted in increasing the stock of sugar thereby affecting the sugar prices.</a:t>
            </a:r>
          </a:p>
          <a:p>
            <a:r>
              <a:rPr lang="en-IN" sz="1900" dirty="0" smtClean="0"/>
              <a:t>The Government of India is implementing the Ethanol Blending Programme (EPB) wherein the surplus sugar can be diverted to production of ethanol. </a:t>
            </a:r>
            <a:r>
              <a:rPr lang="en-US" sz="1900" dirty="0" smtClean="0"/>
              <a:t/>
            </a:r>
            <a:br>
              <a:rPr lang="en-US" sz="1900" dirty="0" smtClean="0"/>
            </a:br>
            <a:endParaRPr lang="en-IN" sz="1900" dirty="0" smtClean="0"/>
          </a:p>
          <a:p>
            <a:pPr algn="just">
              <a:buNone/>
            </a:pPr>
            <a:endParaRPr lang="en-IN" sz="1900"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4282" y="785794"/>
            <a:ext cx="8572560" cy="5929354"/>
          </a:xfrm>
        </p:spPr>
        <p:txBody>
          <a:bodyPr>
            <a:noAutofit/>
          </a:bodyPr>
          <a:lstStyle/>
          <a:p>
            <a:pPr algn="just"/>
            <a:r>
              <a:rPr lang="en-IN" sz="2200" dirty="0" smtClean="0"/>
              <a:t>India has announced various incentives and remunerative prices for ethanol and fixed the target of achieving 20% blending of ethanol with petrol by 2025. </a:t>
            </a:r>
          </a:p>
          <a:p>
            <a:pPr algn="just"/>
            <a:r>
              <a:rPr lang="en-IN" sz="2200" dirty="0" smtClean="0"/>
              <a:t>However, it is most important to plan and move forward the sugar sector without confining to only ethanol, sugar and cogeneration as sugar industry generate plenty of bio-mass / wastes.</a:t>
            </a:r>
          </a:p>
          <a:p>
            <a:pPr algn="just"/>
            <a:r>
              <a:rPr lang="en-IN" sz="2200" dirty="0" smtClean="0"/>
              <a:t> In Brazil owing to local policies for promoting the production and use of bio fuels industrial facilities are created both for sugar and bio-ethanol production commonly referred as annexed sugar mills. On the contrary the distillery that only produce bio ethanol has autonomous mills are not common.</a:t>
            </a:r>
          </a:p>
          <a:p>
            <a:pPr algn="just"/>
            <a:r>
              <a:rPr lang="en-IN" sz="2200" dirty="0" smtClean="0"/>
              <a:t>In other sugarcane growing countries stand alone sugar mills are also noticed. Globally except some few features the sugar mills have common operational features. In case of annexed sugar mills the yields of residues are different and vary according to the technology and ratio of the end products. </a:t>
            </a:r>
          </a:p>
          <a:p>
            <a:pPr algn="just"/>
            <a:endParaRPr lang="en-IN" sz="22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srcRect/>
          <a:stretch>
            <a:fillRect/>
          </a:stretch>
        </p:blipFill>
        <p:spPr bwMode="auto">
          <a:xfrm>
            <a:off x="236538" y="60325"/>
            <a:ext cx="8670925" cy="67437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0034" y="1285860"/>
            <a:ext cx="8229600" cy="4325112"/>
          </a:xfrm>
        </p:spPr>
        <p:txBody>
          <a:bodyPr>
            <a:normAutofit fontScale="92500" lnSpcReduction="20000"/>
          </a:bodyPr>
          <a:lstStyle/>
          <a:p>
            <a:pPr algn="just"/>
            <a:r>
              <a:rPr lang="en-IN" dirty="0" smtClean="0"/>
              <a:t>A bio refinery is simply defined as refinery that converts bio mass / waste to energy and other beneficial products (chemicals). It is the sustainable processing of bio mass into a spectrum of bio based products (food, feed, chemicals, materials) and bio energy (bio fuels, power and / heat). </a:t>
            </a:r>
          </a:p>
          <a:p>
            <a:pPr algn="just"/>
            <a:r>
              <a:rPr lang="en-IN" dirty="0" smtClean="0"/>
              <a:t>It also encompasses economy powered by nature or in harmony with nature. The bio-circular economy provides a path of achieving sustainability keeping well being in harmony with nature despite increasing the bio-economy and profitability of the system. </a:t>
            </a:r>
            <a:endParaRPr lang="en-IN"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7418"/>
            <a:ext cx="8229600" cy="1066800"/>
          </a:xfrm>
        </p:spPr>
        <p:txBody>
          <a:bodyPr>
            <a:noAutofit/>
          </a:bodyPr>
          <a:lstStyle/>
          <a:p>
            <a:pPr lvl="0"/>
            <a:r>
              <a:rPr lang="en-IN" sz="2800" b="1" u="sng" dirty="0" smtClean="0">
                <a:solidFill>
                  <a:srgbClr val="7030A0"/>
                </a:solidFill>
              </a:rPr>
              <a:t>I. Use of organic residues for </a:t>
            </a:r>
            <a:r>
              <a:rPr lang="en-IN" sz="2800" b="1" u="sng" dirty="0" err="1" smtClean="0">
                <a:solidFill>
                  <a:srgbClr val="7030A0"/>
                </a:solidFill>
              </a:rPr>
              <a:t>Carboxylates</a:t>
            </a:r>
            <a:r>
              <a:rPr lang="en-IN" sz="2800" b="1" u="sng" dirty="0" smtClean="0">
                <a:solidFill>
                  <a:srgbClr val="7030A0"/>
                </a:solidFill>
              </a:rPr>
              <a:t>, Bio plastics and Bio-fertiliser production. </a:t>
            </a:r>
            <a:endParaRPr lang="en-IN" sz="2800" dirty="0">
              <a:solidFill>
                <a:srgbClr val="7030A0"/>
              </a:solidFill>
            </a:endParaRPr>
          </a:p>
        </p:txBody>
      </p:sp>
      <p:sp>
        <p:nvSpPr>
          <p:cNvPr id="3" name="Content Placeholder 2"/>
          <p:cNvSpPr>
            <a:spLocks noGrp="1"/>
          </p:cNvSpPr>
          <p:nvPr>
            <p:ph idx="1"/>
          </p:nvPr>
        </p:nvSpPr>
        <p:spPr>
          <a:xfrm>
            <a:off x="457200" y="1675656"/>
            <a:ext cx="8229600" cy="5182344"/>
          </a:xfrm>
        </p:spPr>
        <p:txBody>
          <a:bodyPr>
            <a:noAutofit/>
          </a:bodyPr>
          <a:lstStyle/>
          <a:p>
            <a:pPr marL="354013" lvl="1" indent="-214313" algn="just"/>
            <a:r>
              <a:rPr lang="en-IN" sz="1600" b="1" dirty="0" err="1" smtClean="0">
                <a:solidFill>
                  <a:schemeClr val="tx1"/>
                </a:solidFill>
              </a:rPr>
              <a:t>Carboxylate</a:t>
            </a:r>
            <a:r>
              <a:rPr lang="en-IN" sz="1600" b="1" dirty="0" smtClean="0">
                <a:solidFill>
                  <a:schemeClr val="tx1"/>
                </a:solidFill>
              </a:rPr>
              <a:t> platform: </a:t>
            </a:r>
            <a:r>
              <a:rPr lang="en-IN" sz="1600" dirty="0" smtClean="0">
                <a:solidFill>
                  <a:schemeClr val="tx1"/>
                </a:solidFill>
              </a:rPr>
              <a:t>Residue from sugarcane industry with high water content viz., press mud cake or </a:t>
            </a:r>
            <a:r>
              <a:rPr lang="en-IN" sz="1600" dirty="0" err="1" smtClean="0">
                <a:solidFill>
                  <a:schemeClr val="tx1"/>
                </a:solidFill>
              </a:rPr>
              <a:t>vinasse</a:t>
            </a:r>
            <a:r>
              <a:rPr lang="en-IN" sz="1600" dirty="0" smtClean="0">
                <a:solidFill>
                  <a:schemeClr val="tx1"/>
                </a:solidFill>
              </a:rPr>
              <a:t> are predestined for bio-technological process with the help of microbes. The production of </a:t>
            </a:r>
            <a:r>
              <a:rPr lang="en-IN" sz="1600" dirty="0" err="1" smtClean="0">
                <a:solidFill>
                  <a:schemeClr val="tx1"/>
                </a:solidFill>
              </a:rPr>
              <a:t>carboxylates</a:t>
            </a:r>
            <a:r>
              <a:rPr lang="en-IN" sz="1600" dirty="0" smtClean="0">
                <a:solidFill>
                  <a:schemeClr val="tx1"/>
                </a:solidFill>
              </a:rPr>
              <a:t> undergo  anaerobic fermentation by </a:t>
            </a:r>
            <a:r>
              <a:rPr lang="en-IN" sz="1600" dirty="0" err="1" smtClean="0">
                <a:solidFill>
                  <a:schemeClr val="tx1"/>
                </a:solidFill>
              </a:rPr>
              <a:t>microbiota</a:t>
            </a:r>
            <a:r>
              <a:rPr lang="en-IN" sz="1600" dirty="0" smtClean="0">
                <a:solidFill>
                  <a:schemeClr val="tx1"/>
                </a:solidFill>
              </a:rPr>
              <a:t> which can be used directly in chemical industry or be converted to secondary products or biological process i.e. for production of bio-plastics, fuel, food and feed additives, pharmaceuticals or cosmetics. Now a days different companies are developing bio-processes aiming at </a:t>
            </a:r>
            <a:r>
              <a:rPr lang="en-IN" sz="1600" dirty="0" err="1" smtClean="0">
                <a:solidFill>
                  <a:schemeClr val="tx1"/>
                </a:solidFill>
              </a:rPr>
              <a:t>carboxylate</a:t>
            </a:r>
            <a:r>
              <a:rPr lang="en-IN" sz="1600" dirty="0" smtClean="0">
                <a:solidFill>
                  <a:schemeClr val="tx1"/>
                </a:solidFill>
              </a:rPr>
              <a:t> production for future commercialisation. </a:t>
            </a:r>
          </a:p>
          <a:p>
            <a:pPr marL="354013" lvl="1" indent="-214313" algn="just"/>
            <a:r>
              <a:rPr lang="en-IN" sz="1600" b="1" dirty="0" smtClean="0">
                <a:solidFill>
                  <a:schemeClr val="tx1"/>
                </a:solidFill>
              </a:rPr>
              <a:t>Bio-plastics and bio-polymers:</a:t>
            </a:r>
            <a:r>
              <a:rPr lang="en-IN" sz="1600" dirty="0" smtClean="0">
                <a:solidFill>
                  <a:schemeClr val="tx1"/>
                </a:solidFill>
              </a:rPr>
              <a:t> Lactate production is so far not an integral part of any sugarcane bio-refinery but it is considered as an electron donor for the chain elongation and as a preservative agent of bio mass. Cellulose </a:t>
            </a:r>
            <a:r>
              <a:rPr lang="en-IN" sz="1600" dirty="0" err="1" smtClean="0">
                <a:solidFill>
                  <a:schemeClr val="tx1"/>
                </a:solidFill>
              </a:rPr>
              <a:t>nanofibrils</a:t>
            </a:r>
            <a:r>
              <a:rPr lang="en-IN" sz="1600" dirty="0" smtClean="0">
                <a:solidFill>
                  <a:schemeClr val="tx1"/>
                </a:solidFill>
              </a:rPr>
              <a:t> (CNFs) are promising high strength </a:t>
            </a:r>
            <a:r>
              <a:rPr lang="en-IN" sz="1600" dirty="0" err="1" smtClean="0">
                <a:solidFill>
                  <a:schemeClr val="tx1"/>
                </a:solidFill>
              </a:rPr>
              <a:t>polymerics</a:t>
            </a:r>
            <a:r>
              <a:rPr lang="en-IN" sz="1600" dirty="0" smtClean="0">
                <a:solidFill>
                  <a:schemeClr val="tx1"/>
                </a:solidFill>
              </a:rPr>
              <a:t> fabrics derived from the renewable resources with promising characteristics viz., low cost, significant barrier and colloidal properties, bio-degradability, good potential for recycling which make them useful material for the preparation of green electronic products. This can replace or become an alternative source of wood. </a:t>
            </a:r>
          </a:p>
          <a:p>
            <a:pPr marL="354013" lvl="1" indent="-214313" algn="just"/>
            <a:r>
              <a:rPr lang="en-IN" sz="1600" b="1" dirty="0" smtClean="0">
                <a:solidFill>
                  <a:schemeClr val="tx1"/>
                </a:solidFill>
              </a:rPr>
              <a:t>Bio-fertiliser : </a:t>
            </a:r>
            <a:r>
              <a:rPr lang="en-IN" sz="1600" dirty="0" smtClean="0">
                <a:solidFill>
                  <a:schemeClr val="tx1"/>
                </a:solidFill>
              </a:rPr>
              <a:t>Composting of press mud cake duly enriched with useful micro flora help in production of bio-compost / fertiliser in augmentation of soil properties. Further the enrichment of nutrient value of bio-compost by adding </a:t>
            </a:r>
            <a:r>
              <a:rPr lang="en-IN" sz="1600" dirty="0" err="1" smtClean="0">
                <a:solidFill>
                  <a:schemeClr val="tx1"/>
                </a:solidFill>
              </a:rPr>
              <a:t>vinasse</a:t>
            </a:r>
            <a:r>
              <a:rPr lang="en-IN" sz="1600" dirty="0" smtClean="0">
                <a:solidFill>
                  <a:schemeClr val="tx1"/>
                </a:solidFill>
              </a:rPr>
              <a:t> from the sugar mills.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14356"/>
            <a:ext cx="8686800" cy="1495444"/>
          </a:xfrm>
        </p:spPr>
        <p:txBody>
          <a:bodyPr>
            <a:normAutofit/>
          </a:bodyPr>
          <a:lstStyle/>
          <a:p>
            <a:pPr lvl="0"/>
            <a:r>
              <a:rPr lang="en-IN" sz="3600" b="1" u="sng" dirty="0" smtClean="0">
                <a:solidFill>
                  <a:srgbClr val="7030A0"/>
                </a:solidFill>
              </a:rPr>
              <a:t>II. Biogas production and utilisation: </a:t>
            </a:r>
            <a:endParaRPr lang="en-IN" sz="3600" dirty="0">
              <a:solidFill>
                <a:srgbClr val="7030A0"/>
              </a:solidFill>
            </a:endParaRPr>
          </a:p>
        </p:txBody>
      </p:sp>
      <p:sp>
        <p:nvSpPr>
          <p:cNvPr id="3" name="Content Placeholder 2"/>
          <p:cNvSpPr>
            <a:spLocks noGrp="1"/>
          </p:cNvSpPr>
          <p:nvPr>
            <p:ph idx="1"/>
          </p:nvPr>
        </p:nvSpPr>
        <p:spPr>
          <a:xfrm>
            <a:off x="214282" y="1928802"/>
            <a:ext cx="8786874" cy="4645734"/>
          </a:xfrm>
        </p:spPr>
        <p:txBody>
          <a:bodyPr>
            <a:normAutofit fontScale="92500" lnSpcReduction="20000"/>
          </a:bodyPr>
          <a:lstStyle/>
          <a:p>
            <a:pPr algn="just"/>
            <a:r>
              <a:rPr lang="en-IN" dirty="0" smtClean="0"/>
              <a:t>The Press mud cake and sugarcane based </a:t>
            </a:r>
            <a:r>
              <a:rPr lang="en-IN" dirty="0" err="1" smtClean="0"/>
              <a:t>bagasse</a:t>
            </a:r>
            <a:r>
              <a:rPr lang="en-IN" dirty="0" smtClean="0"/>
              <a:t> are useful for production of biogas through anaerobic digestion. It is estimated that </a:t>
            </a:r>
            <a:r>
              <a:rPr lang="en-IN" dirty="0" err="1" smtClean="0"/>
              <a:t>upto</a:t>
            </a:r>
            <a:r>
              <a:rPr lang="en-IN" dirty="0" smtClean="0"/>
              <a:t> 251 M</a:t>
            </a:r>
            <a:r>
              <a:rPr lang="en-IN" baseline="30000" dirty="0" smtClean="0"/>
              <a:t>3</a:t>
            </a:r>
            <a:r>
              <a:rPr lang="en-IN" dirty="0" smtClean="0"/>
              <a:t> of bio mass per tonne of dry sugarcane based </a:t>
            </a:r>
            <a:r>
              <a:rPr lang="en-IN" dirty="0" err="1" smtClean="0"/>
              <a:t>bagasse</a:t>
            </a:r>
            <a:r>
              <a:rPr lang="en-IN" dirty="0" smtClean="0"/>
              <a:t> and 480 M</a:t>
            </a:r>
            <a:r>
              <a:rPr lang="en-IN" baseline="30000" dirty="0" smtClean="0"/>
              <a:t>3</a:t>
            </a:r>
            <a:r>
              <a:rPr lang="en-IN" dirty="0" smtClean="0"/>
              <a:t> biogas per tonne of dry press mud cake is obtained.</a:t>
            </a:r>
          </a:p>
          <a:p>
            <a:pPr algn="just"/>
            <a:r>
              <a:rPr lang="en-IN" dirty="0" smtClean="0"/>
              <a:t>Despite the anaerobic process digestion it also mitigates water pollution and provide nutrients rich organic manure. </a:t>
            </a:r>
          </a:p>
          <a:p>
            <a:pPr algn="just"/>
            <a:r>
              <a:rPr lang="en-IN" dirty="0" smtClean="0"/>
              <a:t>The technology in India is proving viable and many sugar mills are in the process of adopting the technology.</a:t>
            </a:r>
          </a:p>
          <a:p>
            <a:pPr algn="just"/>
            <a:r>
              <a:rPr lang="en-IN" dirty="0" smtClean="0"/>
              <a:t>These technologies help in not only enhancing the profitability of the industry but also helps in recycling of many essential nutrients back into the soil.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14356"/>
            <a:ext cx="8229600" cy="1071570"/>
          </a:xfrm>
        </p:spPr>
        <p:txBody>
          <a:bodyPr/>
          <a:lstStyle/>
          <a:p>
            <a:pPr lvl="0"/>
            <a:r>
              <a:rPr lang="en-IN" b="1" u="sng" dirty="0" smtClean="0">
                <a:solidFill>
                  <a:srgbClr val="7030A0"/>
                </a:solidFill>
              </a:rPr>
              <a:t>III. Bio-fuels: </a:t>
            </a:r>
            <a:endParaRPr lang="en-IN" dirty="0">
              <a:solidFill>
                <a:srgbClr val="7030A0"/>
              </a:solidFill>
            </a:endParaRPr>
          </a:p>
        </p:txBody>
      </p:sp>
      <p:sp>
        <p:nvSpPr>
          <p:cNvPr id="3" name="Content Placeholder 2"/>
          <p:cNvSpPr>
            <a:spLocks noGrp="1"/>
          </p:cNvSpPr>
          <p:nvPr>
            <p:ph idx="1"/>
          </p:nvPr>
        </p:nvSpPr>
        <p:spPr>
          <a:xfrm>
            <a:off x="214282" y="1714488"/>
            <a:ext cx="8715436" cy="4860048"/>
          </a:xfrm>
        </p:spPr>
        <p:txBody>
          <a:bodyPr>
            <a:normAutofit fontScale="92500" lnSpcReduction="10000"/>
          </a:bodyPr>
          <a:lstStyle/>
          <a:p>
            <a:pPr algn="just"/>
            <a:r>
              <a:rPr lang="en-IN" dirty="0" smtClean="0"/>
              <a:t>The sugarcane based </a:t>
            </a:r>
            <a:r>
              <a:rPr lang="en-IN" dirty="0" err="1" smtClean="0"/>
              <a:t>bagasse</a:t>
            </a:r>
            <a:r>
              <a:rPr lang="en-IN" dirty="0" smtClean="0"/>
              <a:t> will pose a new challenge for sugar industries due to its decreasing demand in cogeneration plants due to cheaper source of electricity availability. </a:t>
            </a:r>
          </a:p>
          <a:p>
            <a:pPr algn="just"/>
            <a:r>
              <a:rPr lang="en-IN" dirty="0" smtClean="0"/>
              <a:t>The </a:t>
            </a:r>
            <a:r>
              <a:rPr lang="en-IN" dirty="0" err="1" smtClean="0"/>
              <a:t>bagasse</a:t>
            </a:r>
            <a:r>
              <a:rPr lang="en-IN" dirty="0" smtClean="0"/>
              <a:t> consists of cellulose and hemicelluloses which can mainly contribute in production of bio fuels (biogas, 2G ethanol, </a:t>
            </a:r>
            <a:r>
              <a:rPr lang="en-IN" dirty="0" err="1" smtClean="0"/>
              <a:t>butanol</a:t>
            </a:r>
            <a:r>
              <a:rPr lang="en-IN" dirty="0" smtClean="0"/>
              <a:t>, hydrogen and aviation fuel) and bio chemicals (lactic acid, </a:t>
            </a:r>
            <a:r>
              <a:rPr lang="en-IN" dirty="0" err="1" smtClean="0"/>
              <a:t>succinic</a:t>
            </a:r>
            <a:r>
              <a:rPr lang="en-IN" dirty="0" smtClean="0"/>
              <a:t> acid, </a:t>
            </a:r>
            <a:r>
              <a:rPr lang="en-IN" dirty="0" err="1" smtClean="0"/>
              <a:t>gluconic</a:t>
            </a:r>
            <a:r>
              <a:rPr lang="en-IN" dirty="0" smtClean="0"/>
              <a:t> acid and </a:t>
            </a:r>
            <a:r>
              <a:rPr lang="en-IN" dirty="0" err="1" smtClean="0"/>
              <a:t>xylitol</a:t>
            </a:r>
            <a:r>
              <a:rPr lang="en-IN" dirty="0" smtClean="0"/>
              <a:t>). </a:t>
            </a:r>
          </a:p>
          <a:p>
            <a:pPr algn="just"/>
            <a:r>
              <a:rPr lang="en-IN" dirty="0" smtClean="0"/>
              <a:t>The press mud cake also has </a:t>
            </a:r>
            <a:r>
              <a:rPr lang="en-IN" dirty="0" err="1" smtClean="0"/>
              <a:t>lingocellulose</a:t>
            </a:r>
            <a:r>
              <a:rPr lang="en-IN" dirty="0" smtClean="0"/>
              <a:t> as a major component and other constituents are fine </a:t>
            </a:r>
            <a:r>
              <a:rPr lang="en-IN" dirty="0" err="1" smtClean="0"/>
              <a:t>bagasse</a:t>
            </a:r>
            <a:r>
              <a:rPr lang="en-IN" dirty="0" smtClean="0"/>
              <a:t>, wax, protein and also insoluble salts. </a:t>
            </a:r>
          </a:p>
          <a:p>
            <a:pPr algn="just"/>
            <a:endParaRPr lang="en-IN"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rba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Urban">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140</TotalTime>
  <Words>1952</Words>
  <Application>Microsoft Office PowerPoint</Application>
  <PresentationFormat>On-screen Show (4:3)</PresentationFormat>
  <Paragraphs>72</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Urban</vt:lpstr>
      <vt:lpstr>ETHANOL: BEYOND for sustainability of sugar industry</vt:lpstr>
      <vt:lpstr>Introduction: </vt:lpstr>
      <vt:lpstr>Slide 3</vt:lpstr>
      <vt:lpstr>Slide 4</vt:lpstr>
      <vt:lpstr>Slide 5</vt:lpstr>
      <vt:lpstr>Slide 6</vt:lpstr>
      <vt:lpstr>I. Use of organic residues for Carboxylates, Bio plastics and Bio-fertiliser production. </vt:lpstr>
      <vt:lpstr>II. Biogas production and utilisation: </vt:lpstr>
      <vt:lpstr>III. Bio-fuels: </vt:lpstr>
      <vt:lpstr>IV. Hydrogen Production:</vt:lpstr>
      <vt:lpstr>V. Valorisation of Biogenic CO2 sources: </vt:lpstr>
      <vt:lpstr>Slide 12</vt:lpstr>
      <vt:lpstr>VI. Biogenic Silica from the bagasse ashes: </vt:lpstr>
      <vt:lpstr>VII. Potassic fertiliser:</vt:lpstr>
      <vt:lpstr>VIII. R &amp; D approach: </vt:lpstr>
      <vt:lpstr>The circular economy concept for sugar industry </vt:lpstr>
      <vt:lpstr>Slide 17</vt:lpstr>
      <vt:lpstr>Conclusions: </vt:lpstr>
      <vt:lpstr>Slide 19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Beyond ethanol for sustainability of sugar industry</dc:title>
  <dc:creator>hp user</dc:creator>
  <cp:lastModifiedBy>SNSI</cp:lastModifiedBy>
  <cp:revision>22</cp:revision>
  <dcterms:created xsi:type="dcterms:W3CDTF">2022-07-04T07:06:01Z</dcterms:created>
  <dcterms:modified xsi:type="dcterms:W3CDTF">2023-04-01T10:06:51Z</dcterms:modified>
</cp:coreProperties>
</file>