
<file path=[Content_Types].xml><?xml version="1.0" encoding="utf-8"?>
<Types xmlns="http://schemas.openxmlformats.org/package/2006/content-types">
  <Default ContentType="image/x-wmf" Extension="wmf"/>
  <Default ContentType="application/xml" Extension="xml"/>
  <Default ContentType="image/png" Extension="png"/>
  <Default ContentType="image/jpeg" Extension="jpe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1.xml"/>
  <Override ContentType="application/vnd.openxmlformats-officedocument.presentationml.slideMaster+xml" PartName="/ppt/slideMasters/slideMaster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1.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1.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Lst>
  <p:sldSz cy="6858000" cx="12192000"/>
  <p:notesSz cx="6858000" cy="9144000"/>
  <p:defaultTextStyle>
    <a:defPPr lvl="0">
      <a:defRPr lang="en-US"/>
    </a:defPPr>
    <a:lvl1pPr defTabSz="914400" eaLnBrk="1" hangingPunct="1" latinLnBrk="0" lvl="0" marL="0" rtl="0" algn="l">
      <a:defRPr kern="1200" sz="1800">
        <a:solidFill>
          <a:schemeClr val="tx1"/>
        </a:solidFill>
        <a:latin typeface="+mn-lt"/>
        <a:ea typeface="+mn-ea"/>
        <a:cs typeface="+mn-cs"/>
      </a:defRPr>
    </a:lvl1pPr>
    <a:lvl2pPr defTabSz="914400" eaLnBrk="1" hangingPunct="1" latinLnBrk="0" lvl="1" marL="457200" rtl="0" algn="l">
      <a:defRPr kern="1200" sz="1800">
        <a:solidFill>
          <a:schemeClr val="tx1"/>
        </a:solidFill>
        <a:latin typeface="+mn-lt"/>
        <a:ea typeface="+mn-ea"/>
        <a:cs typeface="+mn-cs"/>
      </a:defRPr>
    </a:lvl2pPr>
    <a:lvl3pPr defTabSz="914400" eaLnBrk="1" hangingPunct="1" latinLnBrk="0" lvl="2" marL="914400" rtl="0" algn="l">
      <a:defRPr kern="1200" sz="1800">
        <a:solidFill>
          <a:schemeClr val="tx1"/>
        </a:solidFill>
        <a:latin typeface="+mn-lt"/>
        <a:ea typeface="+mn-ea"/>
        <a:cs typeface="+mn-cs"/>
      </a:defRPr>
    </a:lvl3pPr>
    <a:lvl4pPr defTabSz="914400" eaLnBrk="1" hangingPunct="1" latinLnBrk="0" lvl="3" marL="1371600" rtl="0" algn="l">
      <a:defRPr kern="1200" sz="1800">
        <a:solidFill>
          <a:schemeClr val="tx1"/>
        </a:solidFill>
        <a:latin typeface="+mn-lt"/>
        <a:ea typeface="+mn-ea"/>
        <a:cs typeface="+mn-cs"/>
      </a:defRPr>
    </a:lvl4pPr>
    <a:lvl5pPr defTabSz="914400" eaLnBrk="1" hangingPunct="1" latinLnBrk="0" lvl="4" marL="1828800" rtl="0" algn="l">
      <a:defRPr kern="1200" sz="1800">
        <a:solidFill>
          <a:schemeClr val="tx1"/>
        </a:solidFill>
        <a:latin typeface="+mn-lt"/>
        <a:ea typeface="+mn-ea"/>
        <a:cs typeface="+mn-cs"/>
      </a:defRPr>
    </a:lvl5pPr>
    <a:lvl6pPr defTabSz="914400" eaLnBrk="1" hangingPunct="1" latinLnBrk="0" lvl="5" marL="2286000" rtl="0" algn="l">
      <a:defRPr kern="1200" sz="1800">
        <a:solidFill>
          <a:schemeClr val="tx1"/>
        </a:solidFill>
        <a:latin typeface="+mn-lt"/>
        <a:ea typeface="+mn-ea"/>
        <a:cs typeface="+mn-cs"/>
      </a:defRPr>
    </a:lvl6pPr>
    <a:lvl7pPr defTabSz="914400" eaLnBrk="1" hangingPunct="1" latinLnBrk="0" lvl="6" marL="2743200" rtl="0" algn="l">
      <a:defRPr kern="1200" sz="1800">
        <a:solidFill>
          <a:schemeClr val="tx1"/>
        </a:solidFill>
        <a:latin typeface="+mn-lt"/>
        <a:ea typeface="+mn-ea"/>
        <a:cs typeface="+mn-cs"/>
      </a:defRPr>
    </a:lvl7pPr>
    <a:lvl8pPr defTabSz="914400" eaLnBrk="1" hangingPunct="1" latinLnBrk="0" lvl="7" marL="3200400" rtl="0" algn="l">
      <a:defRPr kern="1200" sz="1800">
        <a:solidFill>
          <a:schemeClr val="tx1"/>
        </a:solidFill>
        <a:latin typeface="+mn-lt"/>
        <a:ea typeface="+mn-ea"/>
        <a:cs typeface="+mn-cs"/>
      </a:defRPr>
    </a:lvl8pPr>
    <a:lvl9pPr defTabSz="914400" eaLnBrk="1" hangingPunct="1" latinLnBrk="0" lvl="8" marL="3657600" rtl="0" algn="l">
      <a:defRPr kern="1200" sz="1800">
        <a:solidFill>
          <a:schemeClr val="tx1"/>
        </a:solidFill>
        <a:latin typeface="+mn-lt"/>
        <a:ea typeface="+mn-ea"/>
        <a:cs typeface="+mn-cs"/>
      </a:defRPr>
    </a:lvl9pPr>
  </p:defaultTextStyle>
  <p:extLst>
    <p:ext uri="{EFAFB233-063F-42B5-8137-9DF3F51BA10A}">
      <p15:sldGuideLst>
        <p15:guide id="1" orient="horz" pos="2160">
          <p15:clr>
            <a:srgbClr val="A4A3A4"/>
          </p15:clr>
        </p15:guide>
        <p15:guide id="2" pos="3840">
          <p15:clr>
            <a:srgbClr val="A4A3A4"/>
          </p15:clr>
        </p15:guide>
      </p15:sldGuideLst>
    </p:ext>
  </p:extLst>
</p:presentation>
</file>

<file path=ppt/presProps1.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1.xml><?xml version="1.0" encoding="utf-8"?>
<a:tblStyleLst xmlns:a="http://schemas.openxmlformats.org/drawingml/2006/main" xmlns:r="http://schemas.openxmlformats.org/officeDocument/2006/relationships" def="{90651C3A-4460-11DB-9652-00E08161165F}">
  <a:tblStyle styleId="{5C22544A-7EE6-4342-B048-85BDC9FD1C3A}" styleName="Medium Style 2 - Accent 1">
    <a:wholeTbl>
      <a:tcTxStyle>
        <a:fontRef idx="minor">
          <a:prstClr val="black"/>
        </a:fontRef>
        <a:schemeClr val="dk1"/>
      </a:tcTxStyle>
      <a:tcStyle>
        <a:tcBdr>
          <a:left>
            <a:ln cmpd="sng" w="12700">
              <a:solidFill>
                <a:schemeClr val="lt1"/>
              </a:solidFill>
            </a:ln>
          </a:left>
          <a:right>
            <a:ln cmpd="sng" w="12700">
              <a:solidFill>
                <a:schemeClr val="lt1"/>
              </a:solidFill>
            </a:ln>
          </a:right>
          <a:top>
            <a:ln cmpd="sng" w="12700">
              <a:solidFill>
                <a:schemeClr val="lt1"/>
              </a:solidFill>
            </a:ln>
          </a:top>
          <a:bottom>
            <a:ln cmpd="sng" w="12700">
              <a:solidFill>
                <a:schemeClr val="lt1"/>
              </a:solidFill>
            </a:ln>
          </a:bottom>
          <a:insideH>
            <a:ln cmpd="sng" w="12700">
              <a:solidFill>
                <a:schemeClr val="lt1"/>
              </a:solidFill>
            </a:ln>
          </a:insideH>
          <a:insideV>
            <a:ln cmpd="sng" w="12700">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cmpd="sng" w="38100">
              <a:solidFill>
                <a:schemeClr val="lt1"/>
              </a:solidFill>
            </a:ln>
          </a:top>
        </a:tcBdr>
        <a:fill>
          <a:solidFill>
            <a:schemeClr val="accent1"/>
          </a:solidFill>
        </a:fill>
      </a:tcStyle>
    </a:lastRow>
    <a:firstRow>
      <a:tcTxStyle b="on">
        <a:fontRef idx="minor">
          <a:prstClr val="black"/>
        </a:fontRef>
        <a:schemeClr val="lt1"/>
      </a:tcTxStyle>
      <a:tcStyle>
        <a:tcBdr>
          <a:bottom>
            <a:ln cmpd="sng" w="38100">
              <a:solidFill>
                <a:schemeClr val="lt1"/>
              </a:solidFill>
            </a:ln>
          </a:bottom>
        </a:tcBdr>
        <a:fill>
          <a:solidFill>
            <a:schemeClr val="accent1"/>
          </a:solidFill>
        </a:fill>
      </a:tcStyle>
    </a:firstRow>
  </a:tblStyle>
</a:tblStyleLst>
</file>

<file path=ppt/viewProps1.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1.xml"/><Relationship Id="rId3" Type="http://schemas.openxmlformats.org/officeDocument/2006/relationships/presProps" Target="presProps1.xml"/><Relationship Id="rId4" Type="http://schemas.openxmlformats.org/officeDocument/2006/relationships/tableStyles" Target="tableStyles1.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C39F75-7B20-41B0-9082-58FAA750A2C1}" type="datetimeFigureOut">
              <a:rPr lang="en-US" smtClean="0"/>
              <a:pPr/>
              <a:t>3/31/2023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3C87F0-9A3C-4C4F-93FD-65C1F09FEB9F}" type="slidenum">
              <a:rPr lang="en-US" smtClean="0"/>
              <a:pPr/>
              <a:t>‹#›</a:t>
            </a:fld>
            <a:endParaRPr lang="en-US"/>
          </a:p>
        </p:txBody>
      </p:sp>
    </p:spTree>
    <p:extLst>
      <p:ext uri="{BB962C8B-B14F-4D97-AF65-F5344CB8AC3E}">
        <p14:creationId xmlns:p14="http://schemas.microsoft.com/office/powerpoint/2010/main" val="4069658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ln>
            <a:miter lim="800000"/>
            <a:headEnd/>
            <a:tailEnd/>
          </a:ln>
        </p:spPr>
        <p:txBody>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fld id="{664E6542-1863-4E9C-AFDD-A2AFC6759DBE}" type="slidenum">
              <a:rPr lang="zh-CN" altLang="en-GB" sz="1200" b="0"/>
              <a:pPr/>
              <a:t>1</a:t>
            </a:fld>
            <a:endParaRPr lang="en-GB" altLang="zh-CN" sz="1200" b="0"/>
          </a:p>
        </p:txBody>
      </p:sp>
      <p:sp>
        <p:nvSpPr>
          <p:cNvPr id="12291" name="Rectangle 2"/>
          <p:cNvSpPr>
            <a:spLocks noGrp="1" noRot="1" noChangeAspect="1" noChangeArrowheads="1" noTextEdit="1"/>
          </p:cNvSpPr>
          <p:nvPr>
            <p:ph type="sldImg"/>
          </p:nvPr>
        </p:nvSpPr>
        <p:spPr>
          <a:solidFill>
            <a:srgbClr val="FFFFFF"/>
          </a:solidFill>
          <a:ln/>
        </p:spPr>
      </p:sp>
      <p:sp>
        <p:nvSpPr>
          <p:cNvPr id="12292"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2621755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ln>
            <a:miter lim="800000"/>
            <a:headEnd/>
            <a:tailEnd/>
          </a:ln>
        </p:spPr>
        <p:txBody>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fld id="{664E6542-1863-4E9C-AFDD-A2AFC6759DBE}" type="slidenum">
              <a:rPr lang="zh-CN" altLang="en-GB" sz="1200" b="0"/>
              <a:pPr/>
              <a:t>12</a:t>
            </a:fld>
            <a:endParaRPr lang="en-GB" altLang="zh-CN" sz="1200" b="0"/>
          </a:p>
        </p:txBody>
      </p:sp>
      <p:sp>
        <p:nvSpPr>
          <p:cNvPr id="12291" name="Rectangle 2"/>
          <p:cNvSpPr>
            <a:spLocks noGrp="1" noRot="1" noChangeAspect="1" noChangeArrowheads="1" noTextEdit="1"/>
          </p:cNvSpPr>
          <p:nvPr>
            <p:ph type="sldImg"/>
          </p:nvPr>
        </p:nvSpPr>
        <p:spPr>
          <a:solidFill>
            <a:srgbClr val="FFFFFF"/>
          </a:solidFill>
          <a:ln/>
        </p:spPr>
      </p:sp>
      <p:sp>
        <p:nvSpPr>
          <p:cNvPr id="12292"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6730307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ln>
            <a:miter lim="800000"/>
            <a:headEnd/>
            <a:tailEnd/>
          </a:ln>
        </p:spPr>
        <p:txBody>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fld id="{664E6542-1863-4E9C-AFDD-A2AFC6759DBE}" type="slidenum">
              <a:rPr lang="zh-CN" altLang="en-GB" sz="1200" b="0"/>
              <a:pPr/>
              <a:t>13</a:t>
            </a:fld>
            <a:endParaRPr lang="en-GB" altLang="zh-CN" sz="1200" b="0"/>
          </a:p>
        </p:txBody>
      </p:sp>
      <p:sp>
        <p:nvSpPr>
          <p:cNvPr id="12291" name="Rectangle 2"/>
          <p:cNvSpPr>
            <a:spLocks noGrp="1" noRot="1" noChangeAspect="1" noChangeArrowheads="1" noTextEdit="1"/>
          </p:cNvSpPr>
          <p:nvPr>
            <p:ph type="sldImg"/>
          </p:nvPr>
        </p:nvSpPr>
        <p:spPr>
          <a:solidFill>
            <a:srgbClr val="FFFFFF"/>
          </a:solidFill>
          <a:ln/>
        </p:spPr>
      </p:sp>
      <p:sp>
        <p:nvSpPr>
          <p:cNvPr id="12292"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6378509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ln>
            <a:miter lim="800000"/>
            <a:headEnd/>
            <a:tailEnd/>
          </a:ln>
        </p:spPr>
        <p:txBody>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fld id="{664E6542-1863-4E9C-AFDD-A2AFC6759DBE}" type="slidenum">
              <a:rPr lang="zh-CN" altLang="en-GB" sz="1200" b="0"/>
              <a:pPr/>
              <a:t>2</a:t>
            </a:fld>
            <a:endParaRPr lang="en-GB" altLang="zh-CN" sz="1200" b="0"/>
          </a:p>
        </p:txBody>
      </p:sp>
      <p:sp>
        <p:nvSpPr>
          <p:cNvPr id="12291" name="Rectangle 2"/>
          <p:cNvSpPr>
            <a:spLocks noGrp="1" noRot="1" noChangeAspect="1" noChangeArrowheads="1" noTextEdit="1"/>
          </p:cNvSpPr>
          <p:nvPr>
            <p:ph type="sldImg"/>
          </p:nvPr>
        </p:nvSpPr>
        <p:spPr>
          <a:solidFill>
            <a:srgbClr val="FFFFFF"/>
          </a:solidFill>
          <a:ln/>
        </p:spPr>
      </p:sp>
      <p:sp>
        <p:nvSpPr>
          <p:cNvPr id="12292"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0618158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ln>
            <a:miter lim="800000"/>
            <a:headEnd/>
            <a:tailEnd/>
          </a:ln>
        </p:spPr>
        <p:txBody>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fld id="{664E6542-1863-4E9C-AFDD-A2AFC6759DBE}" type="slidenum">
              <a:rPr lang="zh-CN" altLang="en-GB" sz="1200" b="0"/>
              <a:pPr/>
              <a:t>3</a:t>
            </a:fld>
            <a:endParaRPr lang="en-GB" altLang="zh-CN" sz="1200" b="0"/>
          </a:p>
        </p:txBody>
      </p:sp>
      <p:sp>
        <p:nvSpPr>
          <p:cNvPr id="12291" name="Rectangle 2"/>
          <p:cNvSpPr>
            <a:spLocks noGrp="1" noRot="1" noChangeAspect="1" noChangeArrowheads="1" noTextEdit="1"/>
          </p:cNvSpPr>
          <p:nvPr>
            <p:ph type="sldImg"/>
          </p:nvPr>
        </p:nvSpPr>
        <p:spPr>
          <a:solidFill>
            <a:srgbClr val="FFFFFF"/>
          </a:solidFill>
          <a:ln/>
        </p:spPr>
      </p:sp>
      <p:sp>
        <p:nvSpPr>
          <p:cNvPr id="12292"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6568365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ln>
            <a:miter lim="800000"/>
            <a:headEnd/>
            <a:tailEnd/>
          </a:ln>
        </p:spPr>
        <p:txBody>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fld id="{664E6542-1863-4E9C-AFDD-A2AFC6759DBE}" type="slidenum">
              <a:rPr lang="zh-CN" altLang="en-GB" sz="1200" b="0"/>
              <a:pPr/>
              <a:t>4</a:t>
            </a:fld>
            <a:endParaRPr lang="en-GB" altLang="zh-CN" sz="1200" b="0"/>
          </a:p>
        </p:txBody>
      </p:sp>
      <p:sp>
        <p:nvSpPr>
          <p:cNvPr id="12291" name="Rectangle 2"/>
          <p:cNvSpPr>
            <a:spLocks noGrp="1" noRot="1" noChangeAspect="1" noChangeArrowheads="1" noTextEdit="1"/>
          </p:cNvSpPr>
          <p:nvPr>
            <p:ph type="sldImg"/>
          </p:nvPr>
        </p:nvSpPr>
        <p:spPr>
          <a:solidFill>
            <a:srgbClr val="FFFFFF"/>
          </a:solidFill>
          <a:ln/>
        </p:spPr>
      </p:sp>
      <p:sp>
        <p:nvSpPr>
          <p:cNvPr id="12292"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2250829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ln>
            <a:miter lim="800000"/>
            <a:headEnd/>
            <a:tailEnd/>
          </a:ln>
        </p:spPr>
        <p:txBody>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fld id="{664E6542-1863-4E9C-AFDD-A2AFC6759DBE}" type="slidenum">
              <a:rPr lang="zh-CN" altLang="en-GB" sz="1200" b="0"/>
              <a:pPr/>
              <a:t>5</a:t>
            </a:fld>
            <a:endParaRPr lang="en-GB" altLang="zh-CN" sz="1200" b="0"/>
          </a:p>
        </p:txBody>
      </p:sp>
      <p:sp>
        <p:nvSpPr>
          <p:cNvPr id="12291" name="Rectangle 2"/>
          <p:cNvSpPr>
            <a:spLocks noGrp="1" noRot="1" noChangeAspect="1" noChangeArrowheads="1" noTextEdit="1"/>
          </p:cNvSpPr>
          <p:nvPr>
            <p:ph type="sldImg"/>
          </p:nvPr>
        </p:nvSpPr>
        <p:spPr>
          <a:solidFill>
            <a:srgbClr val="FFFFFF"/>
          </a:solidFill>
          <a:ln/>
        </p:spPr>
      </p:sp>
      <p:sp>
        <p:nvSpPr>
          <p:cNvPr id="12292"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16311421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ln>
            <a:miter lim="800000"/>
            <a:headEnd/>
            <a:tailEnd/>
          </a:ln>
        </p:spPr>
        <p:txBody>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fld id="{664E6542-1863-4E9C-AFDD-A2AFC6759DBE}" type="slidenum">
              <a:rPr lang="zh-CN" altLang="en-GB" sz="1200" b="0"/>
              <a:pPr/>
              <a:t>6</a:t>
            </a:fld>
            <a:endParaRPr lang="en-GB" altLang="zh-CN" sz="1200" b="0"/>
          </a:p>
        </p:txBody>
      </p:sp>
      <p:sp>
        <p:nvSpPr>
          <p:cNvPr id="12291" name="Rectangle 2"/>
          <p:cNvSpPr>
            <a:spLocks noGrp="1" noRot="1" noChangeAspect="1" noChangeArrowheads="1" noTextEdit="1"/>
          </p:cNvSpPr>
          <p:nvPr>
            <p:ph type="sldImg"/>
          </p:nvPr>
        </p:nvSpPr>
        <p:spPr>
          <a:solidFill>
            <a:srgbClr val="FFFFFF"/>
          </a:solidFill>
          <a:ln/>
        </p:spPr>
      </p:sp>
      <p:sp>
        <p:nvSpPr>
          <p:cNvPr id="12292"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23249802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ln>
            <a:miter lim="800000"/>
            <a:headEnd/>
            <a:tailEnd/>
          </a:ln>
        </p:spPr>
        <p:txBody>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fld id="{664E6542-1863-4E9C-AFDD-A2AFC6759DBE}" type="slidenum">
              <a:rPr lang="zh-CN" altLang="en-GB" sz="1200" b="0"/>
              <a:pPr/>
              <a:t>7</a:t>
            </a:fld>
            <a:endParaRPr lang="en-GB" altLang="zh-CN" sz="1200" b="0"/>
          </a:p>
        </p:txBody>
      </p:sp>
      <p:sp>
        <p:nvSpPr>
          <p:cNvPr id="12291" name="Rectangle 2"/>
          <p:cNvSpPr>
            <a:spLocks noGrp="1" noRot="1" noChangeAspect="1" noChangeArrowheads="1" noTextEdit="1"/>
          </p:cNvSpPr>
          <p:nvPr>
            <p:ph type="sldImg"/>
          </p:nvPr>
        </p:nvSpPr>
        <p:spPr>
          <a:solidFill>
            <a:srgbClr val="FFFFFF"/>
          </a:solidFill>
          <a:ln/>
        </p:spPr>
      </p:sp>
      <p:sp>
        <p:nvSpPr>
          <p:cNvPr id="12292"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693518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ln>
            <a:miter lim="800000"/>
            <a:headEnd/>
            <a:tailEnd/>
          </a:ln>
        </p:spPr>
        <p:txBody>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fld id="{664E6542-1863-4E9C-AFDD-A2AFC6759DBE}" type="slidenum">
              <a:rPr lang="zh-CN" altLang="en-GB" sz="1200" b="0"/>
              <a:pPr/>
              <a:t>8</a:t>
            </a:fld>
            <a:endParaRPr lang="en-GB" altLang="zh-CN" sz="1200" b="0"/>
          </a:p>
        </p:txBody>
      </p:sp>
      <p:sp>
        <p:nvSpPr>
          <p:cNvPr id="12291" name="Rectangle 2"/>
          <p:cNvSpPr>
            <a:spLocks noGrp="1" noRot="1" noChangeAspect="1" noChangeArrowheads="1" noTextEdit="1"/>
          </p:cNvSpPr>
          <p:nvPr>
            <p:ph type="sldImg"/>
          </p:nvPr>
        </p:nvSpPr>
        <p:spPr>
          <a:solidFill>
            <a:srgbClr val="FFFFFF"/>
          </a:solidFill>
          <a:ln/>
        </p:spPr>
      </p:sp>
      <p:sp>
        <p:nvSpPr>
          <p:cNvPr id="12292"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5464882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ln>
            <a:miter lim="800000"/>
            <a:headEnd/>
            <a:tailEnd/>
          </a:ln>
        </p:spPr>
        <p:txBody>
          <a:bodyP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fld id="{664E6542-1863-4E9C-AFDD-A2AFC6759DBE}" type="slidenum">
              <a:rPr lang="zh-CN" altLang="en-GB" sz="1200" b="0"/>
              <a:pPr/>
              <a:t>9</a:t>
            </a:fld>
            <a:endParaRPr lang="en-GB" altLang="zh-CN" sz="1200" b="0"/>
          </a:p>
        </p:txBody>
      </p:sp>
      <p:sp>
        <p:nvSpPr>
          <p:cNvPr id="12291" name="Rectangle 2"/>
          <p:cNvSpPr>
            <a:spLocks noGrp="1" noRot="1" noChangeAspect="1" noChangeArrowheads="1" noTextEdit="1"/>
          </p:cNvSpPr>
          <p:nvPr>
            <p:ph type="sldImg"/>
          </p:nvPr>
        </p:nvSpPr>
        <p:spPr>
          <a:solidFill>
            <a:srgbClr val="FFFFFF"/>
          </a:solidFill>
          <a:ln/>
        </p:spPr>
      </p:sp>
      <p:sp>
        <p:nvSpPr>
          <p:cNvPr id="12292"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endParaRPr lang="en-US" altLang="en-US">
              <a:latin typeface="Arial" panose="020B0604020202020204" pitchFamily="34" charset="0"/>
              <a:ea typeface="ＭＳ Ｐゴシック" panose="020B0600070205080204" pitchFamily="34" charset="-128"/>
            </a:endParaRPr>
          </a:p>
        </p:txBody>
      </p:sp>
    </p:spTree>
    <p:extLst>
      <p:ext uri="{BB962C8B-B14F-4D97-AF65-F5344CB8AC3E}">
        <p14:creationId xmlns:p14="http://schemas.microsoft.com/office/powerpoint/2010/main" val="35506451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910080" y="359898"/>
            <a:ext cx="9875520" cy="1472184"/>
          </a:xfrm>
        </p:spPr>
        <p:txBody>
          <a:bodyPr anchor="b"/>
          <a:lstStyle>
            <a:lvl1pPr algn="l">
              <a:defRPr/>
            </a:lvl1pPr>
            <a:extLst/>
          </a:lstStyle>
          <a:p>
            <a:r>
              <a:rPr kumimoji="0" lang="en-US"/>
              <a:t>Click to edit Master title style</a:t>
            </a:r>
          </a:p>
        </p:txBody>
      </p:sp>
      <p:sp>
        <p:nvSpPr>
          <p:cNvPr id="22" name="Subtitle 21"/>
          <p:cNvSpPr>
            <a:spLocks noGrp="1"/>
          </p:cNvSpPr>
          <p:nvPr>
            <p:ph type="subTitle" idx="1"/>
          </p:nvPr>
        </p:nvSpPr>
        <p:spPr>
          <a:xfrm>
            <a:off x="1910080" y="1850064"/>
            <a:ext cx="987552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a:t>Click to edit Master subtitle style</a:t>
            </a:r>
          </a:p>
        </p:txBody>
      </p:sp>
      <p:sp>
        <p:nvSpPr>
          <p:cNvPr id="7" name="Date Placeholder 6"/>
          <p:cNvSpPr>
            <a:spLocks noGrp="1"/>
          </p:cNvSpPr>
          <p:nvPr>
            <p:ph type="dt" sz="half" idx="10"/>
          </p:nvPr>
        </p:nvSpPr>
        <p:spPr/>
        <p:txBody>
          <a:bodyPr/>
          <a:lstStyle/>
          <a:p>
            <a:fld id="{02684707-1250-4B45-B408-D49E77170AC6}" type="datetimeFigureOut">
              <a:rPr lang="en-US" smtClean="0"/>
              <a:pPr/>
              <a:t>3/31/2023</a:t>
            </a:fld>
            <a:endParaRPr lang="en-US"/>
          </a:p>
        </p:txBody>
      </p:sp>
      <p:sp>
        <p:nvSpPr>
          <p:cNvPr id="20" name="Footer Placeholder 19"/>
          <p:cNvSpPr>
            <a:spLocks noGrp="1"/>
          </p:cNvSpPr>
          <p:nvPr>
            <p:ph type="ftr" sz="quarter" idx="11"/>
          </p:nvPr>
        </p:nvSpPr>
        <p:spPr/>
        <p:txBody>
          <a:bodyPr/>
          <a:lstStyle/>
          <a:p>
            <a:endParaRPr lang="en-US"/>
          </a:p>
        </p:txBody>
      </p:sp>
      <p:sp>
        <p:nvSpPr>
          <p:cNvPr id="10" name="Slide Number Placeholder 9"/>
          <p:cNvSpPr>
            <a:spLocks noGrp="1"/>
          </p:cNvSpPr>
          <p:nvPr>
            <p:ph type="sldNum" sz="quarter" idx="12"/>
          </p:nvPr>
        </p:nvSpPr>
        <p:spPr/>
        <p:txBody>
          <a:bodyPr/>
          <a:lstStyle/>
          <a:p>
            <a:fld id="{CC0262DA-3907-4AF6-A3CA-88FD2DB3840F}" type="slidenum">
              <a:rPr lang="en-US" smtClean="0"/>
              <a:pPr/>
              <a:t>‹#›</a:t>
            </a:fld>
            <a:endParaRPr lang="en-US"/>
          </a:p>
        </p:txBody>
      </p:sp>
      <p:sp>
        <p:nvSpPr>
          <p:cNvPr id="8" name="Oval 7"/>
          <p:cNvSpPr/>
          <p:nvPr/>
        </p:nvSpPr>
        <p:spPr>
          <a:xfrm>
            <a:off x="1228577" y="1413802"/>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1542901" y="1345016"/>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2684707-1250-4B45-B408-D49E77170AC6}" type="datetimeFigureOut">
              <a:rPr lang="en-US" smtClean="0"/>
              <a:pPr/>
              <a:t>3/31/2023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262DA-3907-4AF6-A3CA-88FD2DB3840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44000" y="274640"/>
            <a:ext cx="24384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1524000" y="274641"/>
            <a:ext cx="74168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2684707-1250-4B45-B408-D49E77170AC6}" type="datetimeFigureOut">
              <a:rPr lang="en-US" smtClean="0"/>
              <a:pPr/>
              <a:t>3/31/2023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262DA-3907-4AF6-A3CA-88FD2DB3840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02684707-1250-4B45-B408-D49E77170AC6}" type="datetimeFigureOut">
              <a:rPr lang="en-US" smtClean="0"/>
              <a:pPr/>
              <a:t>3/31/2023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262DA-3907-4AF6-A3CA-88FD2DB3840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043853" y="-54"/>
            <a:ext cx="9144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437856" y="2600325"/>
            <a:ext cx="8534400" cy="2286000"/>
          </a:xfrm>
        </p:spPr>
        <p:txBody>
          <a:bodyPr anchor="t"/>
          <a:lstStyle>
            <a:lvl1pPr algn="l">
              <a:lnSpc>
                <a:spcPts val="4500"/>
              </a:lnSpc>
              <a:buNone/>
              <a:defRPr sz="4000" b="1" cap="all"/>
            </a:lvl1pPr>
            <a:extLst/>
          </a:lstStyle>
          <a:p>
            <a:r>
              <a:rPr kumimoji="0" lang="en-US"/>
              <a:t>Click to edit Master title style</a:t>
            </a:r>
          </a:p>
        </p:txBody>
      </p:sp>
      <p:sp>
        <p:nvSpPr>
          <p:cNvPr id="3" name="Text Placeholder 2"/>
          <p:cNvSpPr>
            <a:spLocks noGrp="1"/>
          </p:cNvSpPr>
          <p:nvPr>
            <p:ph type="body" idx="1"/>
          </p:nvPr>
        </p:nvSpPr>
        <p:spPr>
          <a:xfrm>
            <a:off x="3437856" y="1066800"/>
            <a:ext cx="85344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02684707-1250-4B45-B408-D49E77170AC6}" type="datetimeFigureOut">
              <a:rPr lang="en-US" smtClean="0"/>
              <a:pPr/>
              <a:t>3/31/2023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0262DA-3907-4AF6-A3CA-88FD2DB3840F}" type="slidenum">
              <a:rPr lang="en-US" smtClean="0"/>
              <a:pPr/>
              <a:t>‹#›</a:t>
            </a:fld>
            <a:endParaRPr lang="en-US"/>
          </a:p>
        </p:txBody>
      </p:sp>
      <p:sp>
        <p:nvSpPr>
          <p:cNvPr id="10" name="Rectangle 9"/>
          <p:cNvSpPr/>
          <p:nvPr/>
        </p:nvSpPr>
        <p:spPr bwMode="invGray">
          <a:xfrm>
            <a:off x="3048000" y="0"/>
            <a:ext cx="1016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896428" y="2814656"/>
            <a:ext cx="280416"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l 8"/>
          <p:cNvSpPr/>
          <p:nvPr/>
        </p:nvSpPr>
        <p:spPr>
          <a:xfrm>
            <a:off x="3210752" y="2745870"/>
            <a:ext cx="85344"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914144" y="274320"/>
            <a:ext cx="9997440" cy="1143000"/>
          </a:xfrm>
        </p:spPr>
        <p:txBody>
          <a:bodyPr/>
          <a:lstStyle/>
          <a:p>
            <a:r>
              <a:rPr kumimoji="0" lang="en-US"/>
              <a:t>Click to edit Master title style</a:t>
            </a:r>
          </a:p>
        </p:txBody>
      </p:sp>
      <p:sp>
        <p:nvSpPr>
          <p:cNvPr id="3" name="Content Placeholder 2"/>
          <p:cNvSpPr>
            <a:spLocks noGrp="1"/>
          </p:cNvSpPr>
          <p:nvPr>
            <p:ph sz="half" idx="1"/>
          </p:nvPr>
        </p:nvSpPr>
        <p:spPr>
          <a:xfrm>
            <a:off x="191414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7034784" y="1524000"/>
            <a:ext cx="48768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02684707-1250-4B45-B408-D49E77170AC6}" type="datetimeFigureOut">
              <a:rPr lang="en-US" smtClean="0"/>
              <a:pPr/>
              <a:t>3/31/2023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0262DA-3907-4AF6-A3CA-88FD2DB3840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5160336"/>
            <a:ext cx="10972800" cy="1143000"/>
          </a:xfrm>
        </p:spPr>
        <p:txBody>
          <a:bodyPr anchor="ctr"/>
          <a:lstStyle>
            <a:lvl1pPr algn="ctr">
              <a:defRPr sz="4500" b="1" cap="none" baseline="0"/>
            </a:lvl1pPr>
            <a:extLst/>
          </a:lstStyle>
          <a:p>
            <a:r>
              <a:rPr kumimoji="0" lang="en-US"/>
              <a:t>Click to edit Master title style</a:t>
            </a:r>
          </a:p>
        </p:txBody>
      </p:sp>
      <p:sp>
        <p:nvSpPr>
          <p:cNvPr id="3" name="Text Placeholder 2"/>
          <p:cNvSpPr>
            <a:spLocks noGrp="1"/>
          </p:cNvSpPr>
          <p:nvPr>
            <p:ph type="body" idx="1"/>
          </p:nvPr>
        </p:nvSpPr>
        <p:spPr>
          <a:xfrm>
            <a:off x="60960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6217920" y="328278"/>
            <a:ext cx="536448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60960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6217920" y="969336"/>
            <a:ext cx="536448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02684707-1250-4B45-B408-D49E77170AC6}" type="datetimeFigureOut">
              <a:rPr lang="en-US" smtClean="0"/>
              <a:pPr/>
              <a:t>3/31/2023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0262DA-3907-4AF6-A3CA-88FD2DB3840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914144" y="274320"/>
            <a:ext cx="9997440" cy="1143000"/>
          </a:xfrm>
        </p:spPr>
        <p:txBody>
          <a:bodyPr anchor="ctr"/>
          <a:lstStyle/>
          <a:p>
            <a:r>
              <a:rPr kumimoji="0" lang="en-US"/>
              <a:t>Click to edit Master title style</a:t>
            </a:r>
          </a:p>
        </p:txBody>
      </p:sp>
      <p:sp>
        <p:nvSpPr>
          <p:cNvPr id="3" name="Date Placeholder 2"/>
          <p:cNvSpPr>
            <a:spLocks noGrp="1"/>
          </p:cNvSpPr>
          <p:nvPr>
            <p:ph type="dt" sz="half" idx="10"/>
          </p:nvPr>
        </p:nvSpPr>
        <p:spPr/>
        <p:txBody>
          <a:bodyPr/>
          <a:lstStyle/>
          <a:p>
            <a:fld id="{02684707-1250-4B45-B408-D49E77170AC6}" type="datetimeFigureOut">
              <a:rPr lang="en-US" smtClean="0"/>
              <a:pPr/>
              <a:t>3/31/2023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0262DA-3907-4AF6-A3CA-88FD2DB3840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353312" y="0"/>
            <a:ext cx="10838688"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Date Placeholder 1"/>
          <p:cNvSpPr>
            <a:spLocks noGrp="1"/>
          </p:cNvSpPr>
          <p:nvPr>
            <p:ph type="dt" sz="half" idx="10"/>
          </p:nvPr>
        </p:nvSpPr>
        <p:spPr/>
        <p:txBody>
          <a:bodyPr/>
          <a:lstStyle/>
          <a:p>
            <a:fld id="{02684707-1250-4B45-B408-D49E77170AC6}" type="datetimeFigureOut">
              <a:rPr lang="en-US" smtClean="0"/>
              <a:pPr/>
              <a:t>3/31/2023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0262DA-3907-4AF6-A3CA-88FD2DB3840F}" type="slidenum">
              <a:rPr lang="en-US" smtClean="0"/>
              <a:pPr/>
              <a:t>‹#›</a:t>
            </a:fld>
            <a:endParaRPr lang="en-US"/>
          </a:p>
        </p:txBody>
      </p:sp>
      <p:sp>
        <p:nvSpPr>
          <p:cNvPr id="6" name="Rectangle 5"/>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16778"/>
            <a:ext cx="5080000" cy="1162050"/>
          </a:xfrm>
          <a:ln>
            <a:noFill/>
          </a:ln>
        </p:spPr>
        <p:txBody>
          <a:bodyPr anchor="b"/>
          <a:lstStyle>
            <a:lvl1pPr algn="l">
              <a:lnSpc>
                <a:spcPts val="2000"/>
              </a:lnSpc>
              <a:buNone/>
              <a:defRPr sz="2200" b="1" cap="all" baseline="0"/>
            </a:lvl1pPr>
            <a:extLst/>
          </a:lstStyle>
          <a:p>
            <a:r>
              <a:rPr kumimoji="0" lang="en-US"/>
              <a:t>Click to edit Master title style</a:t>
            </a:r>
          </a:p>
        </p:txBody>
      </p:sp>
      <p:sp>
        <p:nvSpPr>
          <p:cNvPr id="3" name="Text Placeholder 2"/>
          <p:cNvSpPr>
            <a:spLocks noGrp="1"/>
          </p:cNvSpPr>
          <p:nvPr>
            <p:ph type="body" idx="2"/>
          </p:nvPr>
        </p:nvSpPr>
        <p:spPr>
          <a:xfrm>
            <a:off x="609600" y="1406964"/>
            <a:ext cx="508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a:t>Click to edit Master text styles</a:t>
            </a:r>
          </a:p>
        </p:txBody>
      </p:sp>
      <p:sp>
        <p:nvSpPr>
          <p:cNvPr id="4" name="Content Placeholder 3"/>
          <p:cNvSpPr>
            <a:spLocks noGrp="1"/>
          </p:cNvSpPr>
          <p:nvPr>
            <p:ph sz="half" idx="1"/>
          </p:nvPr>
        </p:nvSpPr>
        <p:spPr>
          <a:xfrm>
            <a:off x="609600" y="2133601"/>
            <a:ext cx="108712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02684707-1250-4B45-B408-D49E77170AC6}" type="datetimeFigureOut">
              <a:rPr lang="en-US" smtClean="0"/>
              <a:pPr/>
              <a:t>3/31/2023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0262DA-3907-4AF6-A3CA-88FD2DB3840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849195" y="1066800"/>
            <a:ext cx="3657600" cy="1981200"/>
          </a:xfrm>
        </p:spPr>
        <p:txBody>
          <a:bodyPr anchor="b">
            <a:noAutofit/>
          </a:bodyPr>
          <a:lstStyle>
            <a:lvl1pPr algn="l">
              <a:buNone/>
              <a:defRPr sz="2100" b="1">
                <a:effectLst/>
              </a:defRPr>
            </a:lvl1pPr>
            <a:extLst/>
          </a:lstStyle>
          <a:p>
            <a:r>
              <a:rPr kumimoji="0" lang="en-US"/>
              <a:t>Click to edit Master title style</a:t>
            </a:r>
          </a:p>
        </p:txBody>
      </p:sp>
      <p:sp>
        <p:nvSpPr>
          <p:cNvPr id="5" name="Date Placeholder 4"/>
          <p:cNvSpPr>
            <a:spLocks noGrp="1"/>
          </p:cNvSpPr>
          <p:nvPr>
            <p:ph type="dt" sz="half" idx="10"/>
          </p:nvPr>
        </p:nvSpPr>
        <p:spPr/>
        <p:txBody>
          <a:bodyPr/>
          <a:lstStyle/>
          <a:p>
            <a:fld id="{02684707-1250-4B45-B408-D49E77170AC6}" type="datetimeFigureOut">
              <a:rPr lang="en-US" smtClean="0"/>
              <a:pPr/>
              <a:t>3/31/2023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0262DA-3907-4AF6-A3CA-88FD2DB3840F}" type="slidenum">
              <a:rPr lang="en-US" smtClean="0"/>
              <a:pPr/>
              <a:t>‹#›</a:t>
            </a:fld>
            <a:endParaRPr lang="en-US"/>
          </a:p>
        </p:txBody>
      </p:sp>
      <p:sp>
        <p:nvSpPr>
          <p:cNvPr id="8" name="Rectangle 7"/>
          <p:cNvSpPr/>
          <p:nvPr/>
        </p:nvSpPr>
        <p:spPr>
          <a:xfrm>
            <a:off x="1016000" y="1066800"/>
            <a:ext cx="6096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1117600" y="1143004"/>
            <a:ext cx="58928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a:t>Click icon to add picture</a:t>
            </a:r>
            <a:endParaRPr kumimoji="0" lang="en-US" dirty="0"/>
          </a:p>
        </p:txBody>
      </p:sp>
      <p:sp>
        <p:nvSpPr>
          <p:cNvPr id="9" name="Flowchart: Process 8"/>
          <p:cNvSpPr/>
          <p:nvPr/>
        </p:nvSpPr>
        <p:spPr>
          <a:xfrm rot="19468671">
            <a:off x="528967" y="954341"/>
            <a:ext cx="9144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Flowchart: Process 9"/>
          <p:cNvSpPr/>
          <p:nvPr/>
        </p:nvSpPr>
        <p:spPr>
          <a:xfrm rot="2103354" flipH="1">
            <a:off x="6671556" y="936786"/>
            <a:ext cx="865632"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ext Placeholder 3"/>
          <p:cNvSpPr>
            <a:spLocks noGrp="1"/>
          </p:cNvSpPr>
          <p:nvPr>
            <p:ph type="body" sz="half" idx="2"/>
          </p:nvPr>
        </p:nvSpPr>
        <p:spPr>
          <a:xfrm>
            <a:off x="1117600" y="4800600"/>
            <a:ext cx="58928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1087902" y="-815922"/>
            <a:ext cx="2185183"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l 7"/>
          <p:cNvSpPr/>
          <p:nvPr/>
        </p:nvSpPr>
        <p:spPr>
          <a:xfrm>
            <a:off x="225089" y="21103"/>
            <a:ext cx="2269588"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Donut 10"/>
          <p:cNvSpPr/>
          <p:nvPr/>
        </p:nvSpPr>
        <p:spPr>
          <a:xfrm rot="2315675">
            <a:off x="243842" y="1055077"/>
            <a:ext cx="1500956"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1350498" y="-54"/>
            <a:ext cx="10841503"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tle Placeholder 4"/>
          <p:cNvSpPr>
            <a:spLocks noGrp="1"/>
          </p:cNvSpPr>
          <p:nvPr>
            <p:ph type="title"/>
          </p:nvPr>
        </p:nvSpPr>
        <p:spPr>
          <a:xfrm>
            <a:off x="1914144" y="274638"/>
            <a:ext cx="9997440" cy="1143000"/>
          </a:xfrm>
          <a:prstGeom prst="rect">
            <a:avLst/>
          </a:prstGeom>
        </p:spPr>
        <p:txBody>
          <a:bodyPr anchor="ctr">
            <a:normAutofit/>
          </a:bodyPr>
          <a:lstStyle/>
          <a:p>
            <a:r>
              <a:rPr kumimoji="0" lang="en-US"/>
              <a:t>Click to edit Master title style</a:t>
            </a:r>
          </a:p>
        </p:txBody>
      </p:sp>
      <p:sp>
        <p:nvSpPr>
          <p:cNvPr id="9" name="Text Placeholder 8"/>
          <p:cNvSpPr>
            <a:spLocks noGrp="1"/>
          </p:cNvSpPr>
          <p:nvPr>
            <p:ph type="body" idx="1"/>
          </p:nvPr>
        </p:nvSpPr>
        <p:spPr>
          <a:xfrm>
            <a:off x="1914144" y="1447800"/>
            <a:ext cx="9997440" cy="4800600"/>
          </a:xfrm>
          <a:prstGeom prst="rect">
            <a:avLst/>
          </a:prstGeom>
        </p:spPr>
        <p:txBody>
          <a:bodyPr>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24" name="Date Placeholder 23"/>
          <p:cNvSpPr>
            <a:spLocks noGrp="1"/>
          </p:cNvSpPr>
          <p:nvPr>
            <p:ph type="dt" sz="half" idx="2"/>
          </p:nvPr>
        </p:nvSpPr>
        <p:spPr>
          <a:xfrm>
            <a:off x="4775200" y="6305550"/>
            <a:ext cx="28448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02684707-1250-4B45-B408-D49E77170AC6}" type="datetimeFigureOut">
              <a:rPr lang="en-US" smtClean="0"/>
              <a:pPr/>
              <a:t>3/31/2023</a:t>
            </a:fld>
            <a:endParaRPr lang="en-US"/>
          </a:p>
        </p:txBody>
      </p:sp>
      <p:sp>
        <p:nvSpPr>
          <p:cNvPr id="10" name="Footer Placeholder 9"/>
          <p:cNvSpPr>
            <a:spLocks noGrp="1"/>
          </p:cNvSpPr>
          <p:nvPr>
            <p:ph type="ftr" sz="quarter" idx="3"/>
          </p:nvPr>
        </p:nvSpPr>
        <p:spPr>
          <a:xfrm>
            <a:off x="7620000" y="6305550"/>
            <a:ext cx="38608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11484864" y="6305550"/>
            <a:ext cx="6096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CC0262DA-3907-4AF6-A3CA-88FD2DB3840F}" type="slidenum">
              <a:rPr lang="en-US" smtClean="0"/>
              <a:pPr/>
              <a:t>‹#›</a:t>
            </a:fld>
            <a:endParaRPr lang="en-US"/>
          </a:p>
        </p:txBody>
      </p:sp>
      <p:sp>
        <p:nvSpPr>
          <p:cNvPr id="15" name="Rectangle 14"/>
          <p:cNvSpPr/>
          <p:nvPr/>
        </p:nvSpPr>
        <p:spPr bwMode="invGray">
          <a:xfrm>
            <a:off x="1353312" y="-54"/>
            <a:ext cx="97536"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wmf"/></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wmf"/></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xml"/><Relationship Id="rId6" Type="http://schemas.openxmlformats.org/officeDocument/2006/relationships/image" Target="../media/image12.jpeg"/><Relationship Id="rId5" Type="http://schemas.openxmlformats.org/officeDocument/2006/relationships/image" Target="../media/image7.wmf"/><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wmf"/></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wmf"/></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wmf"/></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wmf"/></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wmf"/></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wmf"/></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wmf"/></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27296" y="1"/>
            <a:ext cx="12192000" cy="6824663"/>
          </a:xfrm>
          <a:prstGeom prst="rect">
            <a:avLst/>
          </a:prstGeom>
          <a:solidFill>
            <a:srgbClr val="003A4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endParaRPr lang="en-AU" altLang="en-US"/>
          </a:p>
        </p:txBody>
      </p:sp>
      <p:sp>
        <p:nvSpPr>
          <p:cNvPr id="2051" name="Oval 3"/>
          <p:cNvSpPr>
            <a:spLocks noChangeArrowheads="1"/>
          </p:cNvSpPr>
          <p:nvPr/>
        </p:nvSpPr>
        <p:spPr bwMode="auto">
          <a:xfrm>
            <a:off x="1524000" y="1692275"/>
            <a:ext cx="9144000" cy="3392488"/>
          </a:xfrm>
          <a:prstGeom prst="ellipse">
            <a:avLst/>
          </a:prstGeom>
          <a:gradFill rotWithShape="0">
            <a:gsLst>
              <a:gs pos="0">
                <a:srgbClr val="2F626F"/>
              </a:gs>
              <a:gs pos="100000">
                <a:srgbClr val="003A42"/>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pPr algn="ctr"/>
            <a:endParaRPr lang="en-US" altLang="en-US" b="0"/>
          </a:p>
        </p:txBody>
      </p:sp>
      <p:grpSp>
        <p:nvGrpSpPr>
          <p:cNvPr id="2052" name="Group 4"/>
          <p:cNvGrpSpPr>
            <a:grpSpLocks/>
          </p:cNvGrpSpPr>
          <p:nvPr/>
        </p:nvGrpSpPr>
        <p:grpSpPr bwMode="auto">
          <a:xfrm rot="5400000">
            <a:off x="4202113" y="2109788"/>
            <a:ext cx="2070100" cy="7426325"/>
            <a:chOff x="-3734" y="1739"/>
            <a:chExt cx="336" cy="1484"/>
          </a:xfrm>
        </p:grpSpPr>
        <p:sp>
          <p:nvSpPr>
            <p:cNvPr id="2067" name="Freeform 5"/>
            <p:cNvSpPr>
              <a:spLocks/>
            </p:cNvSpPr>
            <p:nvPr/>
          </p:nvSpPr>
          <p:spPr bwMode="auto">
            <a:xfrm>
              <a:off x="-3734" y="2145"/>
              <a:ext cx="336" cy="1078"/>
            </a:xfrm>
            <a:custGeom>
              <a:avLst/>
              <a:gdLst>
                <a:gd name="T0" fmla="*/ 0 w 336"/>
                <a:gd name="T1" fmla="*/ 218 h 1078"/>
                <a:gd name="T2" fmla="*/ 193 w 336"/>
                <a:gd name="T3" fmla="*/ 538 h 1078"/>
                <a:gd name="T4" fmla="*/ 0 w 336"/>
                <a:gd name="T5" fmla="*/ 860 h 1078"/>
                <a:gd name="T6" fmla="*/ 0 w 336"/>
                <a:gd name="T7" fmla="*/ 1078 h 1078"/>
                <a:gd name="T8" fmla="*/ 336 w 336"/>
                <a:gd name="T9" fmla="*/ 538 h 1078"/>
                <a:gd name="T10" fmla="*/ 0 w 336"/>
                <a:gd name="T11" fmla="*/ 0 h 1078"/>
                <a:gd name="T12" fmla="*/ 0 w 336"/>
                <a:gd name="T13" fmla="*/ 218 h 1078"/>
                <a:gd name="T14" fmla="*/ 0 60000 65536"/>
                <a:gd name="T15" fmla="*/ 0 60000 65536"/>
                <a:gd name="T16" fmla="*/ 0 60000 65536"/>
                <a:gd name="T17" fmla="*/ 0 60000 65536"/>
                <a:gd name="T18" fmla="*/ 0 60000 65536"/>
                <a:gd name="T19" fmla="*/ 0 60000 65536"/>
                <a:gd name="T20" fmla="*/ 0 60000 65536"/>
                <a:gd name="T21" fmla="*/ 0 w 336"/>
                <a:gd name="T22" fmla="*/ 0 h 1078"/>
                <a:gd name="T23" fmla="*/ 336 w 336"/>
                <a:gd name="T24" fmla="*/ 1078 h 10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6" h="1078">
                  <a:moveTo>
                    <a:pt x="0" y="218"/>
                  </a:moveTo>
                  <a:lnTo>
                    <a:pt x="193" y="538"/>
                  </a:lnTo>
                  <a:lnTo>
                    <a:pt x="0" y="860"/>
                  </a:lnTo>
                  <a:lnTo>
                    <a:pt x="0" y="1078"/>
                  </a:lnTo>
                  <a:lnTo>
                    <a:pt x="336" y="538"/>
                  </a:lnTo>
                  <a:lnTo>
                    <a:pt x="0" y="0"/>
                  </a:lnTo>
                  <a:lnTo>
                    <a:pt x="0" y="218"/>
                  </a:lnTo>
                  <a:close/>
                </a:path>
              </a:pathLst>
            </a:custGeom>
            <a:gradFill rotWithShape="0">
              <a:gsLst>
                <a:gs pos="0">
                  <a:srgbClr val="194D55"/>
                </a:gs>
                <a:gs pos="100000">
                  <a:srgbClr val="003A42">
                    <a:alpha val="0"/>
                  </a:srgbClr>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68" name="Freeform 6"/>
            <p:cNvSpPr>
              <a:spLocks/>
            </p:cNvSpPr>
            <p:nvPr/>
          </p:nvSpPr>
          <p:spPr bwMode="auto">
            <a:xfrm>
              <a:off x="-3734" y="1739"/>
              <a:ext cx="336" cy="1078"/>
            </a:xfrm>
            <a:custGeom>
              <a:avLst/>
              <a:gdLst>
                <a:gd name="T0" fmla="*/ 0 w 336"/>
                <a:gd name="T1" fmla="*/ 218 h 1078"/>
                <a:gd name="T2" fmla="*/ 193 w 336"/>
                <a:gd name="T3" fmla="*/ 540 h 1078"/>
                <a:gd name="T4" fmla="*/ 0 w 336"/>
                <a:gd name="T5" fmla="*/ 860 h 1078"/>
                <a:gd name="T6" fmla="*/ 0 w 336"/>
                <a:gd name="T7" fmla="*/ 1078 h 1078"/>
                <a:gd name="T8" fmla="*/ 336 w 336"/>
                <a:gd name="T9" fmla="*/ 540 h 1078"/>
                <a:gd name="T10" fmla="*/ 0 w 336"/>
                <a:gd name="T11" fmla="*/ 0 h 1078"/>
                <a:gd name="T12" fmla="*/ 0 w 336"/>
                <a:gd name="T13" fmla="*/ 218 h 1078"/>
                <a:gd name="T14" fmla="*/ 0 60000 65536"/>
                <a:gd name="T15" fmla="*/ 0 60000 65536"/>
                <a:gd name="T16" fmla="*/ 0 60000 65536"/>
                <a:gd name="T17" fmla="*/ 0 60000 65536"/>
                <a:gd name="T18" fmla="*/ 0 60000 65536"/>
                <a:gd name="T19" fmla="*/ 0 60000 65536"/>
                <a:gd name="T20" fmla="*/ 0 60000 65536"/>
                <a:gd name="T21" fmla="*/ 0 w 336"/>
                <a:gd name="T22" fmla="*/ 0 h 1078"/>
                <a:gd name="T23" fmla="*/ 336 w 336"/>
                <a:gd name="T24" fmla="*/ 1078 h 10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36" h="1078">
                  <a:moveTo>
                    <a:pt x="0" y="218"/>
                  </a:moveTo>
                  <a:lnTo>
                    <a:pt x="193" y="540"/>
                  </a:lnTo>
                  <a:lnTo>
                    <a:pt x="0" y="860"/>
                  </a:lnTo>
                  <a:lnTo>
                    <a:pt x="0" y="1078"/>
                  </a:lnTo>
                  <a:lnTo>
                    <a:pt x="336" y="540"/>
                  </a:lnTo>
                  <a:lnTo>
                    <a:pt x="0" y="0"/>
                  </a:lnTo>
                  <a:lnTo>
                    <a:pt x="0" y="218"/>
                  </a:lnTo>
                  <a:close/>
                </a:path>
              </a:pathLst>
            </a:custGeom>
            <a:gradFill rotWithShape="0">
              <a:gsLst>
                <a:gs pos="0">
                  <a:srgbClr val="194D55"/>
                </a:gs>
                <a:gs pos="100000">
                  <a:srgbClr val="003A42">
                    <a:alpha val="0"/>
                  </a:srgbClr>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2053" name="Rectangle 7"/>
          <p:cNvSpPr>
            <a:spLocks noGrp="1" noChangeArrowheads="1"/>
          </p:cNvSpPr>
          <p:nvPr>
            <p:ph type="ctrTitle"/>
          </p:nvPr>
        </p:nvSpPr>
        <p:spPr>
          <a:xfrm>
            <a:off x="2359025" y="4599296"/>
            <a:ext cx="8665201" cy="1764023"/>
          </a:xfrm>
        </p:spPr>
        <p:txBody>
          <a:bodyPr>
            <a:normAutofit/>
          </a:bodyPr>
          <a:lstStyle/>
          <a:p>
            <a:pPr algn="ctr"/>
            <a:r>
              <a:rPr lang="en-US" sz="3200" b="1" dirty="0">
                <a:solidFill>
                  <a:schemeClr val="bg1"/>
                </a:solidFill>
                <a:effectLst>
                  <a:outerShdw blurRad="38100" dist="38100" dir="2700000" algn="tl">
                    <a:srgbClr val="000000">
                      <a:alpha val="43137"/>
                    </a:srgbClr>
                  </a:outerShdw>
                </a:effectLst>
                <a:latin typeface="Century Gothic" panose="020B0502020202020204" pitchFamily="34" charset="0"/>
              </a:rPr>
              <a:t>Vipin Kumar Rathi, Dr. Govind Misale and R. S. Patil*</a:t>
            </a:r>
            <a:br>
              <a:rPr lang="en-IN" sz="3200" b="1" dirty="0">
                <a:solidFill>
                  <a:schemeClr val="bg1"/>
                </a:solidFill>
                <a:effectLst>
                  <a:outerShdw blurRad="38100" dist="38100" dir="2700000" algn="tl">
                    <a:srgbClr val="000000">
                      <a:alpha val="43137"/>
                    </a:srgbClr>
                  </a:outerShdw>
                </a:effectLst>
                <a:latin typeface="Century Gothic" panose="020B0502020202020204" pitchFamily="34" charset="0"/>
              </a:rPr>
            </a:br>
            <a:r>
              <a:rPr lang="en-US" altLang="en-US" sz="3600" b="1" dirty="0">
                <a:solidFill>
                  <a:schemeClr val="bg1"/>
                </a:solidFill>
                <a:effectLst>
                  <a:outerShdw blurRad="38100" dist="38100" dir="2700000" algn="tl">
                    <a:srgbClr val="000000">
                      <a:alpha val="43137"/>
                    </a:srgbClr>
                  </a:outerShdw>
                </a:effectLst>
                <a:latin typeface="Century Gothic" panose="020B0502020202020204" pitchFamily="34" charset="0"/>
              </a:rPr>
              <a:t>SHREE RENUKA SUGARS LTD., </a:t>
            </a:r>
            <a:endParaRPr lang="en-GB" altLang="zh-CN" sz="3600" b="1" dirty="0">
              <a:effectLst>
                <a:outerShdw blurRad="38100" dist="38100" dir="2700000" algn="tl">
                  <a:srgbClr val="000000">
                    <a:alpha val="43137"/>
                  </a:srgbClr>
                </a:outerShdw>
              </a:effectLst>
            </a:endParaRPr>
          </a:p>
        </p:txBody>
      </p:sp>
      <p:pic>
        <p:nvPicPr>
          <p:cNvPr id="205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53934" y="0"/>
            <a:ext cx="1856096" cy="949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55" name="Group 16"/>
          <p:cNvGrpSpPr>
            <a:grpSpLocks/>
          </p:cNvGrpSpPr>
          <p:nvPr/>
        </p:nvGrpSpPr>
        <p:grpSpPr bwMode="auto">
          <a:xfrm>
            <a:off x="2138174" y="3434557"/>
            <a:ext cx="9882780" cy="1119663"/>
            <a:chOff x="527050" y="3443288"/>
            <a:chExt cx="8616950" cy="1428062"/>
          </a:xfrm>
        </p:grpSpPr>
        <p:pic>
          <p:nvPicPr>
            <p:cNvPr id="2061"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7050" y="3544888"/>
              <a:ext cx="1831975" cy="1220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2"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06613" y="3506788"/>
              <a:ext cx="1930400" cy="127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3"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95725" y="3544888"/>
              <a:ext cx="1858963" cy="124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4" name="Picture 1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24926" y="3527423"/>
              <a:ext cx="1719074" cy="1238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5" name="Rectangle 12"/>
            <p:cNvSpPr>
              <a:spLocks noChangeArrowheads="1"/>
            </p:cNvSpPr>
            <p:nvPr/>
          </p:nvSpPr>
          <p:spPr bwMode="auto">
            <a:xfrm>
              <a:off x="527050" y="4756150"/>
              <a:ext cx="8616950" cy="115200"/>
            </a:xfrm>
            <a:prstGeom prst="rect">
              <a:avLst/>
            </a:prstGeom>
            <a:solidFill>
              <a:srgbClr val="7EA9A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endParaRPr lang="en-AU" altLang="en-US"/>
            </a:p>
          </p:txBody>
        </p:sp>
        <p:sp>
          <p:nvSpPr>
            <p:cNvPr id="2066" name="Rectangle 11"/>
            <p:cNvSpPr>
              <a:spLocks noChangeArrowheads="1"/>
            </p:cNvSpPr>
            <p:nvPr/>
          </p:nvSpPr>
          <p:spPr bwMode="auto">
            <a:xfrm>
              <a:off x="536575" y="3443288"/>
              <a:ext cx="8607425" cy="115887"/>
            </a:xfrm>
            <a:prstGeom prst="rect">
              <a:avLst/>
            </a:prstGeom>
            <a:solidFill>
              <a:srgbClr val="7EA9A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2400" b="1">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b="1">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b="1">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b="1">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b="1">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b="1">
                  <a:solidFill>
                    <a:schemeClr val="tx1"/>
                  </a:solidFill>
                  <a:latin typeface="Arial" panose="020B0604020202020204" pitchFamily="34" charset="0"/>
                  <a:ea typeface="ＭＳ Ｐゴシック" panose="020B0600070205080204" pitchFamily="34" charset="-128"/>
                </a:defRPr>
              </a:lvl9pPr>
            </a:lstStyle>
            <a:p>
              <a:endParaRPr lang="en-AU" altLang="en-US"/>
            </a:p>
          </p:txBody>
        </p:sp>
      </p:grpSp>
      <p:pic>
        <p:nvPicPr>
          <p:cNvPr id="2056" name="Picture 9" descr="ppt_side"/>
          <p:cNvPicPr>
            <a:picLocks noChangeAspect="1" noChangeArrowheads="1"/>
          </p:cNvPicPr>
          <p:nvPr/>
        </p:nvPicPr>
        <p:blipFill>
          <a:blip r:embed="rId8" cstate="print">
            <a:extLst>
              <a:ext uri="{28A0092B-C50C-407E-A947-70E740481C1C}">
                <a14:useLocalDpi xmlns:a14="http://schemas.microsoft.com/office/drawing/2010/main" val="0"/>
              </a:ext>
            </a:extLst>
          </a:blip>
          <a:srcRect t="9415"/>
          <a:stretch>
            <a:fillRect/>
          </a:stretch>
        </p:blipFill>
        <p:spPr bwMode="auto">
          <a:xfrm>
            <a:off x="0" y="1"/>
            <a:ext cx="2127250" cy="686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18" descr="C:\Users\100786.RBG1901\Pictures\SRSL_RGB LOGO-02.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 y="0"/>
            <a:ext cx="1651379" cy="1364776"/>
          </a:xfrm>
          <a:prstGeom prst="rect">
            <a:avLst/>
          </a:prstGeom>
          <a:solidFill>
            <a:schemeClr val="tx2"/>
          </a:solidFill>
          <a:ln w="9525">
            <a:solidFill>
              <a:schemeClr val="tx1"/>
            </a:solidFill>
            <a:miter lim="800000"/>
            <a:headEnd/>
            <a:tailEnd/>
          </a:ln>
        </p:spPr>
      </p:pic>
      <p:sp>
        <p:nvSpPr>
          <p:cNvPr id="21" name="Rectangle 7"/>
          <p:cNvSpPr txBox="1">
            <a:spLocks noChangeArrowheads="1"/>
          </p:cNvSpPr>
          <p:nvPr/>
        </p:nvSpPr>
        <p:spPr bwMode="auto">
          <a:xfrm>
            <a:off x="2149098" y="163772"/>
            <a:ext cx="8004836" cy="2866031"/>
          </a:xfrm>
          <a:prstGeom prst="rect">
            <a:avLst/>
          </a:prstGeom>
          <a:noFill/>
          <a:ln w="9525">
            <a:noFill/>
            <a:miter lim="800000"/>
            <a:headEnd/>
            <a:tailEnd/>
          </a:ln>
        </p:spPr>
        <p:txBody>
          <a:bodyPr anchor="ctr"/>
          <a:lstStyle>
            <a:lvl1pPr algn="l" rtl="0" eaLnBrk="0" fontAlgn="base" hangingPunct="0">
              <a:spcBef>
                <a:spcPct val="0"/>
              </a:spcBef>
              <a:spcAft>
                <a:spcPct val="0"/>
              </a:spcAft>
              <a:defRPr sz="2400" b="1">
                <a:solidFill>
                  <a:srgbClr val="00545D"/>
                </a:solidFill>
                <a:latin typeface="+mj-lt"/>
                <a:ea typeface="+mj-ea"/>
                <a:cs typeface="+mj-cs"/>
              </a:defRPr>
            </a:lvl1pPr>
            <a:lvl2pPr algn="l" rtl="0" eaLnBrk="0" fontAlgn="base" hangingPunct="0">
              <a:spcBef>
                <a:spcPct val="0"/>
              </a:spcBef>
              <a:spcAft>
                <a:spcPct val="0"/>
              </a:spcAft>
              <a:defRPr sz="2400" b="1">
                <a:solidFill>
                  <a:srgbClr val="00545D"/>
                </a:solidFill>
                <a:latin typeface="Arial" charset="0"/>
                <a:ea typeface="ＭＳ Ｐゴシック" pitchFamily="1" charset="-128"/>
              </a:defRPr>
            </a:lvl2pPr>
            <a:lvl3pPr algn="l" rtl="0" eaLnBrk="0" fontAlgn="base" hangingPunct="0">
              <a:spcBef>
                <a:spcPct val="0"/>
              </a:spcBef>
              <a:spcAft>
                <a:spcPct val="0"/>
              </a:spcAft>
              <a:defRPr sz="2400" b="1">
                <a:solidFill>
                  <a:srgbClr val="00545D"/>
                </a:solidFill>
                <a:latin typeface="Arial" charset="0"/>
                <a:ea typeface="ＭＳ Ｐゴシック" pitchFamily="1" charset="-128"/>
              </a:defRPr>
            </a:lvl3pPr>
            <a:lvl4pPr algn="l" rtl="0" eaLnBrk="0" fontAlgn="base" hangingPunct="0">
              <a:spcBef>
                <a:spcPct val="0"/>
              </a:spcBef>
              <a:spcAft>
                <a:spcPct val="0"/>
              </a:spcAft>
              <a:defRPr sz="2400" b="1">
                <a:solidFill>
                  <a:srgbClr val="00545D"/>
                </a:solidFill>
                <a:latin typeface="Arial" charset="0"/>
                <a:ea typeface="ＭＳ Ｐゴシック" pitchFamily="1" charset="-128"/>
              </a:defRPr>
            </a:lvl4pPr>
            <a:lvl5pPr algn="l" rtl="0" eaLnBrk="0" fontAlgn="base" hangingPunct="0">
              <a:spcBef>
                <a:spcPct val="0"/>
              </a:spcBef>
              <a:spcAft>
                <a:spcPct val="0"/>
              </a:spcAft>
              <a:defRPr sz="2400" b="1">
                <a:solidFill>
                  <a:srgbClr val="00545D"/>
                </a:solidFill>
                <a:latin typeface="Arial" charset="0"/>
                <a:ea typeface="ＭＳ Ｐゴシック" pitchFamily="1" charset="-128"/>
              </a:defRPr>
            </a:lvl5pPr>
            <a:lvl6pPr marL="457200" algn="l" rtl="0" fontAlgn="base">
              <a:spcBef>
                <a:spcPct val="0"/>
              </a:spcBef>
              <a:spcAft>
                <a:spcPct val="0"/>
              </a:spcAft>
              <a:defRPr sz="2400" b="1">
                <a:solidFill>
                  <a:srgbClr val="00545D"/>
                </a:solidFill>
                <a:latin typeface="Arial" charset="0"/>
                <a:ea typeface="ＭＳ Ｐゴシック" pitchFamily="1" charset="-128"/>
              </a:defRPr>
            </a:lvl6pPr>
            <a:lvl7pPr marL="914400" algn="l" rtl="0" fontAlgn="base">
              <a:spcBef>
                <a:spcPct val="0"/>
              </a:spcBef>
              <a:spcAft>
                <a:spcPct val="0"/>
              </a:spcAft>
              <a:defRPr sz="2400" b="1">
                <a:solidFill>
                  <a:srgbClr val="00545D"/>
                </a:solidFill>
                <a:latin typeface="Arial" charset="0"/>
                <a:ea typeface="ＭＳ Ｐゴシック" pitchFamily="1" charset="-128"/>
              </a:defRPr>
            </a:lvl7pPr>
            <a:lvl8pPr marL="1371600" algn="l" rtl="0" fontAlgn="base">
              <a:spcBef>
                <a:spcPct val="0"/>
              </a:spcBef>
              <a:spcAft>
                <a:spcPct val="0"/>
              </a:spcAft>
              <a:defRPr sz="2400" b="1">
                <a:solidFill>
                  <a:srgbClr val="00545D"/>
                </a:solidFill>
                <a:latin typeface="Arial" charset="0"/>
                <a:ea typeface="ＭＳ Ｐゴシック" pitchFamily="1" charset="-128"/>
              </a:defRPr>
            </a:lvl8pPr>
            <a:lvl9pPr marL="1828800" algn="l" rtl="0" fontAlgn="base">
              <a:spcBef>
                <a:spcPct val="0"/>
              </a:spcBef>
              <a:spcAft>
                <a:spcPct val="0"/>
              </a:spcAft>
              <a:defRPr sz="2400" b="1">
                <a:solidFill>
                  <a:srgbClr val="00545D"/>
                </a:solidFill>
                <a:latin typeface="Arial" charset="0"/>
                <a:ea typeface="ＭＳ Ｐゴシック" pitchFamily="1" charset="-128"/>
              </a:defRPr>
            </a:lvl9pPr>
          </a:lstStyle>
          <a:p>
            <a:pPr marL="685800" indent="-685800">
              <a:lnSpc>
                <a:spcPct val="115000"/>
              </a:lnSpc>
              <a:spcAft>
                <a:spcPts val="1000"/>
              </a:spcAft>
            </a:pPr>
            <a:r>
              <a:rPr lang="en-US" sz="3200" dirty="0">
                <a:solidFill>
                  <a:schemeClr val="bg1"/>
                </a:solidFill>
              </a:rPr>
              <a:t> </a:t>
            </a:r>
            <a:r>
              <a:rPr lang="en-US" sz="4400" dirty="0">
                <a:solidFill>
                  <a:schemeClr val="bg1"/>
                </a:solidFill>
              </a:rPr>
              <a:t>“</a:t>
            </a:r>
            <a:r>
              <a:rPr lang="en-US" sz="4000" dirty="0">
                <a:solidFill>
                  <a:schemeClr val="bg1"/>
                </a:solidFill>
                <a:effectLst>
                  <a:outerShdw blurRad="38100" dist="38100" dir="2700000" algn="tl">
                    <a:srgbClr val="000000">
                      <a:alpha val="43137"/>
                    </a:srgbClr>
                  </a:outerShdw>
                </a:effectLst>
                <a:latin typeface="Century Gothic" panose="020B0502020202020204" pitchFamily="34" charset="0"/>
              </a:rPr>
              <a:t>ETHANOL PRODUCTION FROM SUGAR CANE SYRUP </a:t>
            </a:r>
          </a:p>
          <a:p>
            <a:pPr marL="685800" indent="-685800">
              <a:lnSpc>
                <a:spcPct val="115000"/>
              </a:lnSpc>
              <a:spcAft>
                <a:spcPts val="1000"/>
              </a:spcAft>
            </a:pPr>
            <a:r>
              <a:rPr lang="en-US" sz="4000" dirty="0">
                <a:solidFill>
                  <a:schemeClr val="bg1"/>
                </a:solidFill>
                <a:effectLst>
                  <a:outerShdw blurRad="38100" dist="38100" dir="2700000" algn="tl">
                    <a:srgbClr val="000000">
                      <a:alpha val="43137"/>
                    </a:srgbClr>
                  </a:outerShdw>
                </a:effectLst>
                <a:latin typeface="Century Gothic" panose="020B0502020202020204" pitchFamily="34" charset="0"/>
              </a:rPr>
              <a:t>AN INNOVATIVE APPROACH”</a:t>
            </a:r>
            <a:endParaRPr lang="en-US" sz="3600" dirty="0">
              <a:solidFill>
                <a:schemeClr val="bg1"/>
              </a:solidFill>
              <a:effectLst>
                <a:outerShdw blurRad="38100" dist="38100" dir="2700000" algn="tl">
                  <a:srgbClr val="000000">
                    <a:alpha val="43137"/>
                  </a:srgbClr>
                </a:outerShdw>
              </a:effectLst>
              <a:latin typeface="Century Gothic" panose="020B0502020202020204" pitchFamily="34" charset="0"/>
            </a:endParaRPr>
          </a:p>
        </p:txBody>
      </p:sp>
      <p:pic>
        <p:nvPicPr>
          <p:cNvPr id="2059" name="Picture 21"/>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2058989" y="6267808"/>
            <a:ext cx="10133011" cy="6096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060" name="Picture 1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8133753" y="3533510"/>
            <a:ext cx="1915596" cy="907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98868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5216" y="54087"/>
            <a:ext cx="10031897" cy="945392"/>
          </a:xfrm>
        </p:spPr>
        <p:txBody>
          <a:bodyPr>
            <a:noAutofit/>
          </a:bodyPr>
          <a:lstStyle/>
          <a:p>
            <a:pPr algn="ctr"/>
            <a:r>
              <a:rPr lang="en-US" sz="3600" b="1" dirty="0">
                <a:solidFill>
                  <a:schemeClr val="accent1">
                    <a:lumMod val="50000"/>
                  </a:schemeClr>
                </a:solidFill>
                <a:effectLst>
                  <a:outerShdw blurRad="38100" dist="38100" dir="2700000" algn="tl">
                    <a:srgbClr val="000000">
                      <a:alpha val="43137"/>
                    </a:srgbClr>
                  </a:outerShdw>
                </a:effectLst>
              </a:rPr>
              <a:t>SPENTWASH TREATMENT AND UTILIZATION </a:t>
            </a:r>
          </a:p>
        </p:txBody>
      </p:sp>
      <p:sp>
        <p:nvSpPr>
          <p:cNvPr id="4" name="Rounded Rectangle 3"/>
          <p:cNvSpPr/>
          <p:nvPr/>
        </p:nvSpPr>
        <p:spPr>
          <a:xfrm>
            <a:off x="1071149" y="1045598"/>
            <a:ext cx="1489165"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Distillery</a:t>
            </a:r>
          </a:p>
        </p:txBody>
      </p:sp>
      <p:sp>
        <p:nvSpPr>
          <p:cNvPr id="5" name="Rounded Rectangle 4"/>
          <p:cNvSpPr/>
          <p:nvPr/>
        </p:nvSpPr>
        <p:spPr>
          <a:xfrm>
            <a:off x="2764965" y="2386718"/>
            <a:ext cx="1489165"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Spentwash</a:t>
            </a:r>
          </a:p>
        </p:txBody>
      </p:sp>
      <p:sp>
        <p:nvSpPr>
          <p:cNvPr id="6" name="Rounded Rectangle 5"/>
          <p:cNvSpPr/>
          <p:nvPr/>
        </p:nvSpPr>
        <p:spPr>
          <a:xfrm>
            <a:off x="4959526" y="2408490"/>
            <a:ext cx="1654625"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Integrated</a:t>
            </a:r>
            <a:r>
              <a:rPr lang="en-US" dirty="0"/>
              <a:t> </a:t>
            </a:r>
            <a:r>
              <a:rPr lang="en-US" b="1" dirty="0"/>
              <a:t>Evaporation</a:t>
            </a:r>
          </a:p>
        </p:txBody>
      </p:sp>
      <p:sp>
        <p:nvSpPr>
          <p:cNvPr id="7" name="Rounded Rectangle 6"/>
          <p:cNvSpPr/>
          <p:nvPr/>
        </p:nvSpPr>
        <p:spPr>
          <a:xfrm>
            <a:off x="7606930" y="2382363"/>
            <a:ext cx="1489165"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MEE</a:t>
            </a:r>
          </a:p>
        </p:txBody>
      </p:sp>
      <p:sp>
        <p:nvSpPr>
          <p:cNvPr id="9" name="Rounded Rectangle 8"/>
          <p:cNvSpPr/>
          <p:nvPr/>
        </p:nvSpPr>
        <p:spPr>
          <a:xfrm>
            <a:off x="9919057" y="2395427"/>
            <a:ext cx="1981791"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t>Incineration Boiler</a:t>
            </a:r>
          </a:p>
        </p:txBody>
      </p:sp>
      <p:sp>
        <p:nvSpPr>
          <p:cNvPr id="11" name="Right Arrow 10"/>
          <p:cNvSpPr/>
          <p:nvPr/>
        </p:nvSpPr>
        <p:spPr>
          <a:xfrm>
            <a:off x="4382419" y="2713289"/>
            <a:ext cx="522515" cy="3265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a:off x="6733732" y="2687163"/>
            <a:ext cx="818606" cy="4518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a:off x="9216846" y="2700225"/>
            <a:ext cx="674915" cy="4387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Bent Arrow 14"/>
          <p:cNvSpPr/>
          <p:nvPr/>
        </p:nvSpPr>
        <p:spPr>
          <a:xfrm rot="16200000">
            <a:off x="1764135" y="2025964"/>
            <a:ext cx="743272" cy="97971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Bent Arrow 15"/>
          <p:cNvSpPr/>
          <p:nvPr/>
        </p:nvSpPr>
        <p:spPr>
          <a:xfrm rot="5400000">
            <a:off x="2817871" y="1394594"/>
            <a:ext cx="743272" cy="979715"/>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Oval Callout 17"/>
          <p:cNvSpPr/>
          <p:nvPr/>
        </p:nvSpPr>
        <p:spPr>
          <a:xfrm rot="10566768">
            <a:off x="479488" y="3085508"/>
            <a:ext cx="2164528" cy="1387858"/>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ounded Rectangle 18"/>
          <p:cNvSpPr/>
          <p:nvPr/>
        </p:nvSpPr>
        <p:spPr>
          <a:xfrm>
            <a:off x="827311" y="3318534"/>
            <a:ext cx="1380316" cy="87521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55% of spentwash recycled in process</a:t>
            </a:r>
          </a:p>
        </p:txBody>
      </p:sp>
      <p:pic>
        <p:nvPicPr>
          <p:cNvPr id="17" name="Picture 3" descr="C:\Users\100786.RBG1901\Pictures\SRSL_RGB LOGO-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08063" cy="1009650"/>
          </a:xfrm>
          <a:prstGeom prst="rect">
            <a:avLst/>
          </a:prstGeom>
          <a:solidFill>
            <a:schemeClr val="tx2"/>
          </a:solidFill>
          <a:ln w="9525">
            <a:solidFill>
              <a:schemeClr val="tx1"/>
            </a:solidFill>
            <a:miter lim="800000"/>
            <a:headEnd/>
            <a:tailEnd/>
          </a:ln>
        </p:spPr>
      </p:pic>
      <p:sp>
        <p:nvSpPr>
          <p:cNvPr id="3" name="Rectangle 2"/>
          <p:cNvSpPr/>
          <p:nvPr/>
        </p:nvSpPr>
        <p:spPr>
          <a:xfrm>
            <a:off x="2688570" y="3652310"/>
            <a:ext cx="9351324" cy="2800767"/>
          </a:xfrm>
          <a:prstGeom prst="rect">
            <a:avLst/>
          </a:prstGeom>
        </p:spPr>
        <p:txBody>
          <a:bodyPr wrap="square">
            <a:spAutoFit/>
          </a:bodyPr>
          <a:lstStyle/>
          <a:p>
            <a:pPr marL="285750" indent="-285750" algn="just">
              <a:buFont typeface="Arial" panose="020B0604020202020204" pitchFamily="34" charset="0"/>
              <a:buChar char="•"/>
            </a:pPr>
            <a:r>
              <a:rPr lang="en-IN" sz="2200" dirty="0"/>
              <a:t>Distillery has been running with cane syrup as feed stock and producing Ethanol as a final product.</a:t>
            </a:r>
          </a:p>
          <a:p>
            <a:pPr marL="285750" indent="-285750" algn="just">
              <a:buFont typeface="Arial" panose="020B0604020202020204" pitchFamily="34" charset="0"/>
              <a:buChar char="•"/>
            </a:pPr>
            <a:r>
              <a:rPr lang="en-US" sz="2200" dirty="0"/>
              <a:t>Around 55% Spent wash is recycling back to fermentation process in place of water.</a:t>
            </a:r>
          </a:p>
          <a:p>
            <a:pPr marL="285750" indent="-285750" algn="just">
              <a:buFont typeface="Arial" panose="020B0604020202020204" pitchFamily="34" charset="0"/>
              <a:buChar char="•"/>
            </a:pPr>
            <a:r>
              <a:rPr lang="en-US" sz="2200" dirty="0"/>
              <a:t>Raw spent wash is treated in integrated evaporation and partially concentrated.</a:t>
            </a:r>
          </a:p>
          <a:p>
            <a:pPr marL="285750" indent="-285750" algn="just">
              <a:buFont typeface="Arial" panose="020B0604020202020204" pitchFamily="34" charset="0"/>
              <a:buChar char="•"/>
            </a:pPr>
            <a:r>
              <a:rPr lang="en-US" sz="2200" dirty="0"/>
              <a:t>In MEE spent wash is further concentrated up to 55 to 60 deg. Brix.</a:t>
            </a:r>
          </a:p>
          <a:p>
            <a:pPr marL="285750" indent="-285750" algn="just">
              <a:buFont typeface="Arial" panose="020B0604020202020204" pitchFamily="34" charset="0"/>
              <a:buChar char="•"/>
            </a:pPr>
            <a:r>
              <a:rPr lang="en-US" sz="2200" dirty="0"/>
              <a:t>Concentrated spent wash is incinerated in incineration boiler as a fuel.</a:t>
            </a:r>
          </a:p>
        </p:txBody>
      </p:sp>
      <p:pic>
        <p:nvPicPr>
          <p:cNvPr id="8" name="Picture 8">
            <a:extLst>
              <a:ext uri="{FF2B5EF4-FFF2-40B4-BE49-F238E27FC236}">
                <a16:creationId xmlns:a16="http://schemas.microsoft.com/office/drawing/2014/main" id="{5F3584A5-F54F-7F20-76A1-BD74FE2F769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53934" y="0"/>
            <a:ext cx="1856096" cy="949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0338" y="31666"/>
            <a:ext cx="8933596" cy="925270"/>
          </a:xfrm>
        </p:spPr>
        <p:txBody>
          <a:bodyPr>
            <a:noAutofit/>
          </a:bodyPr>
          <a:lstStyle/>
          <a:p>
            <a:pPr algn="ctr"/>
            <a:r>
              <a:rPr lang="en-US" sz="3200" b="1" dirty="0">
                <a:solidFill>
                  <a:schemeClr val="accent1">
                    <a:lumMod val="50000"/>
                  </a:schemeClr>
                </a:solidFill>
                <a:effectLst>
                  <a:outerShdw blurRad="38100" dist="38100" dir="2700000" algn="tl">
                    <a:srgbClr val="000000">
                      <a:alpha val="43137"/>
                    </a:srgbClr>
                  </a:outerShdw>
                </a:effectLst>
                <a:latin typeface="Centaur" panose="02030504050205020304" pitchFamily="18" charset="0"/>
              </a:rPr>
              <a:t>PROCESS CONDENSATE, SPENT LEES TREATMENT &amp; REUSE</a:t>
            </a:r>
          </a:p>
        </p:txBody>
      </p:sp>
      <p:sp>
        <p:nvSpPr>
          <p:cNvPr id="4" name="Rounded Rectangle 3"/>
          <p:cNvSpPr/>
          <p:nvPr/>
        </p:nvSpPr>
        <p:spPr>
          <a:xfrm rot="60000">
            <a:off x="2557434" y="2749548"/>
            <a:ext cx="1616421" cy="8312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Anaerobic Digestion</a:t>
            </a:r>
          </a:p>
        </p:txBody>
      </p:sp>
      <p:sp>
        <p:nvSpPr>
          <p:cNvPr id="5" name="Rounded Rectangle 4"/>
          <p:cNvSpPr/>
          <p:nvPr/>
        </p:nvSpPr>
        <p:spPr>
          <a:xfrm rot="60000">
            <a:off x="4805233" y="2732132"/>
            <a:ext cx="1588901" cy="8312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Aerobic </a:t>
            </a:r>
          </a:p>
          <a:p>
            <a:pPr algn="ctr"/>
            <a:r>
              <a:rPr lang="en-US" dirty="0"/>
              <a:t>treatment</a:t>
            </a:r>
          </a:p>
        </p:txBody>
      </p:sp>
      <p:sp>
        <p:nvSpPr>
          <p:cNvPr id="6" name="Rounded Rectangle 5"/>
          <p:cNvSpPr/>
          <p:nvPr/>
        </p:nvSpPr>
        <p:spPr>
          <a:xfrm rot="60000">
            <a:off x="7005643" y="2719068"/>
            <a:ext cx="1824881" cy="8312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Clarification</a:t>
            </a:r>
          </a:p>
        </p:txBody>
      </p:sp>
      <p:sp>
        <p:nvSpPr>
          <p:cNvPr id="7" name="Rounded Rectangle 6"/>
          <p:cNvSpPr/>
          <p:nvPr/>
        </p:nvSpPr>
        <p:spPr>
          <a:xfrm rot="60000">
            <a:off x="9466478" y="2732130"/>
            <a:ext cx="1465653" cy="8312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Filtration</a:t>
            </a:r>
          </a:p>
        </p:txBody>
      </p:sp>
      <p:sp>
        <p:nvSpPr>
          <p:cNvPr id="8" name="Rounded Rectangle 7"/>
          <p:cNvSpPr/>
          <p:nvPr/>
        </p:nvSpPr>
        <p:spPr>
          <a:xfrm rot="60000">
            <a:off x="8432769" y="4534805"/>
            <a:ext cx="1465653" cy="8312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Softening</a:t>
            </a:r>
          </a:p>
        </p:txBody>
      </p:sp>
      <p:sp>
        <p:nvSpPr>
          <p:cNvPr id="9" name="Rounded Rectangle 8"/>
          <p:cNvSpPr/>
          <p:nvPr/>
        </p:nvSpPr>
        <p:spPr>
          <a:xfrm rot="60000">
            <a:off x="10369039" y="4551964"/>
            <a:ext cx="1687278" cy="8312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Ultraviolet</a:t>
            </a:r>
          </a:p>
        </p:txBody>
      </p:sp>
      <p:sp>
        <p:nvSpPr>
          <p:cNvPr id="10" name="Right Arrow 9"/>
          <p:cNvSpPr/>
          <p:nvPr/>
        </p:nvSpPr>
        <p:spPr>
          <a:xfrm rot="60000">
            <a:off x="4200177" y="2960343"/>
            <a:ext cx="704088" cy="3443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rot="60000">
            <a:off x="6371796" y="2995177"/>
            <a:ext cx="704088" cy="3443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rot="60000">
            <a:off x="8797884" y="2975576"/>
            <a:ext cx="704088" cy="3443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ight Arrow 12"/>
          <p:cNvSpPr/>
          <p:nvPr/>
        </p:nvSpPr>
        <p:spPr>
          <a:xfrm rot="7573641">
            <a:off x="8840847" y="3833996"/>
            <a:ext cx="1057064" cy="4383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Arrow 13"/>
          <p:cNvSpPr/>
          <p:nvPr/>
        </p:nvSpPr>
        <p:spPr>
          <a:xfrm rot="3082867">
            <a:off x="10298437" y="3899852"/>
            <a:ext cx="1223911" cy="3443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ounded Rectangle 14"/>
          <p:cNvSpPr/>
          <p:nvPr/>
        </p:nvSpPr>
        <p:spPr>
          <a:xfrm rot="60000">
            <a:off x="8508098" y="5690207"/>
            <a:ext cx="133241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Cooling tower makeup</a:t>
            </a:r>
          </a:p>
        </p:txBody>
      </p:sp>
      <p:sp>
        <p:nvSpPr>
          <p:cNvPr id="16" name="Rounded Rectangle 15"/>
          <p:cNvSpPr/>
          <p:nvPr/>
        </p:nvSpPr>
        <p:spPr>
          <a:xfrm rot="60000">
            <a:off x="10519777" y="5706196"/>
            <a:ext cx="133241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Distillery Process</a:t>
            </a:r>
          </a:p>
        </p:txBody>
      </p:sp>
      <p:sp>
        <p:nvSpPr>
          <p:cNvPr id="17" name="Down Arrow 16"/>
          <p:cNvSpPr/>
          <p:nvPr/>
        </p:nvSpPr>
        <p:spPr>
          <a:xfrm rot="60000">
            <a:off x="9013018" y="5390070"/>
            <a:ext cx="359228" cy="3800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Down Arrow 17"/>
          <p:cNvSpPr/>
          <p:nvPr/>
        </p:nvSpPr>
        <p:spPr>
          <a:xfrm rot="60000">
            <a:off x="11006368" y="5327659"/>
            <a:ext cx="359228" cy="3800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3" descr="C:\Users\100786.RBG1901\Pictures\SRSL_RGB LOGO-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008063" cy="1009650"/>
          </a:xfrm>
          <a:prstGeom prst="rect">
            <a:avLst/>
          </a:prstGeom>
          <a:solidFill>
            <a:schemeClr val="tx2"/>
          </a:solidFill>
          <a:ln w="9525">
            <a:solidFill>
              <a:schemeClr val="tx1"/>
            </a:solidFill>
            <a:miter lim="800000"/>
            <a:headEnd/>
            <a:tailEnd/>
          </a:ln>
        </p:spPr>
      </p:pic>
      <p:sp>
        <p:nvSpPr>
          <p:cNvPr id="3" name="Rectangle 2"/>
          <p:cNvSpPr/>
          <p:nvPr/>
        </p:nvSpPr>
        <p:spPr>
          <a:xfrm>
            <a:off x="225083" y="4183892"/>
            <a:ext cx="7693000" cy="2092881"/>
          </a:xfrm>
          <a:prstGeom prst="rect">
            <a:avLst/>
          </a:prstGeom>
        </p:spPr>
        <p:txBody>
          <a:bodyPr wrap="square">
            <a:spAutoFit/>
          </a:bodyPr>
          <a:lstStyle/>
          <a:p>
            <a:pPr marL="285750" indent="-285750" algn="just">
              <a:spcAft>
                <a:spcPts val="1200"/>
              </a:spcAft>
              <a:buFont typeface="Arial" panose="020B0604020202020204" pitchFamily="34" charset="0"/>
              <a:buChar char="•"/>
            </a:pPr>
            <a:r>
              <a:rPr lang="en-US" sz="2400" b="1" dirty="0">
                <a:latin typeface="Centaur" panose="02030504050205020304" pitchFamily="18" charset="0"/>
              </a:rPr>
              <a:t>Low strength effluent (colorless) is treated by conventional method i.e. Anaerobic followed by Aerobic with tertiary treatment (MGF, ACF, Softener &amp; UV). </a:t>
            </a:r>
          </a:p>
          <a:p>
            <a:pPr marL="285750" indent="-285750" algn="just">
              <a:spcAft>
                <a:spcPts val="1200"/>
              </a:spcAft>
              <a:buFont typeface="Arial" panose="020B0604020202020204" pitchFamily="34" charset="0"/>
              <a:buChar char="•"/>
            </a:pPr>
            <a:r>
              <a:rPr lang="en-US" sz="2400" b="1" dirty="0">
                <a:latin typeface="Centaur" panose="02030504050205020304" pitchFamily="18" charset="0"/>
              </a:rPr>
              <a:t>Soft water is utilized for cooling tower make-up water and after Ultraviolet used for fermenter dilution.</a:t>
            </a:r>
            <a:endParaRPr lang="en-IN" sz="2400" b="1" dirty="0">
              <a:latin typeface="Centaur" panose="02030504050205020304" pitchFamily="18" charset="0"/>
            </a:endParaRPr>
          </a:p>
        </p:txBody>
      </p:sp>
      <p:sp>
        <p:nvSpPr>
          <p:cNvPr id="20" name="Rounded Rectangle 19"/>
          <p:cNvSpPr/>
          <p:nvPr/>
        </p:nvSpPr>
        <p:spPr>
          <a:xfrm>
            <a:off x="149197" y="2744195"/>
            <a:ext cx="1669489" cy="83127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t>Process condensate &amp; Spentlees</a:t>
            </a:r>
          </a:p>
        </p:txBody>
      </p:sp>
      <p:sp>
        <p:nvSpPr>
          <p:cNvPr id="21" name="Rounded Rectangle 20"/>
          <p:cNvSpPr/>
          <p:nvPr/>
        </p:nvSpPr>
        <p:spPr>
          <a:xfrm>
            <a:off x="2252255" y="1792222"/>
            <a:ext cx="2152126" cy="6222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Cooling tower blowdown</a:t>
            </a:r>
          </a:p>
        </p:txBody>
      </p:sp>
      <p:sp>
        <p:nvSpPr>
          <p:cNvPr id="22" name="Right Arrow 21"/>
          <p:cNvSpPr/>
          <p:nvPr/>
        </p:nvSpPr>
        <p:spPr>
          <a:xfrm>
            <a:off x="1818687" y="2984763"/>
            <a:ext cx="731616" cy="3443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Bent Arrow 23"/>
          <p:cNvSpPr/>
          <p:nvPr/>
        </p:nvSpPr>
        <p:spPr>
          <a:xfrm rot="5400000">
            <a:off x="4678950" y="1767766"/>
            <a:ext cx="686846" cy="1166260"/>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
        <p:nvSpPr>
          <p:cNvPr id="23" name="Arrow: Bent 22">
            <a:extLst>
              <a:ext uri="{FF2B5EF4-FFF2-40B4-BE49-F238E27FC236}">
                <a16:creationId xmlns:a16="http://schemas.microsoft.com/office/drawing/2014/main" id="{7EF47B43-A8CA-1943-077D-54C3198A1578}"/>
              </a:ext>
            </a:extLst>
          </p:cNvPr>
          <p:cNvSpPr/>
          <p:nvPr/>
        </p:nvSpPr>
        <p:spPr>
          <a:xfrm>
            <a:off x="5805102" y="2050412"/>
            <a:ext cx="895198" cy="667918"/>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
        <p:nvSpPr>
          <p:cNvPr id="25" name="Rounded Rectangle 4">
            <a:extLst>
              <a:ext uri="{FF2B5EF4-FFF2-40B4-BE49-F238E27FC236}">
                <a16:creationId xmlns:a16="http://schemas.microsoft.com/office/drawing/2014/main" id="{A5AAD684-8BED-1C49-8598-EB76C8B28579}"/>
              </a:ext>
            </a:extLst>
          </p:cNvPr>
          <p:cNvSpPr/>
          <p:nvPr/>
        </p:nvSpPr>
        <p:spPr>
          <a:xfrm rot="60000">
            <a:off x="6661978" y="1929581"/>
            <a:ext cx="1588901" cy="5555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RO Plant</a:t>
            </a:r>
          </a:p>
        </p:txBody>
      </p:sp>
      <p:sp>
        <p:nvSpPr>
          <p:cNvPr id="26" name="Arrow: Bent 25">
            <a:extLst>
              <a:ext uri="{FF2B5EF4-FFF2-40B4-BE49-F238E27FC236}">
                <a16:creationId xmlns:a16="http://schemas.microsoft.com/office/drawing/2014/main" id="{14845AF8-20A7-7DD6-B73B-09C767CA7721}"/>
              </a:ext>
            </a:extLst>
          </p:cNvPr>
          <p:cNvSpPr/>
          <p:nvPr/>
        </p:nvSpPr>
        <p:spPr>
          <a:xfrm>
            <a:off x="7677885" y="1473279"/>
            <a:ext cx="895198" cy="429492"/>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solidFill>
                <a:schemeClr val="tx1"/>
              </a:solidFill>
            </a:endParaRPr>
          </a:p>
        </p:txBody>
      </p:sp>
      <p:sp>
        <p:nvSpPr>
          <p:cNvPr id="27" name="Rounded Rectangle 4">
            <a:extLst>
              <a:ext uri="{FF2B5EF4-FFF2-40B4-BE49-F238E27FC236}">
                <a16:creationId xmlns:a16="http://schemas.microsoft.com/office/drawing/2014/main" id="{3FAF9EF9-5EC7-2B04-A23E-E479A7955CF1}"/>
              </a:ext>
            </a:extLst>
          </p:cNvPr>
          <p:cNvSpPr/>
          <p:nvPr/>
        </p:nvSpPr>
        <p:spPr>
          <a:xfrm rot="60000">
            <a:off x="8664884" y="1951001"/>
            <a:ext cx="1588901" cy="5555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RO Permeate to Process/CT </a:t>
            </a:r>
          </a:p>
        </p:txBody>
      </p:sp>
      <p:sp>
        <p:nvSpPr>
          <p:cNvPr id="28" name="Rounded Rectangle 4">
            <a:extLst>
              <a:ext uri="{FF2B5EF4-FFF2-40B4-BE49-F238E27FC236}">
                <a16:creationId xmlns:a16="http://schemas.microsoft.com/office/drawing/2014/main" id="{D5F8C9DA-26B0-08D6-81F7-5ECEB235EB87}"/>
              </a:ext>
            </a:extLst>
          </p:cNvPr>
          <p:cNvSpPr/>
          <p:nvPr/>
        </p:nvSpPr>
        <p:spPr>
          <a:xfrm rot="60000">
            <a:off x="8577810" y="1241488"/>
            <a:ext cx="1588901" cy="55559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RO Reject to MEE </a:t>
            </a:r>
          </a:p>
        </p:txBody>
      </p:sp>
      <p:sp>
        <p:nvSpPr>
          <p:cNvPr id="29" name="Right Arrow 11">
            <a:extLst>
              <a:ext uri="{FF2B5EF4-FFF2-40B4-BE49-F238E27FC236}">
                <a16:creationId xmlns:a16="http://schemas.microsoft.com/office/drawing/2014/main" id="{809ADCAA-6028-880E-5C1A-BF64D7044929}"/>
              </a:ext>
            </a:extLst>
          </p:cNvPr>
          <p:cNvSpPr/>
          <p:nvPr/>
        </p:nvSpPr>
        <p:spPr>
          <a:xfrm rot="60000">
            <a:off x="8221060" y="2053393"/>
            <a:ext cx="438614" cy="3443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 name="Picture 8">
            <a:extLst>
              <a:ext uri="{FF2B5EF4-FFF2-40B4-BE49-F238E27FC236}">
                <a16:creationId xmlns:a16="http://schemas.microsoft.com/office/drawing/2014/main" id="{64F81E1E-33FB-F1A2-2128-33CEA68842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53934" y="0"/>
            <a:ext cx="1856096" cy="949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53934" y="0"/>
            <a:ext cx="1856096" cy="949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9" descr="ppt_side"/>
          <p:cNvPicPr>
            <a:picLocks noChangeAspect="1" noChangeArrowheads="1"/>
          </p:cNvPicPr>
          <p:nvPr/>
        </p:nvPicPr>
        <p:blipFill>
          <a:blip r:embed="rId4" cstate="print">
            <a:extLst>
              <a:ext uri="{28A0092B-C50C-407E-A947-70E740481C1C}">
                <a14:useLocalDpi xmlns:a14="http://schemas.microsoft.com/office/drawing/2010/main" val="0"/>
              </a:ext>
            </a:extLst>
          </a:blip>
          <a:srcRect t="9415"/>
          <a:stretch>
            <a:fillRect/>
          </a:stretch>
        </p:blipFill>
        <p:spPr bwMode="auto">
          <a:xfrm>
            <a:off x="0" y="1"/>
            <a:ext cx="2127250" cy="686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18" descr="C:\Users\100786.RBG1901\Pictures\SRSL_RGB LOGO-0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0"/>
            <a:ext cx="1651379" cy="1364776"/>
          </a:xfrm>
          <a:prstGeom prst="rect">
            <a:avLst/>
          </a:prstGeom>
          <a:solidFill>
            <a:schemeClr val="tx2"/>
          </a:solidFill>
          <a:ln w="9525">
            <a:solidFill>
              <a:schemeClr val="tx1"/>
            </a:solidFill>
            <a:miter lim="800000"/>
            <a:headEnd/>
            <a:tailEnd/>
          </a:ln>
        </p:spPr>
      </p:pic>
      <p:pic>
        <p:nvPicPr>
          <p:cNvPr id="2059" name="Picture 2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058989" y="6267808"/>
            <a:ext cx="10133011" cy="6096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 name="Title 7">
            <a:extLst>
              <a:ext uri="{FF2B5EF4-FFF2-40B4-BE49-F238E27FC236}">
                <a16:creationId xmlns:a16="http://schemas.microsoft.com/office/drawing/2014/main" id="{739C2B47-B303-B2F8-2770-02E8AD0A1BD4}"/>
              </a:ext>
            </a:extLst>
          </p:cNvPr>
          <p:cNvSpPr>
            <a:spLocks noGrp="1"/>
          </p:cNvSpPr>
          <p:nvPr>
            <p:ph type="ctrTitle"/>
          </p:nvPr>
        </p:nvSpPr>
        <p:spPr>
          <a:xfrm>
            <a:off x="2127249" y="109887"/>
            <a:ext cx="9658350" cy="735595"/>
          </a:xfrm>
        </p:spPr>
        <p:txBody>
          <a:bodyPr>
            <a:normAutofit/>
          </a:bodyPr>
          <a:lstStyle/>
          <a:p>
            <a:pPr algn="just">
              <a:lnSpc>
                <a:spcPct val="115000"/>
              </a:lnSpc>
              <a:spcAft>
                <a:spcPts val="1000"/>
              </a:spcAft>
            </a:pPr>
            <a:r>
              <a:rPr lang="en-US" sz="3600" b="1" dirty="0">
                <a:solidFill>
                  <a:schemeClr val="accent1">
                    <a:lumMod val="50000"/>
                  </a:schemeClr>
                </a:solidFill>
                <a:effectLst>
                  <a:outerShdw blurRad="38100" dist="38100" dir="2700000" algn="tl">
                    <a:srgbClr val="000000">
                      <a:alpha val="43137"/>
                    </a:srgbClr>
                  </a:outerShdw>
                </a:effectLst>
                <a:latin typeface="Centaur" panose="02030504050205020304" pitchFamily="18" charset="0"/>
                <a:ea typeface="Calibri" panose="020F0502020204030204" pitchFamily="34" charset="0"/>
                <a:cs typeface="Times New Roman" panose="02020603050405020304" pitchFamily="18" charset="0"/>
              </a:rPr>
              <a:t>CONCLUSION:</a:t>
            </a:r>
            <a:endParaRPr lang="en-IN" sz="11500" b="1" dirty="0">
              <a:solidFill>
                <a:schemeClr val="accent1">
                  <a:lumMod val="50000"/>
                </a:schemeClr>
              </a:solidFill>
              <a:effectLst>
                <a:outerShdw blurRad="38100" dist="38100" dir="2700000" algn="tl">
                  <a:srgbClr val="000000">
                    <a:alpha val="43137"/>
                  </a:srgbClr>
                </a:outerShdw>
              </a:effectLst>
              <a:latin typeface="Centaur" panose="02030504050205020304" pitchFamily="18" charset="0"/>
              <a:cs typeface="Calibri" panose="020F0502020204030204" pitchFamily="34" charset="0"/>
            </a:endParaRPr>
          </a:p>
        </p:txBody>
      </p:sp>
      <p:sp>
        <p:nvSpPr>
          <p:cNvPr id="9" name="Subtitle 8">
            <a:extLst>
              <a:ext uri="{FF2B5EF4-FFF2-40B4-BE49-F238E27FC236}">
                <a16:creationId xmlns:a16="http://schemas.microsoft.com/office/drawing/2014/main" id="{C04A0BC4-B492-2F69-5B17-0CBDA66FA7D7}"/>
              </a:ext>
            </a:extLst>
          </p:cNvPr>
          <p:cNvSpPr>
            <a:spLocks noGrp="1"/>
          </p:cNvSpPr>
          <p:nvPr>
            <p:ph type="subTitle" idx="1"/>
          </p:nvPr>
        </p:nvSpPr>
        <p:spPr>
          <a:xfrm>
            <a:off x="2058989" y="845482"/>
            <a:ext cx="10064752" cy="5317962"/>
          </a:xfrm>
        </p:spPr>
        <p:txBody>
          <a:bodyPr>
            <a:normAutofit fontScale="92500"/>
          </a:bodyPr>
          <a:lstStyle/>
          <a:p>
            <a:pPr marL="571500" indent="-571500" algn="just">
              <a:lnSpc>
                <a:spcPct val="110000"/>
              </a:lnSpc>
              <a:spcBef>
                <a:spcPts val="0"/>
              </a:spcBef>
              <a:spcAft>
                <a:spcPts val="1200"/>
              </a:spcAft>
              <a:buFont typeface="Wingdings" panose="05000000000000000000" pitchFamily="2" charset="2"/>
              <a:buChar char="q"/>
              <a:defRPr/>
            </a:pPr>
            <a:r>
              <a:rPr lang="en-US" sz="2800" b="1" dirty="0">
                <a:solidFill>
                  <a:schemeClr val="tx2">
                    <a:satMod val="130000"/>
                  </a:schemeClr>
                </a:solidFill>
                <a:latin typeface="Centaur" panose="02030504050205020304" pitchFamily="18" charset="0"/>
                <a:cs typeface="Times New Roman" panose="02020603050405020304" pitchFamily="18" charset="0"/>
              </a:rPr>
              <a:t>Cane Syrup route can fulfill the increasing ethanol demand of the country. It is also necessary to reduce the excess sugar stocks.</a:t>
            </a:r>
          </a:p>
          <a:p>
            <a:pPr marL="571500" indent="-571500" algn="just">
              <a:lnSpc>
                <a:spcPct val="110000"/>
              </a:lnSpc>
              <a:spcBef>
                <a:spcPts val="0"/>
              </a:spcBef>
              <a:spcAft>
                <a:spcPts val="1200"/>
              </a:spcAft>
              <a:buFont typeface="Wingdings" panose="05000000000000000000" pitchFamily="2" charset="2"/>
              <a:buChar char="q"/>
              <a:defRPr/>
            </a:pPr>
            <a:r>
              <a:rPr lang="en-US" sz="2800" b="1" dirty="0">
                <a:solidFill>
                  <a:schemeClr val="tx2">
                    <a:satMod val="130000"/>
                  </a:schemeClr>
                </a:solidFill>
                <a:latin typeface="Centaur" panose="02030504050205020304" pitchFamily="18" charset="0"/>
                <a:cs typeface="Times New Roman" panose="02020603050405020304" pitchFamily="18" charset="0"/>
              </a:rPr>
              <a:t>Cane syrup route will be the next choice after conventional route as switch over is fast with better sugar quality  (bolder grain) and no capital investment. </a:t>
            </a:r>
          </a:p>
          <a:p>
            <a:pPr marL="571500" indent="-571500" algn="just">
              <a:lnSpc>
                <a:spcPct val="110000"/>
              </a:lnSpc>
              <a:spcBef>
                <a:spcPts val="0"/>
              </a:spcBef>
              <a:spcAft>
                <a:spcPts val="1200"/>
              </a:spcAft>
              <a:buFont typeface="Wingdings" panose="05000000000000000000" pitchFamily="2" charset="2"/>
              <a:buChar char="q"/>
              <a:defRPr/>
            </a:pPr>
            <a:r>
              <a:rPr lang="en-US" sz="2800" b="1" dirty="0">
                <a:solidFill>
                  <a:schemeClr val="tx2">
                    <a:satMod val="130000"/>
                  </a:schemeClr>
                </a:solidFill>
                <a:latin typeface="Centaur" panose="02030504050205020304" pitchFamily="18" charset="0"/>
                <a:cs typeface="Times New Roman" panose="02020603050405020304" pitchFamily="18" charset="0"/>
              </a:rPr>
              <a:t>There can be some variation from case to case depending on configuration of sugar mill, distillery and cogeneration units.</a:t>
            </a:r>
          </a:p>
          <a:p>
            <a:pPr marL="571500" indent="-571500" algn="just">
              <a:lnSpc>
                <a:spcPct val="110000"/>
              </a:lnSpc>
              <a:spcBef>
                <a:spcPts val="0"/>
              </a:spcBef>
              <a:spcAft>
                <a:spcPts val="1200"/>
              </a:spcAft>
              <a:buFont typeface="Wingdings" panose="05000000000000000000" pitchFamily="2" charset="2"/>
              <a:buChar char="q"/>
              <a:defRPr/>
            </a:pPr>
            <a:r>
              <a:rPr lang="en-US" sz="2800" b="1" dirty="0">
                <a:solidFill>
                  <a:schemeClr val="tx2">
                    <a:satMod val="130000"/>
                  </a:schemeClr>
                </a:solidFill>
                <a:latin typeface="Centaur" panose="02030504050205020304" pitchFamily="18" charset="0"/>
                <a:cs typeface="Times New Roman" panose="02020603050405020304" pitchFamily="18" charset="0"/>
              </a:rPr>
              <a:t>Indian sugar mills need to develop flexi approach to shift from  sugar to ethanol or vice-versa as per the market demand.</a:t>
            </a:r>
          </a:p>
          <a:p>
            <a:pPr marL="571500" lvl="0" indent="-571500" algn="just">
              <a:lnSpc>
                <a:spcPct val="110000"/>
              </a:lnSpc>
              <a:spcBef>
                <a:spcPts val="0"/>
              </a:spcBef>
              <a:spcAft>
                <a:spcPts val="1200"/>
              </a:spcAft>
              <a:buFont typeface="Wingdings" panose="05000000000000000000" pitchFamily="2" charset="2"/>
              <a:buChar char="q"/>
              <a:defRPr/>
            </a:pPr>
            <a:r>
              <a:rPr lang="en-US" sz="2800" b="1" dirty="0">
                <a:solidFill>
                  <a:schemeClr val="tx2">
                    <a:satMod val="130000"/>
                  </a:schemeClr>
                </a:solidFill>
                <a:latin typeface="Centaur" panose="02030504050205020304" pitchFamily="18" charset="0"/>
                <a:cs typeface="Times New Roman" panose="02020603050405020304" pitchFamily="18" charset="0"/>
              </a:rPr>
              <a:t>Alcohol is sold against spot payment whereas sugar sale is dependent on market conditions and invites interest burden during storage.</a:t>
            </a:r>
          </a:p>
        </p:txBody>
      </p:sp>
    </p:spTree>
    <p:extLst>
      <p:ext uri="{BB962C8B-B14F-4D97-AF65-F5344CB8AC3E}">
        <p14:creationId xmlns:p14="http://schemas.microsoft.com/office/powerpoint/2010/main" val="19869682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53934" y="0"/>
            <a:ext cx="1856096" cy="949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9" descr="ppt_side"/>
          <p:cNvPicPr>
            <a:picLocks noChangeAspect="1" noChangeArrowheads="1"/>
          </p:cNvPicPr>
          <p:nvPr/>
        </p:nvPicPr>
        <p:blipFill>
          <a:blip r:embed="rId4" cstate="print">
            <a:extLst>
              <a:ext uri="{28A0092B-C50C-407E-A947-70E740481C1C}">
                <a14:useLocalDpi xmlns:a14="http://schemas.microsoft.com/office/drawing/2010/main" val="0"/>
              </a:ext>
            </a:extLst>
          </a:blip>
          <a:srcRect t="9415"/>
          <a:stretch>
            <a:fillRect/>
          </a:stretch>
        </p:blipFill>
        <p:spPr bwMode="auto">
          <a:xfrm>
            <a:off x="0" y="1"/>
            <a:ext cx="2127250" cy="686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18" descr="C:\Users\100786.RBG1901\Pictures\SRSL_RGB LOGO-0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0"/>
            <a:ext cx="1651379" cy="1364776"/>
          </a:xfrm>
          <a:prstGeom prst="rect">
            <a:avLst/>
          </a:prstGeom>
          <a:solidFill>
            <a:schemeClr val="tx2"/>
          </a:solidFill>
          <a:ln w="9525">
            <a:solidFill>
              <a:schemeClr val="tx1"/>
            </a:solidFill>
            <a:miter lim="800000"/>
            <a:headEnd/>
            <a:tailEnd/>
          </a:ln>
        </p:spPr>
      </p:pic>
      <p:pic>
        <p:nvPicPr>
          <p:cNvPr id="2059" name="Picture 2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127248" y="6267808"/>
            <a:ext cx="10064752" cy="6096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 name="Title 7">
            <a:extLst>
              <a:ext uri="{FF2B5EF4-FFF2-40B4-BE49-F238E27FC236}">
                <a16:creationId xmlns:a16="http://schemas.microsoft.com/office/drawing/2014/main" id="{739C2B47-B303-B2F8-2770-02E8AD0A1BD4}"/>
              </a:ext>
            </a:extLst>
          </p:cNvPr>
          <p:cNvSpPr>
            <a:spLocks noGrp="1"/>
          </p:cNvSpPr>
          <p:nvPr>
            <p:ph type="ctrTitle"/>
          </p:nvPr>
        </p:nvSpPr>
        <p:spPr>
          <a:xfrm>
            <a:off x="2127249" y="109887"/>
            <a:ext cx="9658350" cy="735595"/>
          </a:xfrm>
        </p:spPr>
        <p:txBody>
          <a:bodyPr>
            <a:normAutofit/>
          </a:bodyPr>
          <a:lstStyle/>
          <a:p>
            <a:pPr algn="just">
              <a:lnSpc>
                <a:spcPct val="115000"/>
              </a:lnSpc>
              <a:spcAft>
                <a:spcPts val="1000"/>
              </a:spcAft>
            </a:pPr>
            <a:r>
              <a:rPr lang="en-US" sz="3600" b="1" dirty="0">
                <a:solidFill>
                  <a:schemeClr val="accent1">
                    <a:lumMod val="50000"/>
                  </a:schemeClr>
                </a:solidFill>
                <a:effectLst>
                  <a:outerShdw blurRad="38100" dist="38100" dir="2700000" algn="tl">
                    <a:srgbClr val="000000">
                      <a:alpha val="43137"/>
                    </a:srgbClr>
                  </a:outerShdw>
                </a:effectLst>
                <a:latin typeface="Centaur" panose="02030504050205020304" pitchFamily="18" charset="0"/>
                <a:cs typeface="Times New Roman" panose="02020603050405020304" pitchFamily="18" charset="0"/>
              </a:rPr>
              <a:t>CONCLUSION:</a:t>
            </a:r>
            <a:endParaRPr lang="en-IN" sz="3600" b="1" dirty="0">
              <a:solidFill>
                <a:schemeClr val="accent1">
                  <a:lumMod val="50000"/>
                </a:schemeClr>
              </a:solidFill>
              <a:effectLst>
                <a:outerShdw blurRad="38100" dist="38100" dir="2700000" algn="tl">
                  <a:srgbClr val="000000">
                    <a:alpha val="43137"/>
                  </a:srgbClr>
                </a:outerShdw>
              </a:effectLst>
              <a:latin typeface="Centaur" panose="02030504050205020304" pitchFamily="18" charset="0"/>
              <a:cs typeface="Times New Roman" panose="02020603050405020304" pitchFamily="18" charset="0"/>
            </a:endParaRPr>
          </a:p>
        </p:txBody>
      </p:sp>
      <p:sp>
        <p:nvSpPr>
          <p:cNvPr id="9" name="Subtitle 8">
            <a:extLst>
              <a:ext uri="{FF2B5EF4-FFF2-40B4-BE49-F238E27FC236}">
                <a16:creationId xmlns:a16="http://schemas.microsoft.com/office/drawing/2014/main" id="{C04A0BC4-B492-2F69-5B17-0CBDA66FA7D7}"/>
              </a:ext>
            </a:extLst>
          </p:cNvPr>
          <p:cNvSpPr>
            <a:spLocks noGrp="1"/>
          </p:cNvSpPr>
          <p:nvPr>
            <p:ph type="subTitle" idx="1"/>
          </p:nvPr>
        </p:nvSpPr>
        <p:spPr>
          <a:xfrm>
            <a:off x="2127249" y="784786"/>
            <a:ext cx="10064752" cy="5648083"/>
          </a:xfrm>
        </p:spPr>
        <p:txBody>
          <a:bodyPr>
            <a:normAutofit fontScale="25000" lnSpcReduction="20000"/>
          </a:bodyPr>
          <a:lstStyle/>
          <a:p>
            <a:pPr marL="457200" lvl="0" indent="-457200" algn="just">
              <a:lnSpc>
                <a:spcPct val="120000"/>
              </a:lnSpc>
              <a:spcBef>
                <a:spcPct val="0"/>
              </a:spcBef>
              <a:spcAft>
                <a:spcPts val="1200"/>
              </a:spcAft>
              <a:buFont typeface="Wingdings" panose="05000000000000000000" pitchFamily="2" charset="2"/>
              <a:buChar char="q"/>
            </a:pPr>
            <a:r>
              <a:rPr lang="en-US" sz="8400" b="1" dirty="0">
                <a:solidFill>
                  <a:schemeClr val="tx2">
                    <a:satMod val="130000"/>
                  </a:schemeClr>
                </a:solidFill>
                <a:latin typeface="Centaur" panose="02030504050205020304" pitchFamily="18" charset="0"/>
                <a:cs typeface="Times New Roman" panose="02020603050405020304" pitchFamily="18" charset="0"/>
              </a:rPr>
              <a:t>It is possible to run distillery with higher capacity about 1.5 times of its original capacity under NIPL scheme.</a:t>
            </a:r>
            <a:endParaRPr lang="en-IN" sz="8400" b="1" dirty="0">
              <a:solidFill>
                <a:schemeClr val="tx2">
                  <a:satMod val="130000"/>
                </a:schemeClr>
              </a:solidFill>
              <a:latin typeface="Centaur" panose="02030504050205020304" pitchFamily="18" charset="0"/>
              <a:cs typeface="Times New Roman" panose="02020603050405020304" pitchFamily="18" charset="0"/>
            </a:endParaRPr>
          </a:p>
          <a:p>
            <a:pPr marL="457200" lvl="0" indent="-457200" algn="just">
              <a:lnSpc>
                <a:spcPct val="120000"/>
              </a:lnSpc>
              <a:spcBef>
                <a:spcPct val="0"/>
              </a:spcBef>
              <a:spcAft>
                <a:spcPts val="1200"/>
              </a:spcAft>
              <a:buFont typeface="Wingdings" panose="05000000000000000000" pitchFamily="2" charset="2"/>
              <a:buChar char="q"/>
            </a:pPr>
            <a:r>
              <a:rPr lang="en-US" sz="8400" b="1" dirty="0">
                <a:solidFill>
                  <a:schemeClr val="tx2">
                    <a:satMod val="130000"/>
                  </a:schemeClr>
                </a:solidFill>
                <a:latin typeface="Centaur" panose="02030504050205020304" pitchFamily="18" charset="0"/>
                <a:cs typeface="Times New Roman" panose="02020603050405020304" pitchFamily="18" charset="0"/>
              </a:rPr>
              <a:t>It is possible to achieve fermentation efficiency above 93%.</a:t>
            </a:r>
            <a:endParaRPr lang="en-IN" sz="8400" b="1" dirty="0">
              <a:solidFill>
                <a:schemeClr val="tx2">
                  <a:satMod val="130000"/>
                </a:schemeClr>
              </a:solidFill>
              <a:latin typeface="Centaur" panose="02030504050205020304" pitchFamily="18" charset="0"/>
              <a:cs typeface="Times New Roman" panose="02020603050405020304" pitchFamily="18" charset="0"/>
            </a:endParaRPr>
          </a:p>
          <a:p>
            <a:pPr marL="457200" lvl="0" indent="-457200" algn="just">
              <a:lnSpc>
                <a:spcPct val="120000"/>
              </a:lnSpc>
              <a:spcBef>
                <a:spcPct val="0"/>
              </a:spcBef>
              <a:spcAft>
                <a:spcPts val="1200"/>
              </a:spcAft>
              <a:buFont typeface="Wingdings" panose="05000000000000000000" pitchFamily="2" charset="2"/>
              <a:buChar char="q"/>
            </a:pPr>
            <a:r>
              <a:rPr lang="en-US" sz="8400" b="1" dirty="0">
                <a:solidFill>
                  <a:schemeClr val="tx2">
                    <a:satMod val="130000"/>
                  </a:schemeClr>
                </a:solidFill>
                <a:latin typeface="Centaur" panose="02030504050205020304" pitchFamily="18" charset="0"/>
                <a:cs typeface="Times New Roman" panose="02020603050405020304" pitchFamily="18" charset="0"/>
              </a:rPr>
              <a:t>It is possible to reduce SW generation by recycling above 50% SW to fermenter. The spentwash generation is very less i.e. about 0.4 to 0.5 KL/KL of ethanol.</a:t>
            </a:r>
            <a:endParaRPr lang="en-IN" sz="8400" b="1" dirty="0">
              <a:solidFill>
                <a:schemeClr val="tx2">
                  <a:satMod val="130000"/>
                </a:schemeClr>
              </a:solidFill>
              <a:latin typeface="Centaur" panose="02030504050205020304" pitchFamily="18" charset="0"/>
              <a:cs typeface="Times New Roman" panose="02020603050405020304" pitchFamily="18" charset="0"/>
            </a:endParaRPr>
          </a:p>
          <a:p>
            <a:pPr marL="457200" lvl="0" indent="-457200" algn="just">
              <a:lnSpc>
                <a:spcPct val="120000"/>
              </a:lnSpc>
              <a:spcBef>
                <a:spcPct val="0"/>
              </a:spcBef>
              <a:spcAft>
                <a:spcPts val="1200"/>
              </a:spcAft>
              <a:buFont typeface="Wingdings" panose="05000000000000000000" pitchFamily="2" charset="2"/>
              <a:buChar char="q"/>
            </a:pPr>
            <a:r>
              <a:rPr lang="en-US" sz="8400" b="1" dirty="0">
                <a:solidFill>
                  <a:schemeClr val="tx2">
                    <a:satMod val="130000"/>
                  </a:schemeClr>
                </a:solidFill>
                <a:latin typeface="Centaur" panose="02030504050205020304" pitchFamily="18" charset="0"/>
                <a:cs typeface="Times New Roman" panose="02020603050405020304" pitchFamily="18" charset="0"/>
              </a:rPr>
              <a:t>It is possible to achieve the alcohol concentration in fermenter above 13.5%.</a:t>
            </a:r>
            <a:endParaRPr lang="en-IN" sz="8400" b="1" dirty="0">
              <a:solidFill>
                <a:schemeClr val="tx2">
                  <a:satMod val="130000"/>
                </a:schemeClr>
              </a:solidFill>
              <a:latin typeface="Centaur" panose="02030504050205020304" pitchFamily="18" charset="0"/>
              <a:cs typeface="Times New Roman" panose="02020603050405020304" pitchFamily="18" charset="0"/>
            </a:endParaRPr>
          </a:p>
          <a:p>
            <a:pPr marL="457200" lvl="0" indent="-457200" algn="just">
              <a:lnSpc>
                <a:spcPct val="120000"/>
              </a:lnSpc>
              <a:spcBef>
                <a:spcPct val="0"/>
              </a:spcBef>
              <a:spcAft>
                <a:spcPts val="1200"/>
              </a:spcAft>
              <a:buFont typeface="Wingdings" panose="05000000000000000000" pitchFamily="2" charset="2"/>
              <a:buChar char="q"/>
            </a:pPr>
            <a:r>
              <a:rPr lang="en-US" sz="8400" b="1" dirty="0">
                <a:solidFill>
                  <a:schemeClr val="tx2">
                    <a:satMod val="130000"/>
                  </a:schemeClr>
                </a:solidFill>
                <a:latin typeface="Centaur" panose="02030504050205020304" pitchFamily="18" charset="0"/>
                <a:cs typeface="Times New Roman" panose="02020603050405020304" pitchFamily="18" charset="0"/>
              </a:rPr>
              <a:t>The freshwater consumption can be significantly reduced i.e. around 2.0 KL/KL of ethanol.</a:t>
            </a:r>
            <a:endParaRPr lang="en-IN" sz="8400" b="1" dirty="0">
              <a:solidFill>
                <a:schemeClr val="tx2">
                  <a:satMod val="130000"/>
                </a:schemeClr>
              </a:solidFill>
              <a:latin typeface="Centaur" panose="02030504050205020304" pitchFamily="18" charset="0"/>
              <a:cs typeface="Times New Roman" panose="02020603050405020304" pitchFamily="18" charset="0"/>
            </a:endParaRPr>
          </a:p>
          <a:p>
            <a:pPr marL="457200" lvl="0" indent="-457200" algn="just">
              <a:lnSpc>
                <a:spcPct val="120000"/>
              </a:lnSpc>
              <a:spcBef>
                <a:spcPct val="0"/>
              </a:spcBef>
              <a:spcAft>
                <a:spcPts val="1200"/>
              </a:spcAft>
              <a:buFont typeface="Wingdings" panose="05000000000000000000" pitchFamily="2" charset="2"/>
              <a:buChar char="q"/>
            </a:pPr>
            <a:r>
              <a:rPr lang="en-US" sz="8400" b="1" dirty="0">
                <a:solidFill>
                  <a:schemeClr val="tx2">
                    <a:satMod val="130000"/>
                  </a:schemeClr>
                </a:solidFill>
                <a:latin typeface="Centaur" panose="02030504050205020304" pitchFamily="18" charset="0"/>
                <a:cs typeface="Times New Roman" panose="02020603050405020304" pitchFamily="18" charset="0"/>
              </a:rPr>
              <a:t>Steam and power consumption also significantly reduced i.e. steam 2.6 MT/KL and power 230 KW/KL of ethanol including evaporation.</a:t>
            </a:r>
          </a:p>
          <a:p>
            <a:pPr marL="457200" lvl="0" indent="-457200" algn="just">
              <a:lnSpc>
                <a:spcPct val="120000"/>
              </a:lnSpc>
              <a:spcBef>
                <a:spcPct val="0"/>
              </a:spcBef>
              <a:spcAft>
                <a:spcPts val="1200"/>
              </a:spcAft>
              <a:buFont typeface="Wingdings" panose="05000000000000000000" pitchFamily="2" charset="2"/>
              <a:buChar char="q"/>
            </a:pPr>
            <a:r>
              <a:rPr lang="en-US" sz="8400" b="1" dirty="0">
                <a:solidFill>
                  <a:schemeClr val="tx2">
                    <a:satMod val="130000"/>
                  </a:schemeClr>
                </a:solidFill>
                <a:latin typeface="Centaur" panose="02030504050205020304" pitchFamily="18" charset="0"/>
                <a:cs typeface="Times New Roman" panose="02020603050405020304" pitchFamily="18" charset="0"/>
              </a:rPr>
              <a:t>It is possible to achieve Zero Liquid Discharge (ZLD) easily. </a:t>
            </a:r>
          </a:p>
          <a:p>
            <a:pPr marL="457200" lvl="0" indent="-457200" algn="just">
              <a:lnSpc>
                <a:spcPct val="120000"/>
              </a:lnSpc>
              <a:spcBef>
                <a:spcPct val="0"/>
              </a:spcBef>
              <a:spcAft>
                <a:spcPts val="1200"/>
              </a:spcAft>
              <a:buFont typeface="Wingdings" panose="05000000000000000000" pitchFamily="2" charset="2"/>
              <a:buChar char="q"/>
            </a:pPr>
            <a:r>
              <a:rPr lang="en-US" sz="8400" b="1" dirty="0">
                <a:solidFill>
                  <a:schemeClr val="tx2">
                    <a:satMod val="130000"/>
                  </a:schemeClr>
                </a:solidFill>
                <a:latin typeface="Centaur" panose="02030504050205020304" pitchFamily="18" charset="0"/>
                <a:cs typeface="Times New Roman" panose="02020603050405020304" pitchFamily="18" charset="0"/>
              </a:rPr>
              <a:t>Cost of production i.e. cost of conversion significantly reduced as compared to another feedstock.</a:t>
            </a:r>
          </a:p>
          <a:p>
            <a:pPr marL="457200" lvl="0" indent="-457200" algn="just">
              <a:lnSpc>
                <a:spcPct val="120000"/>
              </a:lnSpc>
              <a:spcBef>
                <a:spcPct val="0"/>
              </a:spcBef>
              <a:spcAft>
                <a:spcPts val="1200"/>
              </a:spcAft>
              <a:buFont typeface="Wingdings" panose="05000000000000000000" pitchFamily="2" charset="2"/>
              <a:buChar char="q"/>
            </a:pPr>
            <a:r>
              <a:rPr lang="en-IN" sz="8400" b="1" dirty="0">
                <a:solidFill>
                  <a:schemeClr val="tx2">
                    <a:satMod val="130000"/>
                  </a:schemeClr>
                </a:solidFill>
                <a:latin typeface="Centaur" panose="02030504050205020304" pitchFamily="18" charset="0"/>
                <a:cs typeface="Times New Roman" panose="02020603050405020304" pitchFamily="18" charset="0"/>
              </a:rPr>
              <a:t>Stating that entire technology development is being done through KBK </a:t>
            </a:r>
          </a:p>
          <a:p>
            <a:pPr indent="457200" algn="just">
              <a:lnSpc>
                <a:spcPct val="115000"/>
              </a:lnSpc>
              <a:spcAft>
                <a:spcPts val="1000"/>
              </a:spcAft>
            </a:pP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870696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C:\Users\100786.RBG1901\Pictures\SRSL_RGB LOGO-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456" y="156597"/>
            <a:ext cx="1008063" cy="1009650"/>
          </a:xfrm>
          <a:prstGeom prst="rect">
            <a:avLst/>
          </a:prstGeom>
          <a:solidFill>
            <a:schemeClr val="tx2"/>
          </a:solidFill>
          <a:ln w="9525">
            <a:solidFill>
              <a:schemeClr val="tx1"/>
            </a:solidFill>
            <a:miter lim="800000"/>
            <a:headEnd/>
            <a:tailEnd/>
          </a:ln>
        </p:spPr>
      </p:pic>
      <p:pic>
        <p:nvPicPr>
          <p:cNvPr id="4" name="Picture 2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4699" y="6550583"/>
            <a:ext cx="11947301" cy="386367"/>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5" name="Picture 8">
            <a:extLst>
              <a:ext uri="{FF2B5EF4-FFF2-40B4-BE49-F238E27FC236}">
                <a16:creationId xmlns:a16="http://schemas.microsoft.com/office/drawing/2014/main" id="{0723EC5C-1015-0495-EAE8-C6283C6E5F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53934" y="0"/>
            <a:ext cx="1856096" cy="949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9" descr="ppt_side">
            <a:extLst>
              <a:ext uri="{FF2B5EF4-FFF2-40B4-BE49-F238E27FC236}">
                <a16:creationId xmlns:a16="http://schemas.microsoft.com/office/drawing/2014/main" id="{82A7A84A-23CB-C1A7-E31E-0B158777D92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t="9415"/>
          <a:stretch>
            <a:fillRect/>
          </a:stretch>
        </p:blipFill>
        <p:spPr bwMode="auto">
          <a:xfrm>
            <a:off x="0" y="1"/>
            <a:ext cx="2127250" cy="686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8" descr="C:\Users\100786.RBG1901\Pictures\SRSL_RGB LOGO-02.jpg">
            <a:extLst>
              <a:ext uri="{FF2B5EF4-FFF2-40B4-BE49-F238E27FC236}">
                <a16:creationId xmlns:a16="http://schemas.microsoft.com/office/drawing/2014/main" id="{309E1122-1C5C-B66E-8E02-A8E4EC8AFA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1651379" cy="1364776"/>
          </a:xfrm>
          <a:prstGeom prst="rect">
            <a:avLst/>
          </a:prstGeom>
          <a:solidFill>
            <a:schemeClr val="tx2"/>
          </a:solidFill>
          <a:ln w="9525">
            <a:solidFill>
              <a:schemeClr val="tx1"/>
            </a:solidFill>
            <a:miter lim="800000"/>
            <a:headEnd/>
            <a:tailEnd/>
          </a:ln>
        </p:spPr>
      </p:pic>
      <p:pic>
        <p:nvPicPr>
          <p:cNvPr id="1026" name="Picture 2">
            <a:extLst>
              <a:ext uri="{FF2B5EF4-FFF2-40B4-BE49-F238E27FC236}">
                <a16:creationId xmlns:a16="http://schemas.microsoft.com/office/drawing/2014/main" id="{679AB69B-8E94-B41C-B755-4418E810244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27250" y="949846"/>
            <a:ext cx="10064750" cy="5219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6223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53934" y="0"/>
            <a:ext cx="1856096" cy="949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9" descr="ppt_side"/>
          <p:cNvPicPr>
            <a:picLocks noChangeAspect="1" noChangeArrowheads="1"/>
          </p:cNvPicPr>
          <p:nvPr/>
        </p:nvPicPr>
        <p:blipFill>
          <a:blip r:embed="rId4" cstate="print">
            <a:extLst>
              <a:ext uri="{28A0092B-C50C-407E-A947-70E740481C1C}">
                <a14:useLocalDpi xmlns:a14="http://schemas.microsoft.com/office/drawing/2010/main" val="0"/>
              </a:ext>
            </a:extLst>
          </a:blip>
          <a:srcRect t="9415"/>
          <a:stretch>
            <a:fillRect/>
          </a:stretch>
        </p:blipFill>
        <p:spPr bwMode="auto">
          <a:xfrm>
            <a:off x="0" y="1"/>
            <a:ext cx="2127250" cy="686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18" descr="C:\Users\100786.RBG1901\Pictures\SRSL_RGB LOGO-0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0"/>
            <a:ext cx="1651379" cy="1364776"/>
          </a:xfrm>
          <a:prstGeom prst="rect">
            <a:avLst/>
          </a:prstGeom>
          <a:solidFill>
            <a:schemeClr val="tx2"/>
          </a:solidFill>
          <a:ln w="9525">
            <a:solidFill>
              <a:schemeClr val="tx1"/>
            </a:solidFill>
            <a:miter lim="800000"/>
            <a:headEnd/>
            <a:tailEnd/>
          </a:ln>
        </p:spPr>
      </p:pic>
      <p:pic>
        <p:nvPicPr>
          <p:cNvPr id="2059" name="Picture 2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058989" y="6267808"/>
            <a:ext cx="10133011" cy="6096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 name="Title 7">
            <a:extLst>
              <a:ext uri="{FF2B5EF4-FFF2-40B4-BE49-F238E27FC236}">
                <a16:creationId xmlns:a16="http://schemas.microsoft.com/office/drawing/2014/main" id="{739C2B47-B303-B2F8-2770-02E8AD0A1BD4}"/>
              </a:ext>
            </a:extLst>
          </p:cNvPr>
          <p:cNvSpPr>
            <a:spLocks noGrp="1"/>
          </p:cNvSpPr>
          <p:nvPr>
            <p:ph type="ctrTitle"/>
          </p:nvPr>
        </p:nvSpPr>
        <p:spPr>
          <a:xfrm>
            <a:off x="2127249" y="170123"/>
            <a:ext cx="9658350" cy="609600"/>
          </a:xfrm>
        </p:spPr>
        <p:txBody>
          <a:bodyPr>
            <a:noAutofit/>
          </a:bodyPr>
          <a:lstStyle/>
          <a:p>
            <a:r>
              <a:rPr lang="en-IN" sz="4400" b="1" dirty="0">
                <a:solidFill>
                  <a:schemeClr val="accent1">
                    <a:lumMod val="50000"/>
                  </a:schemeClr>
                </a:solidFill>
                <a:latin typeface="Centaur" panose="02030504050205020304" pitchFamily="18" charset="0"/>
              </a:rPr>
              <a:t>Introduction:</a:t>
            </a:r>
          </a:p>
        </p:txBody>
      </p:sp>
      <p:sp>
        <p:nvSpPr>
          <p:cNvPr id="9" name="Subtitle 8">
            <a:extLst>
              <a:ext uri="{FF2B5EF4-FFF2-40B4-BE49-F238E27FC236}">
                <a16:creationId xmlns:a16="http://schemas.microsoft.com/office/drawing/2014/main" id="{C04A0BC4-B492-2F69-5B17-0CBDA66FA7D7}"/>
              </a:ext>
            </a:extLst>
          </p:cNvPr>
          <p:cNvSpPr>
            <a:spLocks noGrp="1"/>
          </p:cNvSpPr>
          <p:nvPr>
            <p:ph type="subTitle" idx="1"/>
          </p:nvPr>
        </p:nvSpPr>
        <p:spPr>
          <a:xfrm>
            <a:off x="2127248" y="949846"/>
            <a:ext cx="9658351" cy="5309668"/>
          </a:xfrm>
        </p:spPr>
        <p:txBody>
          <a:bodyPr>
            <a:normAutofit fontScale="92500" lnSpcReduction="10000"/>
          </a:bodyPr>
          <a:lstStyle/>
          <a:p>
            <a:pPr marL="484632" indent="-457200">
              <a:buFont typeface="Wingdings" panose="05000000000000000000" pitchFamily="2" charset="2"/>
              <a:buChar char="q"/>
            </a:pPr>
            <a:r>
              <a:rPr lang="en-US" sz="2500" b="1" dirty="0">
                <a:solidFill>
                  <a:srgbClr val="282828"/>
                </a:solidFill>
                <a:effectLst/>
                <a:latin typeface="Centaur" panose="02030504050205020304" pitchFamily="18" charset="0"/>
                <a:ea typeface="Calibri" panose="020F0502020204030204" pitchFamily="34" charset="0"/>
                <a:cs typeface="Calibri" panose="020F0502020204030204" pitchFamily="34" charset="0"/>
              </a:rPr>
              <a:t>Sugarcane is cultivated in different regions; it is the most produced agricultural commodity worldwide</a:t>
            </a:r>
          </a:p>
          <a:p>
            <a:pPr marL="484632" indent="-457200">
              <a:buFont typeface="Wingdings" panose="05000000000000000000" pitchFamily="2" charset="2"/>
              <a:buChar char="q"/>
            </a:pPr>
            <a:r>
              <a:rPr lang="en-US" sz="2500" b="1" dirty="0">
                <a:effectLst/>
                <a:latin typeface="Centaur" panose="02030504050205020304" pitchFamily="18" charset="0"/>
                <a:ea typeface="Calibri" panose="020F0502020204030204" pitchFamily="34" charset="0"/>
                <a:cs typeface="Calibri" panose="020F0502020204030204" pitchFamily="34" charset="0"/>
              </a:rPr>
              <a:t>Earlier Indian Distilleries used molasses or grain as raw materials for spirit production</a:t>
            </a:r>
            <a:endParaRPr lang="en-US" sz="2500" b="1" dirty="0">
              <a:solidFill>
                <a:srgbClr val="282828"/>
              </a:solidFill>
              <a:latin typeface="Centaur" panose="02030504050205020304" pitchFamily="18" charset="0"/>
              <a:ea typeface="Calibri" panose="020F0502020204030204" pitchFamily="34" charset="0"/>
              <a:cs typeface="Calibri" panose="020F0502020204030204" pitchFamily="34" charset="0"/>
            </a:endParaRPr>
          </a:p>
          <a:p>
            <a:pPr marL="484632" indent="-457200">
              <a:buFont typeface="Wingdings" panose="05000000000000000000" pitchFamily="2" charset="2"/>
              <a:buChar char="q"/>
            </a:pPr>
            <a:r>
              <a:rPr lang="en-US" sz="2500" b="1" dirty="0">
                <a:solidFill>
                  <a:schemeClr val="tx1"/>
                </a:solidFill>
                <a:latin typeface="Centaur" panose="02030504050205020304" pitchFamily="18" charset="0"/>
              </a:rPr>
              <a:t>In India, distillery industry plays an important role in generating substantial revenue for the state governments.</a:t>
            </a:r>
          </a:p>
          <a:p>
            <a:pPr marL="484632" indent="-457200">
              <a:buFont typeface="Wingdings" panose="05000000000000000000" pitchFamily="2" charset="2"/>
              <a:buChar char="q"/>
            </a:pPr>
            <a:r>
              <a:rPr lang="en-US" sz="2500" b="1" dirty="0">
                <a:latin typeface="Centaur" panose="02030504050205020304" pitchFamily="18" charset="0"/>
                <a:ea typeface="Calibri" panose="020F0502020204030204" pitchFamily="34" charset="0"/>
                <a:cs typeface="Calibri" panose="020F0502020204030204" pitchFamily="34" charset="0"/>
              </a:rPr>
              <a:t>F</a:t>
            </a:r>
            <a:r>
              <a:rPr lang="en-US" sz="2500" b="1" dirty="0">
                <a:effectLst/>
                <a:latin typeface="Centaur" panose="02030504050205020304" pitchFamily="18" charset="0"/>
                <a:ea typeface="Calibri" panose="020F0502020204030204" pitchFamily="34" charset="0"/>
                <a:cs typeface="Calibri" panose="020F0502020204030204" pitchFamily="34" charset="0"/>
              </a:rPr>
              <a:t>rom last three to four years overall </a:t>
            </a:r>
            <a:r>
              <a:rPr lang="en-US" sz="2500" b="1" dirty="0">
                <a:latin typeface="Centaur" panose="02030504050205020304" pitchFamily="18" charset="0"/>
                <a:ea typeface="Calibri" panose="020F0502020204030204" pitchFamily="34" charset="0"/>
                <a:cs typeface="Calibri" panose="020F0502020204030204" pitchFamily="34" charset="0"/>
              </a:rPr>
              <a:t>Indian </a:t>
            </a:r>
            <a:r>
              <a:rPr lang="en-US" sz="2500" b="1" dirty="0">
                <a:effectLst/>
                <a:latin typeface="Centaur" panose="02030504050205020304" pitchFamily="18" charset="0"/>
                <a:ea typeface="Calibri" panose="020F0502020204030204" pitchFamily="34" charset="0"/>
                <a:cs typeface="Calibri" panose="020F0502020204030204" pitchFamily="34" charset="0"/>
              </a:rPr>
              <a:t>distillery scenario changed.</a:t>
            </a:r>
            <a:endParaRPr lang="en-US" sz="2500" b="1" dirty="0">
              <a:solidFill>
                <a:schemeClr val="tx1"/>
              </a:solidFill>
              <a:effectLst/>
              <a:latin typeface="Centaur" panose="02030504050205020304" pitchFamily="18" charset="0"/>
              <a:ea typeface="Calibri" panose="020F0502020204030204" pitchFamily="34" charset="0"/>
              <a:cs typeface="Calibri" panose="020F0502020204030204" pitchFamily="34" charset="0"/>
            </a:endParaRPr>
          </a:p>
          <a:p>
            <a:pPr marL="484632" indent="-457200">
              <a:buFont typeface="Wingdings" panose="05000000000000000000" pitchFamily="2" charset="2"/>
              <a:buChar char="q"/>
            </a:pPr>
            <a:r>
              <a:rPr lang="en-US" sz="2500" b="1" dirty="0">
                <a:effectLst/>
                <a:latin typeface="Centaur" panose="02030504050205020304" pitchFamily="18" charset="0"/>
                <a:ea typeface="Calibri" panose="020F0502020204030204" pitchFamily="34" charset="0"/>
                <a:cs typeface="Calibri" panose="020F0502020204030204" pitchFamily="34" charset="0"/>
              </a:rPr>
              <a:t>Government of India promoted ethanol blending program (EBP) </a:t>
            </a:r>
            <a:r>
              <a:rPr lang="en-US" sz="2500" b="1" dirty="0">
                <a:latin typeface="Centaur" panose="02030504050205020304" pitchFamily="18" charset="0"/>
                <a:ea typeface="Calibri" panose="020F0502020204030204" pitchFamily="34" charset="0"/>
                <a:cs typeface="Calibri" panose="020F0502020204030204" pitchFamily="34" charset="0"/>
              </a:rPr>
              <a:t>effectively </a:t>
            </a:r>
            <a:r>
              <a:rPr lang="en-US" sz="2500" b="1" dirty="0">
                <a:effectLst/>
                <a:latin typeface="Centaur" panose="02030504050205020304" pitchFamily="18" charset="0"/>
                <a:ea typeface="Calibri" panose="020F0502020204030204" pitchFamily="34" charset="0"/>
                <a:cs typeface="Calibri" panose="020F0502020204030204" pitchFamily="34" charset="0"/>
              </a:rPr>
              <a:t>with attractive ethanol prices</a:t>
            </a:r>
          </a:p>
          <a:p>
            <a:pPr marL="484632" indent="-457200">
              <a:buFont typeface="Wingdings" panose="05000000000000000000" pitchFamily="2" charset="2"/>
              <a:buChar char="q"/>
            </a:pPr>
            <a:r>
              <a:rPr lang="en-US" sz="2500" b="1" dirty="0">
                <a:solidFill>
                  <a:srgbClr val="282828"/>
                </a:solidFill>
                <a:effectLst/>
                <a:latin typeface="Centaur" panose="02030504050205020304" pitchFamily="18" charset="0"/>
                <a:ea typeface="Calibri" panose="020F0502020204030204" pitchFamily="34" charset="0"/>
                <a:cs typeface="Calibri" panose="020F0502020204030204" pitchFamily="34" charset="0"/>
              </a:rPr>
              <a:t>To attract the industries Government of India announced various attractive scheme like soft loan, price of ethanol on different feedstock, dedicated ethanol projects etc.</a:t>
            </a:r>
            <a:endParaRPr lang="en-US" sz="2500" b="1" dirty="0">
              <a:effectLst/>
              <a:latin typeface="Centaur" panose="02030504050205020304" pitchFamily="18" charset="0"/>
              <a:ea typeface="Calibri" panose="020F0502020204030204" pitchFamily="34" charset="0"/>
              <a:cs typeface="Calibri" panose="020F0502020204030204" pitchFamily="34" charset="0"/>
            </a:endParaRPr>
          </a:p>
          <a:p>
            <a:pPr marL="484632" indent="-457200">
              <a:buFont typeface="Wingdings" panose="05000000000000000000" pitchFamily="2" charset="2"/>
              <a:buChar char="q"/>
            </a:pPr>
            <a:r>
              <a:rPr lang="en-US" sz="2500" b="1" dirty="0">
                <a:solidFill>
                  <a:srgbClr val="282828"/>
                </a:solidFill>
                <a:effectLst/>
                <a:latin typeface="Centaur" panose="02030504050205020304" pitchFamily="18" charset="0"/>
                <a:ea typeface="Calibri" panose="020F0502020204030204" pitchFamily="34" charset="0"/>
                <a:cs typeface="Times New Roman" panose="02020603050405020304" pitchFamily="18" charset="0"/>
              </a:rPr>
              <a:t>The development of innovative cascading processes using different feedstocks could significantly reduce final disposal costs, improve the energy output, reduce greenhouse gas emissions, and extend the product portfolio of sugarcane mills.</a:t>
            </a:r>
            <a:endParaRPr lang="en-US" dirty="0">
              <a:solidFill>
                <a:schemeClr val="tx1"/>
              </a:solidFill>
            </a:endParaRPr>
          </a:p>
        </p:txBody>
      </p:sp>
    </p:spTree>
    <p:extLst>
      <p:ext uri="{BB962C8B-B14F-4D97-AF65-F5344CB8AC3E}">
        <p14:creationId xmlns:p14="http://schemas.microsoft.com/office/powerpoint/2010/main" val="42606344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53934" y="0"/>
            <a:ext cx="1856096" cy="949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9" descr="ppt_side"/>
          <p:cNvPicPr>
            <a:picLocks noChangeAspect="1" noChangeArrowheads="1"/>
          </p:cNvPicPr>
          <p:nvPr/>
        </p:nvPicPr>
        <p:blipFill>
          <a:blip r:embed="rId4" cstate="print">
            <a:extLst>
              <a:ext uri="{28A0092B-C50C-407E-A947-70E740481C1C}">
                <a14:useLocalDpi xmlns:a14="http://schemas.microsoft.com/office/drawing/2010/main" val="0"/>
              </a:ext>
            </a:extLst>
          </a:blip>
          <a:srcRect t="9415"/>
          <a:stretch>
            <a:fillRect/>
          </a:stretch>
        </p:blipFill>
        <p:spPr bwMode="auto">
          <a:xfrm>
            <a:off x="0" y="1"/>
            <a:ext cx="2127250" cy="686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18" descr="C:\Users\100786.RBG1901\Pictures\SRSL_RGB LOGO-0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0"/>
            <a:ext cx="1651379" cy="1364776"/>
          </a:xfrm>
          <a:prstGeom prst="rect">
            <a:avLst/>
          </a:prstGeom>
          <a:solidFill>
            <a:schemeClr val="tx2"/>
          </a:solidFill>
          <a:ln w="9525">
            <a:solidFill>
              <a:schemeClr val="tx1"/>
            </a:solidFill>
            <a:miter lim="800000"/>
            <a:headEnd/>
            <a:tailEnd/>
          </a:ln>
        </p:spPr>
      </p:pic>
      <p:pic>
        <p:nvPicPr>
          <p:cNvPr id="2059" name="Picture 2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058989" y="6267808"/>
            <a:ext cx="10133011" cy="6096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 name="Title 7">
            <a:extLst>
              <a:ext uri="{FF2B5EF4-FFF2-40B4-BE49-F238E27FC236}">
                <a16:creationId xmlns:a16="http://schemas.microsoft.com/office/drawing/2014/main" id="{739C2B47-B303-B2F8-2770-02E8AD0A1BD4}"/>
              </a:ext>
            </a:extLst>
          </p:cNvPr>
          <p:cNvSpPr>
            <a:spLocks noGrp="1"/>
          </p:cNvSpPr>
          <p:nvPr>
            <p:ph type="ctrTitle"/>
          </p:nvPr>
        </p:nvSpPr>
        <p:spPr>
          <a:xfrm>
            <a:off x="2127249" y="170123"/>
            <a:ext cx="9658350" cy="609600"/>
          </a:xfrm>
        </p:spPr>
        <p:txBody>
          <a:bodyPr>
            <a:normAutofit fontScale="90000"/>
          </a:bodyPr>
          <a:lstStyle/>
          <a:p>
            <a:r>
              <a:rPr lang="en-US" sz="4400" b="1" dirty="0">
                <a:solidFill>
                  <a:schemeClr val="accent1">
                    <a:lumMod val="50000"/>
                  </a:schemeClr>
                </a:solidFill>
                <a:latin typeface="Centaur" panose="02030504050205020304" pitchFamily="18" charset="0"/>
              </a:rPr>
              <a:t>MATERIALS AND METHODS</a:t>
            </a:r>
            <a:endParaRPr lang="en-IN" sz="4400" b="1" dirty="0">
              <a:solidFill>
                <a:schemeClr val="accent1">
                  <a:lumMod val="50000"/>
                </a:schemeClr>
              </a:solidFill>
              <a:latin typeface="Centaur" panose="02030504050205020304" pitchFamily="18" charset="0"/>
            </a:endParaRPr>
          </a:p>
        </p:txBody>
      </p:sp>
      <p:sp>
        <p:nvSpPr>
          <p:cNvPr id="9" name="Subtitle 8">
            <a:extLst>
              <a:ext uri="{FF2B5EF4-FFF2-40B4-BE49-F238E27FC236}">
                <a16:creationId xmlns:a16="http://schemas.microsoft.com/office/drawing/2014/main" id="{C04A0BC4-B492-2F69-5B17-0CBDA66FA7D7}"/>
              </a:ext>
            </a:extLst>
          </p:cNvPr>
          <p:cNvSpPr>
            <a:spLocks noGrp="1"/>
          </p:cNvSpPr>
          <p:nvPr>
            <p:ph type="subTitle" idx="1"/>
          </p:nvPr>
        </p:nvSpPr>
        <p:spPr>
          <a:xfrm>
            <a:off x="2127248" y="949846"/>
            <a:ext cx="9786456" cy="5309668"/>
          </a:xfrm>
        </p:spPr>
        <p:txBody>
          <a:bodyPr>
            <a:normAutofit lnSpcReduction="10000"/>
          </a:bodyPr>
          <a:lstStyle/>
          <a:p>
            <a:pPr marL="484632" indent="-457200" algn="just">
              <a:buFont typeface="Wingdings" panose="05000000000000000000" pitchFamily="2" charset="2"/>
              <a:buChar char="q"/>
            </a:pPr>
            <a:r>
              <a:rPr lang="en-US" sz="2300" b="1" dirty="0">
                <a:latin typeface="Centaur" panose="02030504050205020304" pitchFamily="18" charset="0"/>
              </a:rPr>
              <a:t>Success of Ethanol Blending Program (EBP) is now a key factor for survival of sugar industry in the country. </a:t>
            </a:r>
          </a:p>
          <a:p>
            <a:pPr marL="484632" indent="-457200" algn="just">
              <a:buFont typeface="Wingdings" panose="05000000000000000000" pitchFamily="2" charset="2"/>
              <a:buChar char="q"/>
            </a:pPr>
            <a:r>
              <a:rPr lang="en-US" sz="2300" b="1" dirty="0">
                <a:latin typeface="Centaur" panose="02030504050205020304" pitchFamily="18" charset="0"/>
                <a:ea typeface="+mj-ea"/>
                <a:cs typeface="Calibri" panose="020F0502020204030204" pitchFamily="34" charset="0"/>
              </a:rPr>
              <a:t>Under Ethanol Blending Program, SRSL Athani had taken an opportunity &amp; innovative approach to produce ethanol from cane syrup in association with KBK Chem-Engineering P. Ltd. Pune. </a:t>
            </a:r>
          </a:p>
          <a:p>
            <a:pPr marL="484632" indent="-457200" algn="just">
              <a:buFont typeface="Wingdings" panose="05000000000000000000" pitchFamily="2" charset="2"/>
              <a:buChar char="q"/>
            </a:pPr>
            <a:r>
              <a:rPr lang="en-US" sz="2300" b="1" dirty="0">
                <a:latin typeface="Centaur" panose="02030504050205020304" pitchFamily="18" charset="0"/>
                <a:ea typeface="+mj-ea"/>
                <a:cs typeface="Calibri" panose="020F0502020204030204" pitchFamily="34" charset="0"/>
              </a:rPr>
              <a:t>SRSL &amp; KBK team jointly conducted the lab scale fermentation trials with different methods, by using different yeast strains and optimized the results. Below table shows lab trial results,</a:t>
            </a:r>
          </a:p>
          <a:p>
            <a:pPr marL="484632" indent="-457200" algn="just">
              <a:buFont typeface="Wingdings" panose="05000000000000000000" pitchFamily="2" charset="2"/>
              <a:buChar char="q"/>
            </a:pPr>
            <a:r>
              <a:rPr lang="en-US" sz="2300" b="1" dirty="0">
                <a:latin typeface="Centaur" panose="02030504050205020304" pitchFamily="18" charset="0"/>
                <a:ea typeface="+mj-ea"/>
                <a:cs typeface="Calibri" panose="020F0502020204030204" pitchFamily="34" charset="0"/>
              </a:rPr>
              <a:t>After optimization the results, </a:t>
            </a:r>
          </a:p>
          <a:p>
            <a:pPr algn="just"/>
            <a:r>
              <a:rPr lang="en-US" sz="2300" b="1" dirty="0">
                <a:latin typeface="Centaur" panose="02030504050205020304" pitchFamily="18" charset="0"/>
                <a:ea typeface="+mj-ea"/>
                <a:cs typeface="Calibri" panose="020F0502020204030204" pitchFamily="34" charset="0"/>
              </a:rPr>
              <a:t>      conducted large scale trial in one </a:t>
            </a:r>
          </a:p>
          <a:p>
            <a:pPr algn="just"/>
            <a:r>
              <a:rPr lang="en-US" sz="2300" b="1" dirty="0">
                <a:latin typeface="Centaur" panose="02030504050205020304" pitchFamily="18" charset="0"/>
                <a:ea typeface="+mj-ea"/>
                <a:cs typeface="Calibri" panose="020F0502020204030204" pitchFamily="34" charset="0"/>
              </a:rPr>
              <a:t>      fermenter in the Season 2018-2019.</a:t>
            </a:r>
          </a:p>
          <a:p>
            <a:pPr marL="370332" indent="-342900" algn="just">
              <a:buFont typeface="Wingdings" panose="05000000000000000000" pitchFamily="2" charset="2"/>
              <a:buChar char="q"/>
            </a:pPr>
            <a:r>
              <a:rPr lang="en-US" sz="2300" b="1" dirty="0">
                <a:latin typeface="Centaur" panose="02030504050205020304" pitchFamily="18" charset="0"/>
                <a:ea typeface="+mj-ea"/>
                <a:cs typeface="Calibri" panose="020F0502020204030204" pitchFamily="34" charset="0"/>
              </a:rPr>
              <a:t>In the season 2019-20 SRSL Athani</a:t>
            </a:r>
          </a:p>
          <a:p>
            <a:pPr algn="just"/>
            <a:r>
              <a:rPr lang="en-US" sz="2300" b="1" dirty="0">
                <a:latin typeface="Centaur" panose="02030504050205020304" pitchFamily="18" charset="0"/>
                <a:ea typeface="+mj-ea"/>
                <a:cs typeface="Calibri" panose="020F0502020204030204" pitchFamily="34" charset="0"/>
              </a:rPr>
              <a:t>     started the actual commercial level</a:t>
            </a:r>
          </a:p>
          <a:p>
            <a:pPr algn="just"/>
            <a:r>
              <a:rPr lang="en-US" sz="2300" b="1" dirty="0">
                <a:latin typeface="Centaur" panose="02030504050205020304" pitchFamily="18" charset="0"/>
                <a:ea typeface="+mj-ea"/>
                <a:cs typeface="Calibri" panose="020F0502020204030204" pitchFamily="34" charset="0"/>
              </a:rPr>
              <a:t>     production.</a:t>
            </a:r>
          </a:p>
        </p:txBody>
      </p:sp>
      <p:graphicFrame>
        <p:nvGraphicFramePr>
          <p:cNvPr id="4" name="Table 4">
            <a:extLst>
              <a:ext uri="{FF2B5EF4-FFF2-40B4-BE49-F238E27FC236}">
                <a16:creationId xmlns:a16="http://schemas.microsoft.com/office/drawing/2014/main" id="{63CFF752-78C0-39BC-D674-9E52B7DC79EB}"/>
              </a:ext>
            </a:extLst>
          </p:cNvPr>
          <p:cNvGraphicFramePr>
            <a:graphicFrameLocks noGrp="1"/>
          </p:cNvGraphicFramePr>
          <p:nvPr>
            <p:extLst>
              <p:ext uri="{D42A27DB-BD31-4B8C-83A1-F6EECF244321}">
                <p14:modId xmlns:p14="http://schemas.microsoft.com/office/powerpoint/2010/main" val="1815495625"/>
              </p:ext>
            </p:extLst>
          </p:nvPr>
        </p:nvGraphicFramePr>
        <p:xfrm>
          <a:off x="6550133" y="3603405"/>
          <a:ext cx="5459897" cy="2494280"/>
        </p:xfrm>
        <a:graphic>
          <a:graphicData uri="http://schemas.openxmlformats.org/drawingml/2006/table">
            <a:tbl>
              <a:tblPr firstRow="1" bandRow="1">
                <a:tableStyleId>{5C22544A-7EE6-4342-B048-85BDC9FD1C3A}</a:tableStyleId>
              </a:tblPr>
              <a:tblGrid>
                <a:gridCol w="1375328">
                  <a:extLst>
                    <a:ext uri="{9D8B030D-6E8A-4147-A177-3AD203B41FA5}">
                      <a16:colId xmlns:a16="http://schemas.microsoft.com/office/drawing/2014/main" val="3408429482"/>
                    </a:ext>
                  </a:extLst>
                </a:gridCol>
                <a:gridCol w="1361523">
                  <a:extLst>
                    <a:ext uri="{9D8B030D-6E8A-4147-A177-3AD203B41FA5}">
                      <a16:colId xmlns:a16="http://schemas.microsoft.com/office/drawing/2014/main" val="1296087813"/>
                    </a:ext>
                  </a:extLst>
                </a:gridCol>
                <a:gridCol w="1361523">
                  <a:extLst>
                    <a:ext uri="{9D8B030D-6E8A-4147-A177-3AD203B41FA5}">
                      <a16:colId xmlns:a16="http://schemas.microsoft.com/office/drawing/2014/main" val="3872719871"/>
                    </a:ext>
                  </a:extLst>
                </a:gridCol>
                <a:gridCol w="1361523">
                  <a:extLst>
                    <a:ext uri="{9D8B030D-6E8A-4147-A177-3AD203B41FA5}">
                      <a16:colId xmlns:a16="http://schemas.microsoft.com/office/drawing/2014/main" val="655505419"/>
                    </a:ext>
                  </a:extLst>
                </a:gridCol>
              </a:tblGrid>
              <a:tr h="370840">
                <a:tc>
                  <a:txBody>
                    <a:bodyPr/>
                    <a:lstStyle/>
                    <a:p>
                      <a:r>
                        <a:rPr lang="en-IN" dirty="0">
                          <a:latin typeface="Centaur" panose="02030504050205020304" pitchFamily="18" charset="0"/>
                        </a:rPr>
                        <a:t>Fermentation Time Hr</a:t>
                      </a:r>
                    </a:p>
                  </a:txBody>
                  <a:tcPr/>
                </a:tc>
                <a:tc>
                  <a:txBody>
                    <a:bodyPr/>
                    <a:lstStyle/>
                    <a:p>
                      <a:r>
                        <a:rPr lang="en-IN" dirty="0">
                          <a:latin typeface="Centaur" panose="02030504050205020304" pitchFamily="18" charset="0"/>
                        </a:rPr>
                        <a:t>Residual </a:t>
                      </a:r>
                      <a:r>
                        <a:rPr kumimoji="0" lang="en-IN" b="1" kern="1200" dirty="0">
                          <a:solidFill>
                            <a:schemeClr val="lt1"/>
                          </a:solidFill>
                          <a:latin typeface="Centaur" panose="02030504050205020304" pitchFamily="18" charset="0"/>
                          <a:ea typeface="+mn-ea"/>
                          <a:cs typeface="+mn-cs"/>
                        </a:rPr>
                        <a:t>Sugars</a:t>
                      </a:r>
                      <a:r>
                        <a:rPr lang="en-IN" dirty="0">
                          <a:latin typeface="Centaur" panose="02030504050205020304" pitchFamily="18" charset="0"/>
                        </a:rPr>
                        <a:t>, %</a:t>
                      </a:r>
                    </a:p>
                  </a:txBody>
                  <a:tcPr/>
                </a:tc>
                <a:tc>
                  <a:txBody>
                    <a:bodyPr/>
                    <a:lstStyle/>
                    <a:p>
                      <a:r>
                        <a:rPr lang="en-IN" dirty="0">
                          <a:latin typeface="Centaur" panose="02030504050205020304" pitchFamily="18" charset="0"/>
                        </a:rPr>
                        <a:t>Alcohol Achieved, %</a:t>
                      </a:r>
                    </a:p>
                  </a:txBody>
                  <a:tcPr/>
                </a:tc>
                <a:tc>
                  <a:txBody>
                    <a:bodyPr/>
                    <a:lstStyle/>
                    <a:p>
                      <a:r>
                        <a:rPr lang="en-IN" dirty="0">
                          <a:latin typeface="Centaur" panose="02030504050205020304" pitchFamily="18" charset="0"/>
                        </a:rPr>
                        <a:t>Fermentation Efficiency, %</a:t>
                      </a:r>
                    </a:p>
                  </a:txBody>
                  <a:tcPr/>
                </a:tc>
                <a:extLst>
                  <a:ext uri="{0D108BD9-81ED-4DB2-BD59-A6C34878D82A}">
                    <a16:rowId xmlns:a16="http://schemas.microsoft.com/office/drawing/2014/main" val="1183622255"/>
                  </a:ext>
                </a:extLst>
              </a:tr>
              <a:tr h="370840">
                <a:tc>
                  <a:txBody>
                    <a:bodyPr/>
                    <a:lstStyle/>
                    <a:p>
                      <a:pPr algn="ctr"/>
                      <a:r>
                        <a:rPr kumimoji="0" lang="en-IN" sz="1800" b="1" kern="1200" dirty="0">
                          <a:solidFill>
                            <a:schemeClr val="tx2">
                              <a:shade val="30000"/>
                              <a:satMod val="150000"/>
                            </a:schemeClr>
                          </a:solidFill>
                          <a:latin typeface="Centaur" panose="02030504050205020304" pitchFamily="18" charset="0"/>
                          <a:ea typeface="+mj-ea"/>
                          <a:cs typeface="Calibri" panose="020F0502020204030204" pitchFamily="34" charset="0"/>
                        </a:rPr>
                        <a:t>24</a:t>
                      </a:r>
                    </a:p>
                  </a:txBody>
                  <a:tcPr/>
                </a:tc>
                <a:tc>
                  <a:txBody>
                    <a:bodyPr/>
                    <a:lstStyle/>
                    <a:p>
                      <a:pPr algn="ctr"/>
                      <a:r>
                        <a:rPr kumimoji="0" lang="en-IN" sz="1800" b="1" kern="1200" dirty="0">
                          <a:solidFill>
                            <a:schemeClr val="tx2">
                              <a:shade val="30000"/>
                              <a:satMod val="150000"/>
                            </a:schemeClr>
                          </a:solidFill>
                          <a:latin typeface="Centaur" panose="02030504050205020304" pitchFamily="18" charset="0"/>
                          <a:ea typeface="+mj-ea"/>
                          <a:cs typeface="Calibri" panose="020F0502020204030204" pitchFamily="34" charset="0"/>
                        </a:rPr>
                        <a:t>3.2</a:t>
                      </a:r>
                    </a:p>
                  </a:txBody>
                  <a:tcPr/>
                </a:tc>
                <a:tc>
                  <a:txBody>
                    <a:bodyPr/>
                    <a:lstStyle/>
                    <a:p>
                      <a:pPr algn="ctr"/>
                      <a:r>
                        <a:rPr kumimoji="0" lang="en-IN" sz="1800" b="1" kern="1200" dirty="0">
                          <a:solidFill>
                            <a:schemeClr val="tx2">
                              <a:shade val="30000"/>
                              <a:satMod val="150000"/>
                            </a:schemeClr>
                          </a:solidFill>
                          <a:latin typeface="Centaur" panose="02030504050205020304" pitchFamily="18" charset="0"/>
                          <a:ea typeface="+mj-ea"/>
                          <a:cs typeface="Calibri" panose="020F0502020204030204" pitchFamily="34" charset="0"/>
                        </a:rPr>
                        <a:t>7.20</a:t>
                      </a:r>
                    </a:p>
                  </a:txBody>
                  <a:tcPr/>
                </a:tc>
                <a:tc>
                  <a:txBody>
                    <a:bodyPr/>
                    <a:lstStyle/>
                    <a:p>
                      <a:pPr algn="ctr"/>
                      <a:endParaRPr kumimoji="0" lang="en-IN" sz="1800" b="1" kern="1200" dirty="0">
                        <a:solidFill>
                          <a:schemeClr val="tx2">
                            <a:shade val="30000"/>
                            <a:satMod val="150000"/>
                          </a:schemeClr>
                        </a:solidFill>
                        <a:latin typeface="Centaur" panose="02030504050205020304" pitchFamily="18" charset="0"/>
                        <a:ea typeface="+mj-ea"/>
                        <a:cs typeface="Calibri" panose="020F0502020204030204" pitchFamily="34" charset="0"/>
                      </a:endParaRPr>
                    </a:p>
                  </a:txBody>
                  <a:tcPr/>
                </a:tc>
                <a:extLst>
                  <a:ext uri="{0D108BD9-81ED-4DB2-BD59-A6C34878D82A}">
                    <a16:rowId xmlns:a16="http://schemas.microsoft.com/office/drawing/2014/main" val="3511136914"/>
                  </a:ext>
                </a:extLst>
              </a:tr>
              <a:tr h="370840">
                <a:tc>
                  <a:txBody>
                    <a:bodyPr/>
                    <a:lstStyle/>
                    <a:p>
                      <a:pPr algn="ctr"/>
                      <a:r>
                        <a:rPr kumimoji="0" lang="en-IN" sz="1800" b="1" kern="1200" dirty="0">
                          <a:solidFill>
                            <a:schemeClr val="tx2">
                              <a:shade val="30000"/>
                              <a:satMod val="150000"/>
                            </a:schemeClr>
                          </a:solidFill>
                          <a:latin typeface="Centaur" panose="02030504050205020304" pitchFamily="18" charset="0"/>
                          <a:ea typeface="+mj-ea"/>
                          <a:cs typeface="Calibri" panose="020F0502020204030204" pitchFamily="34" charset="0"/>
                        </a:rPr>
                        <a:t>30</a:t>
                      </a:r>
                    </a:p>
                  </a:txBody>
                  <a:tcPr/>
                </a:tc>
                <a:tc>
                  <a:txBody>
                    <a:bodyPr/>
                    <a:lstStyle/>
                    <a:p>
                      <a:pPr algn="ctr"/>
                      <a:r>
                        <a:rPr kumimoji="0" lang="en-IN" sz="1800" b="1" kern="1200" dirty="0">
                          <a:solidFill>
                            <a:schemeClr val="tx2">
                              <a:shade val="30000"/>
                              <a:satMod val="150000"/>
                            </a:schemeClr>
                          </a:solidFill>
                          <a:latin typeface="Centaur" panose="02030504050205020304" pitchFamily="18" charset="0"/>
                          <a:ea typeface="+mj-ea"/>
                          <a:cs typeface="Calibri" panose="020F0502020204030204" pitchFamily="34" charset="0"/>
                        </a:rPr>
                        <a:t>2.6</a:t>
                      </a:r>
                    </a:p>
                  </a:txBody>
                  <a:tcPr/>
                </a:tc>
                <a:tc>
                  <a:txBody>
                    <a:bodyPr/>
                    <a:lstStyle/>
                    <a:p>
                      <a:pPr algn="ctr"/>
                      <a:r>
                        <a:rPr kumimoji="0" lang="en-IN" sz="1800" b="1" kern="1200" dirty="0">
                          <a:solidFill>
                            <a:schemeClr val="tx2">
                              <a:shade val="30000"/>
                              <a:satMod val="150000"/>
                            </a:schemeClr>
                          </a:solidFill>
                          <a:latin typeface="Centaur" panose="02030504050205020304" pitchFamily="18" charset="0"/>
                          <a:ea typeface="+mj-ea"/>
                          <a:cs typeface="Calibri" panose="020F0502020204030204" pitchFamily="34" charset="0"/>
                        </a:rPr>
                        <a:t>8.40</a:t>
                      </a:r>
                    </a:p>
                  </a:txBody>
                  <a:tcPr/>
                </a:tc>
                <a:tc>
                  <a:txBody>
                    <a:bodyPr/>
                    <a:lstStyle/>
                    <a:p>
                      <a:pPr algn="ctr"/>
                      <a:endParaRPr kumimoji="0" lang="en-IN" sz="1800" b="1" kern="1200">
                        <a:solidFill>
                          <a:schemeClr val="tx2">
                            <a:shade val="30000"/>
                            <a:satMod val="150000"/>
                          </a:schemeClr>
                        </a:solidFill>
                        <a:latin typeface="Centaur" panose="02030504050205020304" pitchFamily="18" charset="0"/>
                        <a:ea typeface="+mj-ea"/>
                        <a:cs typeface="Calibri" panose="020F0502020204030204" pitchFamily="34" charset="0"/>
                      </a:endParaRPr>
                    </a:p>
                  </a:txBody>
                  <a:tcPr/>
                </a:tc>
                <a:extLst>
                  <a:ext uri="{0D108BD9-81ED-4DB2-BD59-A6C34878D82A}">
                    <a16:rowId xmlns:a16="http://schemas.microsoft.com/office/drawing/2014/main" val="1747938037"/>
                  </a:ext>
                </a:extLst>
              </a:tr>
              <a:tr h="370840">
                <a:tc>
                  <a:txBody>
                    <a:bodyPr/>
                    <a:lstStyle/>
                    <a:p>
                      <a:pPr algn="ctr"/>
                      <a:r>
                        <a:rPr kumimoji="0" lang="en-IN" sz="1800" b="1" kern="1200" dirty="0">
                          <a:solidFill>
                            <a:schemeClr val="tx2">
                              <a:shade val="30000"/>
                              <a:satMod val="150000"/>
                            </a:schemeClr>
                          </a:solidFill>
                          <a:latin typeface="Centaur" panose="02030504050205020304" pitchFamily="18" charset="0"/>
                          <a:ea typeface="+mj-ea"/>
                          <a:cs typeface="Calibri" panose="020F0502020204030204" pitchFamily="34" charset="0"/>
                        </a:rPr>
                        <a:t>36</a:t>
                      </a:r>
                    </a:p>
                  </a:txBody>
                  <a:tcPr/>
                </a:tc>
                <a:tc>
                  <a:txBody>
                    <a:bodyPr/>
                    <a:lstStyle/>
                    <a:p>
                      <a:pPr algn="ctr"/>
                      <a:r>
                        <a:rPr kumimoji="0" lang="en-IN" sz="1800" b="1" kern="1200" dirty="0">
                          <a:solidFill>
                            <a:schemeClr val="tx2">
                              <a:shade val="30000"/>
                              <a:satMod val="150000"/>
                            </a:schemeClr>
                          </a:solidFill>
                          <a:latin typeface="Centaur" panose="02030504050205020304" pitchFamily="18" charset="0"/>
                          <a:ea typeface="+mj-ea"/>
                          <a:cs typeface="Calibri" panose="020F0502020204030204" pitchFamily="34" charset="0"/>
                        </a:rPr>
                        <a:t>1.9</a:t>
                      </a:r>
                    </a:p>
                  </a:txBody>
                  <a:tcPr/>
                </a:tc>
                <a:tc>
                  <a:txBody>
                    <a:bodyPr/>
                    <a:lstStyle/>
                    <a:p>
                      <a:pPr algn="ctr"/>
                      <a:r>
                        <a:rPr kumimoji="0" lang="en-IN" sz="1800" b="1" kern="1200" dirty="0">
                          <a:solidFill>
                            <a:schemeClr val="tx2">
                              <a:shade val="30000"/>
                              <a:satMod val="150000"/>
                            </a:schemeClr>
                          </a:solidFill>
                          <a:latin typeface="Centaur" panose="02030504050205020304" pitchFamily="18" charset="0"/>
                          <a:ea typeface="+mj-ea"/>
                          <a:cs typeface="Calibri" panose="020F0502020204030204" pitchFamily="34" charset="0"/>
                        </a:rPr>
                        <a:t>9.75</a:t>
                      </a:r>
                    </a:p>
                  </a:txBody>
                  <a:tcPr/>
                </a:tc>
                <a:tc>
                  <a:txBody>
                    <a:bodyPr/>
                    <a:lstStyle/>
                    <a:p>
                      <a:pPr algn="ctr"/>
                      <a:endParaRPr kumimoji="0" lang="en-IN" sz="1800" b="1" kern="1200" dirty="0">
                        <a:solidFill>
                          <a:schemeClr val="tx2">
                            <a:shade val="30000"/>
                            <a:satMod val="150000"/>
                          </a:schemeClr>
                        </a:solidFill>
                        <a:latin typeface="Centaur" panose="02030504050205020304" pitchFamily="18" charset="0"/>
                        <a:ea typeface="+mj-ea"/>
                        <a:cs typeface="Calibri" panose="020F0502020204030204" pitchFamily="34" charset="0"/>
                      </a:endParaRPr>
                    </a:p>
                  </a:txBody>
                  <a:tcPr/>
                </a:tc>
                <a:extLst>
                  <a:ext uri="{0D108BD9-81ED-4DB2-BD59-A6C34878D82A}">
                    <a16:rowId xmlns:a16="http://schemas.microsoft.com/office/drawing/2014/main" val="1256482751"/>
                  </a:ext>
                </a:extLst>
              </a:tr>
              <a:tr h="370840">
                <a:tc>
                  <a:txBody>
                    <a:bodyPr/>
                    <a:lstStyle/>
                    <a:p>
                      <a:pPr algn="ctr"/>
                      <a:r>
                        <a:rPr kumimoji="0" lang="en-IN" sz="1800" b="1" kern="1200" dirty="0">
                          <a:solidFill>
                            <a:schemeClr val="tx2">
                              <a:shade val="30000"/>
                              <a:satMod val="150000"/>
                            </a:schemeClr>
                          </a:solidFill>
                          <a:latin typeface="Centaur" panose="02030504050205020304" pitchFamily="18" charset="0"/>
                          <a:ea typeface="+mj-ea"/>
                          <a:cs typeface="Calibri" panose="020F0502020204030204" pitchFamily="34" charset="0"/>
                        </a:rPr>
                        <a:t>40</a:t>
                      </a:r>
                    </a:p>
                  </a:txBody>
                  <a:tcPr/>
                </a:tc>
                <a:tc>
                  <a:txBody>
                    <a:bodyPr/>
                    <a:lstStyle/>
                    <a:p>
                      <a:pPr algn="ctr"/>
                      <a:r>
                        <a:rPr kumimoji="0" lang="en-IN" sz="1800" b="1" kern="1200" dirty="0">
                          <a:solidFill>
                            <a:schemeClr val="tx2">
                              <a:shade val="30000"/>
                              <a:satMod val="150000"/>
                            </a:schemeClr>
                          </a:solidFill>
                          <a:latin typeface="Centaur" panose="02030504050205020304" pitchFamily="18" charset="0"/>
                          <a:ea typeface="+mj-ea"/>
                          <a:cs typeface="Calibri" panose="020F0502020204030204" pitchFamily="34" charset="0"/>
                        </a:rPr>
                        <a:t>1.0</a:t>
                      </a:r>
                    </a:p>
                  </a:txBody>
                  <a:tcPr/>
                </a:tc>
                <a:tc>
                  <a:txBody>
                    <a:bodyPr/>
                    <a:lstStyle/>
                    <a:p>
                      <a:pPr algn="ctr"/>
                      <a:r>
                        <a:rPr kumimoji="0" lang="en-IN" sz="1800" b="1" kern="1200" dirty="0">
                          <a:solidFill>
                            <a:schemeClr val="tx2">
                              <a:shade val="30000"/>
                              <a:satMod val="150000"/>
                            </a:schemeClr>
                          </a:solidFill>
                          <a:latin typeface="Centaur" panose="02030504050205020304" pitchFamily="18" charset="0"/>
                          <a:ea typeface="+mj-ea"/>
                          <a:cs typeface="Calibri" panose="020F0502020204030204" pitchFamily="34" charset="0"/>
                        </a:rPr>
                        <a:t>10.95</a:t>
                      </a:r>
                    </a:p>
                  </a:txBody>
                  <a:tcPr/>
                </a:tc>
                <a:tc>
                  <a:txBody>
                    <a:bodyPr/>
                    <a:lstStyle/>
                    <a:p>
                      <a:pPr algn="ctr"/>
                      <a:endParaRPr kumimoji="0" lang="en-IN" sz="1800" b="1" kern="1200" dirty="0">
                        <a:solidFill>
                          <a:schemeClr val="tx2">
                            <a:shade val="30000"/>
                            <a:satMod val="150000"/>
                          </a:schemeClr>
                        </a:solidFill>
                        <a:latin typeface="Centaur" panose="02030504050205020304" pitchFamily="18" charset="0"/>
                        <a:ea typeface="+mj-ea"/>
                        <a:cs typeface="Calibri" panose="020F0502020204030204" pitchFamily="34" charset="0"/>
                      </a:endParaRPr>
                    </a:p>
                  </a:txBody>
                  <a:tcPr/>
                </a:tc>
                <a:extLst>
                  <a:ext uri="{0D108BD9-81ED-4DB2-BD59-A6C34878D82A}">
                    <a16:rowId xmlns:a16="http://schemas.microsoft.com/office/drawing/2014/main" val="3203413174"/>
                  </a:ext>
                </a:extLst>
              </a:tr>
              <a:tr h="370840">
                <a:tc>
                  <a:txBody>
                    <a:bodyPr/>
                    <a:lstStyle/>
                    <a:p>
                      <a:pPr algn="ctr"/>
                      <a:r>
                        <a:rPr kumimoji="0" lang="en-IN" sz="1800" b="1" kern="1200" dirty="0">
                          <a:solidFill>
                            <a:schemeClr val="tx2">
                              <a:shade val="30000"/>
                              <a:satMod val="150000"/>
                            </a:schemeClr>
                          </a:solidFill>
                          <a:latin typeface="Centaur" panose="02030504050205020304" pitchFamily="18" charset="0"/>
                          <a:ea typeface="+mj-ea"/>
                          <a:cs typeface="Calibri" panose="020F0502020204030204" pitchFamily="34" charset="0"/>
                        </a:rPr>
                        <a:t>45</a:t>
                      </a:r>
                    </a:p>
                  </a:txBody>
                  <a:tcPr/>
                </a:tc>
                <a:tc>
                  <a:txBody>
                    <a:bodyPr/>
                    <a:lstStyle/>
                    <a:p>
                      <a:pPr algn="ctr"/>
                      <a:r>
                        <a:rPr kumimoji="0" lang="en-IN" sz="1800" b="1" kern="1200" dirty="0">
                          <a:solidFill>
                            <a:schemeClr val="tx2">
                              <a:shade val="30000"/>
                              <a:satMod val="150000"/>
                            </a:schemeClr>
                          </a:solidFill>
                          <a:latin typeface="Centaur" panose="02030504050205020304" pitchFamily="18" charset="0"/>
                          <a:ea typeface="+mj-ea"/>
                          <a:cs typeface="Calibri" panose="020F0502020204030204" pitchFamily="34" charset="0"/>
                        </a:rPr>
                        <a:t>0.19</a:t>
                      </a:r>
                    </a:p>
                  </a:txBody>
                  <a:tcPr/>
                </a:tc>
                <a:tc>
                  <a:txBody>
                    <a:bodyPr/>
                    <a:lstStyle/>
                    <a:p>
                      <a:pPr algn="ctr"/>
                      <a:r>
                        <a:rPr kumimoji="0" lang="en-IN" sz="1800" b="1" kern="1200" dirty="0">
                          <a:solidFill>
                            <a:schemeClr val="tx2">
                              <a:shade val="30000"/>
                              <a:satMod val="150000"/>
                            </a:schemeClr>
                          </a:solidFill>
                          <a:effectLst>
                            <a:outerShdw blurRad="38100" dist="38100" dir="2700000" algn="tl">
                              <a:srgbClr val="000000">
                                <a:alpha val="43137"/>
                              </a:srgbClr>
                            </a:outerShdw>
                          </a:effectLst>
                          <a:latin typeface="Centaur" panose="02030504050205020304" pitchFamily="18" charset="0"/>
                          <a:ea typeface="+mj-ea"/>
                          <a:cs typeface="Calibri" panose="020F0502020204030204" pitchFamily="34" charset="0"/>
                        </a:rPr>
                        <a:t>12.57</a:t>
                      </a:r>
                    </a:p>
                  </a:txBody>
                  <a:tcPr/>
                </a:tc>
                <a:tc>
                  <a:txBody>
                    <a:bodyPr/>
                    <a:lstStyle/>
                    <a:p>
                      <a:pPr algn="ctr"/>
                      <a:r>
                        <a:rPr kumimoji="0" lang="en-IN" sz="1800" b="1" kern="1200" dirty="0">
                          <a:solidFill>
                            <a:schemeClr val="tx2">
                              <a:shade val="30000"/>
                              <a:satMod val="150000"/>
                            </a:schemeClr>
                          </a:solidFill>
                          <a:effectLst>
                            <a:outerShdw blurRad="38100" dist="38100" dir="2700000" algn="tl">
                              <a:srgbClr val="000000">
                                <a:alpha val="43137"/>
                              </a:srgbClr>
                            </a:outerShdw>
                          </a:effectLst>
                          <a:latin typeface="Centaur" panose="02030504050205020304" pitchFamily="18" charset="0"/>
                          <a:ea typeface="+mj-ea"/>
                          <a:cs typeface="Calibri" panose="020F0502020204030204" pitchFamily="34" charset="0"/>
                        </a:rPr>
                        <a:t>91.68</a:t>
                      </a:r>
                    </a:p>
                  </a:txBody>
                  <a:tcPr/>
                </a:tc>
                <a:extLst>
                  <a:ext uri="{0D108BD9-81ED-4DB2-BD59-A6C34878D82A}">
                    <a16:rowId xmlns:a16="http://schemas.microsoft.com/office/drawing/2014/main" val="3982528713"/>
                  </a:ext>
                </a:extLst>
              </a:tr>
            </a:tbl>
          </a:graphicData>
        </a:graphic>
      </p:graphicFrame>
    </p:spTree>
    <p:extLst>
      <p:ext uri="{BB962C8B-B14F-4D97-AF65-F5344CB8AC3E}">
        <p14:creationId xmlns:p14="http://schemas.microsoft.com/office/powerpoint/2010/main" val="8383923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53934" y="0"/>
            <a:ext cx="1856096" cy="949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9" descr="ppt_side"/>
          <p:cNvPicPr>
            <a:picLocks noChangeAspect="1" noChangeArrowheads="1"/>
          </p:cNvPicPr>
          <p:nvPr/>
        </p:nvPicPr>
        <p:blipFill>
          <a:blip r:embed="rId4" cstate="print">
            <a:extLst>
              <a:ext uri="{28A0092B-C50C-407E-A947-70E740481C1C}">
                <a14:useLocalDpi xmlns:a14="http://schemas.microsoft.com/office/drawing/2010/main" val="0"/>
              </a:ext>
            </a:extLst>
          </a:blip>
          <a:srcRect t="9415"/>
          <a:stretch>
            <a:fillRect/>
          </a:stretch>
        </p:blipFill>
        <p:spPr bwMode="auto">
          <a:xfrm>
            <a:off x="0" y="1"/>
            <a:ext cx="2127250" cy="686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18" descr="C:\Users\100786.RBG1901\Pictures\SRSL_RGB LOGO-0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0"/>
            <a:ext cx="1651379" cy="1364776"/>
          </a:xfrm>
          <a:prstGeom prst="rect">
            <a:avLst/>
          </a:prstGeom>
          <a:solidFill>
            <a:schemeClr val="tx2"/>
          </a:solidFill>
          <a:ln w="9525">
            <a:solidFill>
              <a:schemeClr val="tx1"/>
            </a:solidFill>
            <a:miter lim="800000"/>
            <a:headEnd/>
            <a:tailEnd/>
          </a:ln>
        </p:spPr>
      </p:pic>
      <p:pic>
        <p:nvPicPr>
          <p:cNvPr id="2059" name="Picture 2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058989" y="6267808"/>
            <a:ext cx="10133011" cy="6096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 name="Title 7">
            <a:extLst>
              <a:ext uri="{FF2B5EF4-FFF2-40B4-BE49-F238E27FC236}">
                <a16:creationId xmlns:a16="http://schemas.microsoft.com/office/drawing/2014/main" id="{739C2B47-B303-B2F8-2770-02E8AD0A1BD4}"/>
              </a:ext>
            </a:extLst>
          </p:cNvPr>
          <p:cNvSpPr>
            <a:spLocks noGrp="1"/>
          </p:cNvSpPr>
          <p:nvPr>
            <p:ph type="ctrTitle"/>
          </p:nvPr>
        </p:nvSpPr>
        <p:spPr>
          <a:xfrm>
            <a:off x="2127249" y="170123"/>
            <a:ext cx="9658350" cy="609600"/>
          </a:xfrm>
        </p:spPr>
        <p:txBody>
          <a:bodyPr>
            <a:noAutofit/>
          </a:bodyPr>
          <a:lstStyle/>
          <a:p>
            <a:r>
              <a:rPr lang="en-IN" sz="2600" b="1" dirty="0">
                <a:solidFill>
                  <a:schemeClr val="accent1">
                    <a:lumMod val="50000"/>
                  </a:schemeClr>
                </a:solidFill>
                <a:latin typeface="Centaur" panose="02030504050205020304" pitchFamily="18" charset="0"/>
              </a:rPr>
              <a:t>LARGE SCALE TRIAL IN ONE FERMENTER RESULTS</a:t>
            </a:r>
          </a:p>
        </p:txBody>
      </p:sp>
      <p:graphicFrame>
        <p:nvGraphicFramePr>
          <p:cNvPr id="2" name="Table 1">
            <a:extLst>
              <a:ext uri="{FF2B5EF4-FFF2-40B4-BE49-F238E27FC236}">
                <a16:creationId xmlns:a16="http://schemas.microsoft.com/office/drawing/2014/main" id="{490C82A3-ADC1-B656-C39D-D452A0D7D467}"/>
              </a:ext>
            </a:extLst>
          </p:cNvPr>
          <p:cNvGraphicFramePr>
            <a:graphicFrameLocks noGrp="1"/>
          </p:cNvGraphicFramePr>
          <p:nvPr>
            <p:extLst>
              <p:ext uri="{D42A27DB-BD31-4B8C-83A1-F6EECF244321}">
                <p14:modId xmlns:p14="http://schemas.microsoft.com/office/powerpoint/2010/main" val="1935682530"/>
              </p:ext>
            </p:extLst>
          </p:nvPr>
        </p:nvGraphicFramePr>
        <p:xfrm>
          <a:off x="2613023" y="949844"/>
          <a:ext cx="9172575" cy="5317959"/>
        </p:xfrm>
        <a:graphic>
          <a:graphicData uri="http://schemas.openxmlformats.org/drawingml/2006/table">
            <a:tbl>
              <a:tblPr firstRow="1" firstCol="1" bandRow="1">
                <a:tableStyleId>{793D81CF-94F2-401A-BA57-92F5A7B2D0C5}</a:tableStyleId>
              </a:tblPr>
              <a:tblGrid>
                <a:gridCol w="1048294">
                  <a:extLst>
                    <a:ext uri="{9D8B030D-6E8A-4147-A177-3AD203B41FA5}">
                      <a16:colId xmlns:a16="http://schemas.microsoft.com/office/drawing/2014/main" val="20000"/>
                    </a:ext>
                  </a:extLst>
                </a:gridCol>
                <a:gridCol w="5066756">
                  <a:extLst>
                    <a:ext uri="{9D8B030D-6E8A-4147-A177-3AD203B41FA5}">
                      <a16:colId xmlns:a16="http://schemas.microsoft.com/office/drawing/2014/main" val="20001"/>
                    </a:ext>
                  </a:extLst>
                </a:gridCol>
                <a:gridCol w="3057525">
                  <a:extLst>
                    <a:ext uri="{9D8B030D-6E8A-4147-A177-3AD203B41FA5}">
                      <a16:colId xmlns:a16="http://schemas.microsoft.com/office/drawing/2014/main" val="20002"/>
                    </a:ext>
                  </a:extLst>
                </a:gridCol>
              </a:tblGrid>
              <a:tr h="523103">
                <a:tc>
                  <a:txBody>
                    <a:bodyPr/>
                    <a:lstStyle/>
                    <a:p>
                      <a:pPr>
                        <a:lnSpc>
                          <a:spcPct val="150000"/>
                        </a:lnSpc>
                        <a:spcAft>
                          <a:spcPts val="0"/>
                        </a:spcAft>
                      </a:pPr>
                      <a:r>
                        <a:rPr lang="en-US" sz="2400" dirty="0">
                          <a:effectLst>
                            <a:outerShdw blurRad="38100" dist="38100" dir="2700000" algn="tl">
                              <a:srgbClr val="000000">
                                <a:alpha val="43137"/>
                              </a:srgbClr>
                            </a:outerShdw>
                          </a:effectLst>
                          <a:latin typeface="Centaur" panose="02030504050205020304" pitchFamily="18" charset="0"/>
                        </a:rPr>
                        <a:t>Sr. No.</a:t>
                      </a:r>
                      <a:endParaRPr lang="en-IN" sz="2400" b="1" dirty="0">
                        <a:effectLst>
                          <a:outerShdw blurRad="38100" dist="38100" dir="2700000" algn="tl">
                            <a:srgbClr val="000000">
                              <a:alpha val="43137"/>
                            </a:srgbClr>
                          </a:outerShdw>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400" dirty="0">
                          <a:effectLst>
                            <a:outerShdw blurRad="38100" dist="38100" dir="2700000" algn="tl">
                              <a:srgbClr val="000000">
                                <a:alpha val="43137"/>
                              </a:srgbClr>
                            </a:outerShdw>
                          </a:effectLst>
                          <a:latin typeface="Centaur" panose="02030504050205020304" pitchFamily="18" charset="0"/>
                        </a:rPr>
                        <a:t>Particular </a:t>
                      </a:r>
                      <a:endParaRPr lang="en-IN" sz="2400" b="1" dirty="0">
                        <a:effectLst>
                          <a:outerShdw blurRad="38100" dist="38100" dir="2700000" algn="tl">
                            <a:srgbClr val="000000">
                              <a:alpha val="43137"/>
                            </a:srgbClr>
                          </a:outerShdw>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400" dirty="0">
                          <a:effectLst>
                            <a:outerShdw blurRad="38100" dist="38100" dir="2700000" algn="tl">
                              <a:srgbClr val="000000">
                                <a:alpha val="43137"/>
                              </a:srgbClr>
                            </a:outerShdw>
                          </a:effectLst>
                          <a:latin typeface="Centaur" panose="02030504050205020304" pitchFamily="18" charset="0"/>
                        </a:rPr>
                        <a:t>Parameters</a:t>
                      </a:r>
                      <a:endParaRPr lang="en-IN" sz="2400" b="1" dirty="0">
                        <a:effectLst>
                          <a:outerShdw blurRad="38100" dist="38100" dir="2700000" algn="tl">
                            <a:srgbClr val="000000">
                              <a:alpha val="43137"/>
                            </a:srgbClr>
                          </a:outerShdw>
                        </a:effectLst>
                        <a:latin typeface="Centaur" panose="02030504050205020304" pitchFamily="18" charset="0"/>
                        <a:ea typeface="Calibri"/>
                        <a:cs typeface="Times New Roman"/>
                      </a:endParaRPr>
                    </a:p>
                  </a:txBody>
                  <a:tcPr marL="68580" marR="68580" marT="0" marB="0"/>
                </a:tc>
                <a:extLst>
                  <a:ext uri="{0D108BD9-81ED-4DB2-BD59-A6C34878D82A}">
                    <a16:rowId xmlns:a16="http://schemas.microsoft.com/office/drawing/2014/main" val="10000"/>
                  </a:ext>
                </a:extLst>
              </a:tr>
              <a:tr h="435896">
                <a:tc>
                  <a:txBody>
                    <a:bodyPr/>
                    <a:lstStyle/>
                    <a:p>
                      <a:pPr>
                        <a:lnSpc>
                          <a:spcPct val="150000"/>
                        </a:lnSpc>
                        <a:spcAft>
                          <a:spcPts val="0"/>
                        </a:spcAft>
                      </a:pPr>
                      <a:r>
                        <a:rPr lang="en-US" sz="2000" b="1" dirty="0">
                          <a:effectLst>
                            <a:outerShdw blurRad="38100" dist="38100" dir="2700000" algn="tl">
                              <a:srgbClr val="000000">
                                <a:alpha val="43137"/>
                              </a:srgbClr>
                            </a:outerShdw>
                          </a:effectLst>
                          <a:latin typeface="Centaur" panose="02030504050205020304" pitchFamily="18" charset="0"/>
                        </a:rPr>
                        <a:t>1</a:t>
                      </a:r>
                      <a:endParaRPr lang="en-IN" sz="2000" b="1" dirty="0">
                        <a:effectLst>
                          <a:outerShdw blurRad="38100" dist="38100" dir="2700000" algn="tl">
                            <a:srgbClr val="000000">
                              <a:alpha val="43137"/>
                            </a:srgbClr>
                          </a:outerShdw>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dirty="0">
                          <a:effectLst/>
                          <a:latin typeface="Centaur" panose="02030504050205020304" pitchFamily="18" charset="0"/>
                        </a:rPr>
                        <a:t>Capacity of Fermenter</a:t>
                      </a:r>
                      <a:endParaRPr lang="en-IN" sz="2000" b="1" dirty="0">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dirty="0">
                          <a:effectLst/>
                          <a:latin typeface="Centaur" panose="02030504050205020304" pitchFamily="18" charset="0"/>
                        </a:rPr>
                        <a:t>900 M</a:t>
                      </a:r>
                      <a:r>
                        <a:rPr lang="en-US" sz="2000" b="1" baseline="30000" dirty="0">
                          <a:effectLst/>
                          <a:latin typeface="Centaur" panose="02030504050205020304" pitchFamily="18" charset="0"/>
                        </a:rPr>
                        <a:t>3</a:t>
                      </a:r>
                      <a:endParaRPr lang="en-IN" sz="2000" b="1" dirty="0">
                        <a:effectLst/>
                        <a:latin typeface="Centaur" panose="02030504050205020304" pitchFamily="18" charset="0"/>
                        <a:ea typeface="Calibri"/>
                        <a:cs typeface="Times New Roman"/>
                      </a:endParaRPr>
                    </a:p>
                  </a:txBody>
                  <a:tcPr marL="68580" marR="68580" marT="0" marB="0"/>
                </a:tc>
                <a:extLst>
                  <a:ext uri="{0D108BD9-81ED-4DB2-BD59-A6C34878D82A}">
                    <a16:rowId xmlns:a16="http://schemas.microsoft.com/office/drawing/2014/main" val="10001"/>
                  </a:ext>
                </a:extLst>
              </a:tr>
              <a:tr h="435896">
                <a:tc>
                  <a:txBody>
                    <a:bodyPr/>
                    <a:lstStyle/>
                    <a:p>
                      <a:pPr>
                        <a:lnSpc>
                          <a:spcPct val="150000"/>
                        </a:lnSpc>
                        <a:spcAft>
                          <a:spcPts val="0"/>
                        </a:spcAft>
                      </a:pPr>
                      <a:r>
                        <a:rPr lang="en-US" sz="2000" b="1">
                          <a:effectLst>
                            <a:outerShdw blurRad="38100" dist="38100" dir="2700000" algn="tl">
                              <a:srgbClr val="000000">
                                <a:alpha val="43137"/>
                              </a:srgbClr>
                            </a:outerShdw>
                          </a:effectLst>
                          <a:latin typeface="Centaur" panose="02030504050205020304" pitchFamily="18" charset="0"/>
                        </a:rPr>
                        <a:t>2</a:t>
                      </a:r>
                      <a:endParaRPr lang="en-IN" sz="2000" b="1">
                        <a:effectLst>
                          <a:outerShdw blurRad="38100" dist="38100" dir="2700000" algn="tl">
                            <a:srgbClr val="000000">
                              <a:alpha val="43137"/>
                            </a:srgbClr>
                          </a:outerShdw>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dirty="0">
                          <a:effectLst/>
                          <a:latin typeface="Centaur" panose="02030504050205020304" pitchFamily="18" charset="0"/>
                        </a:rPr>
                        <a:t>Working volume of fermenter-</a:t>
                      </a:r>
                      <a:endParaRPr lang="en-IN" sz="2000" b="1" dirty="0">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dirty="0">
                          <a:effectLst/>
                          <a:latin typeface="Centaur" panose="02030504050205020304" pitchFamily="18" charset="0"/>
                        </a:rPr>
                        <a:t>774 M</a:t>
                      </a:r>
                      <a:r>
                        <a:rPr lang="en-US" sz="2000" b="1" baseline="30000" dirty="0">
                          <a:effectLst/>
                          <a:latin typeface="Centaur" panose="02030504050205020304" pitchFamily="18" charset="0"/>
                        </a:rPr>
                        <a:t>3</a:t>
                      </a:r>
                      <a:endParaRPr lang="en-IN" sz="2000" b="1" dirty="0">
                        <a:effectLst/>
                        <a:latin typeface="Centaur" panose="02030504050205020304" pitchFamily="18" charset="0"/>
                        <a:ea typeface="Calibri"/>
                        <a:cs typeface="Times New Roman"/>
                      </a:endParaRPr>
                    </a:p>
                  </a:txBody>
                  <a:tcPr marL="68580" marR="68580" marT="0" marB="0"/>
                </a:tc>
                <a:extLst>
                  <a:ext uri="{0D108BD9-81ED-4DB2-BD59-A6C34878D82A}">
                    <a16:rowId xmlns:a16="http://schemas.microsoft.com/office/drawing/2014/main" val="10002"/>
                  </a:ext>
                </a:extLst>
              </a:tr>
              <a:tr h="435896">
                <a:tc>
                  <a:txBody>
                    <a:bodyPr/>
                    <a:lstStyle/>
                    <a:p>
                      <a:pPr>
                        <a:lnSpc>
                          <a:spcPct val="150000"/>
                        </a:lnSpc>
                        <a:spcAft>
                          <a:spcPts val="0"/>
                        </a:spcAft>
                      </a:pPr>
                      <a:r>
                        <a:rPr lang="en-US" sz="2000" b="1">
                          <a:effectLst>
                            <a:outerShdw blurRad="38100" dist="38100" dir="2700000" algn="tl">
                              <a:srgbClr val="000000">
                                <a:alpha val="43137"/>
                              </a:srgbClr>
                            </a:outerShdw>
                          </a:effectLst>
                          <a:latin typeface="Centaur" panose="02030504050205020304" pitchFamily="18" charset="0"/>
                        </a:rPr>
                        <a:t>3</a:t>
                      </a:r>
                      <a:endParaRPr lang="en-IN" sz="2000" b="1">
                        <a:effectLst>
                          <a:outerShdw blurRad="38100" dist="38100" dir="2700000" algn="tl">
                            <a:srgbClr val="000000">
                              <a:alpha val="43137"/>
                            </a:srgbClr>
                          </a:outerShdw>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dirty="0">
                          <a:effectLst/>
                          <a:latin typeface="Centaur" panose="02030504050205020304" pitchFamily="18" charset="0"/>
                        </a:rPr>
                        <a:t>Alcohol Concentration</a:t>
                      </a:r>
                      <a:endParaRPr lang="en-IN" sz="2000" b="1" dirty="0">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dirty="0">
                          <a:effectLst>
                            <a:outerShdw blurRad="38100" dist="38100" dir="2700000" algn="tl">
                              <a:srgbClr val="000000">
                                <a:alpha val="43137"/>
                              </a:srgbClr>
                            </a:outerShdw>
                          </a:effectLst>
                          <a:latin typeface="Centaur" panose="02030504050205020304" pitchFamily="18" charset="0"/>
                        </a:rPr>
                        <a:t>13.19 %</a:t>
                      </a:r>
                      <a:endParaRPr lang="en-IN" sz="2000" b="1" dirty="0">
                        <a:effectLst>
                          <a:outerShdw blurRad="38100" dist="38100" dir="2700000" algn="tl">
                            <a:srgbClr val="000000">
                              <a:alpha val="43137"/>
                            </a:srgbClr>
                          </a:outerShdw>
                        </a:effectLst>
                        <a:latin typeface="Centaur" panose="02030504050205020304" pitchFamily="18" charset="0"/>
                        <a:ea typeface="Calibri"/>
                        <a:cs typeface="Times New Roman"/>
                      </a:endParaRPr>
                    </a:p>
                  </a:txBody>
                  <a:tcPr marL="68580" marR="68580" marT="0" marB="0"/>
                </a:tc>
                <a:extLst>
                  <a:ext uri="{0D108BD9-81ED-4DB2-BD59-A6C34878D82A}">
                    <a16:rowId xmlns:a16="http://schemas.microsoft.com/office/drawing/2014/main" val="10003"/>
                  </a:ext>
                </a:extLst>
              </a:tr>
              <a:tr h="435896">
                <a:tc>
                  <a:txBody>
                    <a:bodyPr/>
                    <a:lstStyle/>
                    <a:p>
                      <a:pPr>
                        <a:lnSpc>
                          <a:spcPct val="150000"/>
                        </a:lnSpc>
                        <a:spcAft>
                          <a:spcPts val="0"/>
                        </a:spcAft>
                      </a:pPr>
                      <a:r>
                        <a:rPr lang="en-US" sz="2000" b="1">
                          <a:effectLst>
                            <a:outerShdw blurRad="38100" dist="38100" dir="2700000" algn="tl">
                              <a:srgbClr val="000000">
                                <a:alpha val="43137"/>
                              </a:srgbClr>
                            </a:outerShdw>
                          </a:effectLst>
                          <a:latin typeface="Centaur" panose="02030504050205020304" pitchFamily="18" charset="0"/>
                        </a:rPr>
                        <a:t>4</a:t>
                      </a:r>
                      <a:endParaRPr lang="en-IN" sz="2000" b="1">
                        <a:effectLst>
                          <a:outerShdw blurRad="38100" dist="38100" dir="2700000" algn="tl">
                            <a:srgbClr val="000000">
                              <a:alpha val="43137"/>
                            </a:srgbClr>
                          </a:outerShdw>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dirty="0">
                          <a:effectLst/>
                          <a:latin typeface="Centaur" panose="02030504050205020304" pitchFamily="18" charset="0"/>
                        </a:rPr>
                        <a:t>Syrup Brix</a:t>
                      </a:r>
                      <a:endParaRPr lang="en-IN" sz="2000" b="1" dirty="0">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dirty="0">
                          <a:effectLst/>
                          <a:latin typeface="Centaur" panose="02030504050205020304" pitchFamily="18" charset="0"/>
                        </a:rPr>
                        <a:t>65</a:t>
                      </a:r>
                      <a:r>
                        <a:rPr lang="en-US" sz="2000" b="1" baseline="30000" dirty="0">
                          <a:effectLst/>
                          <a:latin typeface="Centaur" panose="02030504050205020304" pitchFamily="18" charset="0"/>
                        </a:rPr>
                        <a:t>0</a:t>
                      </a:r>
                      <a:endParaRPr lang="en-IN" sz="2000" b="1" dirty="0">
                        <a:effectLst/>
                        <a:latin typeface="Centaur" panose="02030504050205020304" pitchFamily="18" charset="0"/>
                        <a:ea typeface="Calibri"/>
                        <a:cs typeface="Times New Roman"/>
                      </a:endParaRPr>
                    </a:p>
                  </a:txBody>
                  <a:tcPr marL="68580" marR="68580" marT="0" marB="0"/>
                </a:tc>
                <a:extLst>
                  <a:ext uri="{0D108BD9-81ED-4DB2-BD59-A6C34878D82A}">
                    <a16:rowId xmlns:a16="http://schemas.microsoft.com/office/drawing/2014/main" val="10004"/>
                  </a:ext>
                </a:extLst>
              </a:tr>
              <a:tr h="435896">
                <a:tc>
                  <a:txBody>
                    <a:bodyPr/>
                    <a:lstStyle/>
                    <a:p>
                      <a:pPr>
                        <a:lnSpc>
                          <a:spcPct val="150000"/>
                        </a:lnSpc>
                        <a:spcAft>
                          <a:spcPts val="0"/>
                        </a:spcAft>
                      </a:pPr>
                      <a:r>
                        <a:rPr lang="en-US" sz="2000" b="1">
                          <a:effectLst>
                            <a:outerShdw blurRad="38100" dist="38100" dir="2700000" algn="tl">
                              <a:srgbClr val="000000">
                                <a:alpha val="43137"/>
                              </a:srgbClr>
                            </a:outerShdw>
                          </a:effectLst>
                          <a:latin typeface="Centaur" panose="02030504050205020304" pitchFamily="18" charset="0"/>
                        </a:rPr>
                        <a:t>5</a:t>
                      </a:r>
                      <a:endParaRPr lang="en-IN" sz="2000" b="1">
                        <a:effectLst>
                          <a:outerShdw blurRad="38100" dist="38100" dir="2700000" algn="tl">
                            <a:srgbClr val="000000">
                              <a:alpha val="43137"/>
                            </a:srgbClr>
                          </a:outerShdw>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dirty="0">
                          <a:effectLst/>
                          <a:latin typeface="Centaur" panose="02030504050205020304" pitchFamily="18" charset="0"/>
                        </a:rPr>
                        <a:t>Syrup fermentable sugars </a:t>
                      </a:r>
                      <a:endParaRPr lang="en-IN" sz="2000" b="1" dirty="0">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dirty="0">
                          <a:effectLst/>
                          <a:latin typeface="Centaur" panose="02030504050205020304" pitchFamily="18" charset="0"/>
                        </a:rPr>
                        <a:t>61.23%</a:t>
                      </a:r>
                      <a:endParaRPr lang="en-IN" sz="2000" b="1" dirty="0">
                        <a:effectLst/>
                        <a:latin typeface="Centaur" panose="02030504050205020304" pitchFamily="18" charset="0"/>
                        <a:ea typeface="Calibri"/>
                        <a:cs typeface="Times New Roman"/>
                      </a:endParaRPr>
                    </a:p>
                  </a:txBody>
                  <a:tcPr marL="68580" marR="68580" marT="0" marB="0"/>
                </a:tc>
                <a:extLst>
                  <a:ext uri="{0D108BD9-81ED-4DB2-BD59-A6C34878D82A}">
                    <a16:rowId xmlns:a16="http://schemas.microsoft.com/office/drawing/2014/main" val="10005"/>
                  </a:ext>
                </a:extLst>
              </a:tr>
              <a:tr h="435896">
                <a:tc>
                  <a:txBody>
                    <a:bodyPr/>
                    <a:lstStyle/>
                    <a:p>
                      <a:pPr>
                        <a:lnSpc>
                          <a:spcPct val="150000"/>
                        </a:lnSpc>
                        <a:spcAft>
                          <a:spcPts val="0"/>
                        </a:spcAft>
                      </a:pPr>
                      <a:r>
                        <a:rPr lang="en-US" sz="2000" b="1" dirty="0">
                          <a:effectLst>
                            <a:outerShdw blurRad="38100" dist="38100" dir="2700000" algn="tl">
                              <a:srgbClr val="000000">
                                <a:alpha val="43137"/>
                              </a:srgbClr>
                            </a:outerShdw>
                          </a:effectLst>
                          <a:latin typeface="Centaur" panose="02030504050205020304" pitchFamily="18" charset="0"/>
                        </a:rPr>
                        <a:t>6</a:t>
                      </a:r>
                      <a:endParaRPr lang="en-IN" sz="2000" b="1" dirty="0">
                        <a:effectLst>
                          <a:outerShdw blurRad="38100" dist="38100" dir="2700000" algn="tl">
                            <a:srgbClr val="000000">
                              <a:alpha val="43137"/>
                            </a:srgbClr>
                          </a:outerShdw>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dirty="0">
                          <a:effectLst/>
                          <a:latin typeface="Centaur" panose="02030504050205020304" pitchFamily="18" charset="0"/>
                        </a:rPr>
                        <a:t>Final brix of fermenter </a:t>
                      </a:r>
                      <a:endParaRPr lang="en-IN" sz="2000" b="1" dirty="0">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dirty="0">
                          <a:effectLst/>
                          <a:latin typeface="Centaur" panose="02030504050205020304" pitchFamily="18" charset="0"/>
                        </a:rPr>
                        <a:t>1.5</a:t>
                      </a:r>
                      <a:r>
                        <a:rPr lang="en-US" sz="2000" b="1" baseline="30000" dirty="0">
                          <a:effectLst/>
                          <a:latin typeface="Centaur" panose="02030504050205020304" pitchFamily="18" charset="0"/>
                        </a:rPr>
                        <a:t>0</a:t>
                      </a:r>
                      <a:endParaRPr lang="en-IN" sz="2000" b="1" dirty="0">
                        <a:effectLst/>
                        <a:latin typeface="Centaur" panose="02030504050205020304" pitchFamily="18" charset="0"/>
                        <a:ea typeface="Calibri"/>
                        <a:cs typeface="Times New Roman"/>
                      </a:endParaRPr>
                    </a:p>
                  </a:txBody>
                  <a:tcPr marL="68580" marR="68580" marT="0" marB="0"/>
                </a:tc>
                <a:extLst>
                  <a:ext uri="{0D108BD9-81ED-4DB2-BD59-A6C34878D82A}">
                    <a16:rowId xmlns:a16="http://schemas.microsoft.com/office/drawing/2014/main" val="10006"/>
                  </a:ext>
                </a:extLst>
              </a:tr>
              <a:tr h="435896">
                <a:tc>
                  <a:txBody>
                    <a:bodyPr/>
                    <a:lstStyle/>
                    <a:p>
                      <a:pPr>
                        <a:lnSpc>
                          <a:spcPct val="150000"/>
                        </a:lnSpc>
                        <a:spcAft>
                          <a:spcPts val="0"/>
                        </a:spcAft>
                      </a:pPr>
                      <a:r>
                        <a:rPr lang="en-US" sz="2000" b="1">
                          <a:effectLst>
                            <a:outerShdw blurRad="38100" dist="38100" dir="2700000" algn="tl">
                              <a:srgbClr val="000000">
                                <a:alpha val="43137"/>
                              </a:srgbClr>
                            </a:outerShdw>
                          </a:effectLst>
                          <a:latin typeface="Centaur" panose="02030504050205020304" pitchFamily="18" charset="0"/>
                        </a:rPr>
                        <a:t>7</a:t>
                      </a:r>
                      <a:endParaRPr lang="en-IN" sz="2000" b="1">
                        <a:effectLst>
                          <a:outerShdw blurRad="38100" dist="38100" dir="2700000" algn="tl">
                            <a:srgbClr val="000000">
                              <a:alpha val="43137"/>
                            </a:srgbClr>
                          </a:outerShdw>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dirty="0">
                          <a:effectLst/>
                          <a:latin typeface="Centaur" panose="02030504050205020304" pitchFamily="18" charset="0"/>
                        </a:rPr>
                        <a:t>Fermenter final R.S.</a:t>
                      </a:r>
                      <a:endParaRPr lang="en-IN" sz="2000" b="1" dirty="0">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dirty="0">
                          <a:effectLst/>
                          <a:latin typeface="Centaur" panose="02030504050205020304" pitchFamily="18" charset="0"/>
                        </a:rPr>
                        <a:t>0.25 %</a:t>
                      </a:r>
                      <a:endParaRPr lang="en-IN" sz="2000" b="1" dirty="0">
                        <a:effectLst/>
                        <a:latin typeface="Centaur" panose="02030504050205020304" pitchFamily="18" charset="0"/>
                        <a:ea typeface="Calibri"/>
                        <a:cs typeface="Times New Roman"/>
                      </a:endParaRPr>
                    </a:p>
                  </a:txBody>
                  <a:tcPr marL="68580" marR="68580" marT="0" marB="0"/>
                </a:tc>
                <a:extLst>
                  <a:ext uri="{0D108BD9-81ED-4DB2-BD59-A6C34878D82A}">
                    <a16:rowId xmlns:a16="http://schemas.microsoft.com/office/drawing/2014/main" val="10007"/>
                  </a:ext>
                </a:extLst>
              </a:tr>
              <a:tr h="435896">
                <a:tc>
                  <a:txBody>
                    <a:bodyPr/>
                    <a:lstStyle/>
                    <a:p>
                      <a:pPr>
                        <a:lnSpc>
                          <a:spcPct val="150000"/>
                        </a:lnSpc>
                        <a:spcAft>
                          <a:spcPts val="0"/>
                        </a:spcAft>
                      </a:pPr>
                      <a:r>
                        <a:rPr lang="en-US" sz="2000" b="1">
                          <a:effectLst>
                            <a:outerShdw blurRad="38100" dist="38100" dir="2700000" algn="tl">
                              <a:srgbClr val="000000">
                                <a:alpha val="43137"/>
                              </a:srgbClr>
                            </a:outerShdw>
                          </a:effectLst>
                          <a:latin typeface="Centaur" panose="02030504050205020304" pitchFamily="18" charset="0"/>
                        </a:rPr>
                        <a:t>8</a:t>
                      </a:r>
                      <a:endParaRPr lang="en-IN" sz="2000" b="1">
                        <a:effectLst>
                          <a:outerShdw blurRad="38100" dist="38100" dir="2700000" algn="tl">
                            <a:srgbClr val="000000">
                              <a:alpha val="43137"/>
                            </a:srgbClr>
                          </a:outerShdw>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a:effectLst/>
                          <a:latin typeface="Centaur" panose="02030504050205020304" pitchFamily="18" charset="0"/>
                        </a:rPr>
                        <a:t>Syrup to fermenter (including PF)</a:t>
                      </a:r>
                      <a:endParaRPr lang="en-IN" sz="2000" b="1">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dirty="0">
                          <a:effectLst/>
                          <a:latin typeface="Centaur" panose="02030504050205020304" pitchFamily="18" charset="0"/>
                        </a:rPr>
                        <a:t>286</a:t>
                      </a:r>
                      <a:r>
                        <a:rPr lang="en-US" sz="2000" b="1" baseline="0" dirty="0">
                          <a:effectLst/>
                          <a:latin typeface="Centaur" panose="02030504050205020304" pitchFamily="18" charset="0"/>
                        </a:rPr>
                        <a:t> MT</a:t>
                      </a:r>
                      <a:endParaRPr lang="en-IN" sz="2000" b="1" dirty="0">
                        <a:effectLst/>
                        <a:latin typeface="Centaur" panose="02030504050205020304" pitchFamily="18" charset="0"/>
                        <a:ea typeface="Calibri"/>
                        <a:cs typeface="Times New Roman"/>
                      </a:endParaRPr>
                    </a:p>
                  </a:txBody>
                  <a:tcPr marL="68580" marR="68580" marT="0" marB="0"/>
                </a:tc>
                <a:extLst>
                  <a:ext uri="{0D108BD9-81ED-4DB2-BD59-A6C34878D82A}">
                    <a16:rowId xmlns:a16="http://schemas.microsoft.com/office/drawing/2014/main" val="10008"/>
                  </a:ext>
                </a:extLst>
              </a:tr>
              <a:tr h="435896">
                <a:tc>
                  <a:txBody>
                    <a:bodyPr/>
                    <a:lstStyle/>
                    <a:p>
                      <a:pPr>
                        <a:lnSpc>
                          <a:spcPct val="150000"/>
                        </a:lnSpc>
                        <a:spcAft>
                          <a:spcPts val="0"/>
                        </a:spcAft>
                      </a:pPr>
                      <a:r>
                        <a:rPr lang="en-US" sz="2000" b="1" dirty="0">
                          <a:effectLst>
                            <a:outerShdw blurRad="38100" dist="38100" dir="2700000" algn="tl">
                              <a:srgbClr val="000000">
                                <a:alpha val="43137"/>
                              </a:srgbClr>
                            </a:outerShdw>
                          </a:effectLst>
                          <a:latin typeface="Centaur" panose="02030504050205020304" pitchFamily="18" charset="0"/>
                        </a:rPr>
                        <a:t>10</a:t>
                      </a:r>
                      <a:endParaRPr lang="en-IN" sz="2000" b="1" dirty="0">
                        <a:effectLst>
                          <a:outerShdw blurRad="38100" dist="38100" dir="2700000" algn="tl">
                            <a:srgbClr val="000000">
                              <a:alpha val="43137"/>
                            </a:srgbClr>
                          </a:outerShdw>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dirty="0">
                          <a:effectLst/>
                          <a:latin typeface="Centaur" panose="02030504050205020304" pitchFamily="18" charset="0"/>
                        </a:rPr>
                        <a:t>Fermentation Efficiency</a:t>
                      </a:r>
                      <a:endParaRPr lang="en-IN" sz="2000" b="1" dirty="0">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dirty="0">
                          <a:effectLst>
                            <a:outerShdw blurRad="38100" dist="38100" dir="2700000" algn="tl">
                              <a:srgbClr val="000000">
                                <a:alpha val="43137"/>
                              </a:srgbClr>
                            </a:outerShdw>
                          </a:effectLst>
                          <a:latin typeface="Centaur" panose="02030504050205020304" pitchFamily="18" charset="0"/>
                        </a:rPr>
                        <a:t>91.87</a:t>
                      </a:r>
                      <a:r>
                        <a:rPr lang="en-US" sz="2000" b="1" baseline="0" dirty="0">
                          <a:effectLst>
                            <a:outerShdw blurRad="38100" dist="38100" dir="2700000" algn="tl">
                              <a:srgbClr val="000000">
                                <a:alpha val="43137"/>
                              </a:srgbClr>
                            </a:outerShdw>
                          </a:effectLst>
                          <a:latin typeface="Centaur" panose="02030504050205020304" pitchFamily="18" charset="0"/>
                        </a:rPr>
                        <a:t> </a:t>
                      </a:r>
                      <a:r>
                        <a:rPr lang="en-US" sz="2000" b="1" dirty="0">
                          <a:effectLst>
                            <a:outerShdw blurRad="38100" dist="38100" dir="2700000" algn="tl">
                              <a:srgbClr val="000000">
                                <a:alpha val="43137"/>
                              </a:srgbClr>
                            </a:outerShdw>
                          </a:effectLst>
                          <a:latin typeface="Centaur" panose="02030504050205020304" pitchFamily="18" charset="0"/>
                        </a:rPr>
                        <a:t>%</a:t>
                      </a:r>
                      <a:endParaRPr lang="en-IN" sz="2000" b="1" dirty="0">
                        <a:effectLst>
                          <a:outerShdw blurRad="38100" dist="38100" dir="2700000" algn="tl">
                            <a:srgbClr val="000000">
                              <a:alpha val="43137"/>
                            </a:srgbClr>
                          </a:outerShdw>
                        </a:effectLst>
                        <a:latin typeface="Centaur" panose="02030504050205020304" pitchFamily="18" charset="0"/>
                        <a:ea typeface="Calibri"/>
                        <a:cs typeface="Times New Roman"/>
                      </a:endParaRPr>
                    </a:p>
                  </a:txBody>
                  <a:tcPr marL="68580" marR="68580" marT="0" marB="0"/>
                </a:tc>
                <a:extLst>
                  <a:ext uri="{0D108BD9-81ED-4DB2-BD59-A6C34878D82A}">
                    <a16:rowId xmlns:a16="http://schemas.microsoft.com/office/drawing/2014/main" val="10009"/>
                  </a:ext>
                </a:extLst>
              </a:tr>
              <a:tr h="435896">
                <a:tc>
                  <a:txBody>
                    <a:bodyPr/>
                    <a:lstStyle/>
                    <a:p>
                      <a:pPr>
                        <a:lnSpc>
                          <a:spcPct val="150000"/>
                        </a:lnSpc>
                        <a:spcAft>
                          <a:spcPts val="0"/>
                        </a:spcAft>
                      </a:pPr>
                      <a:r>
                        <a:rPr lang="en-US" sz="2000" b="1">
                          <a:effectLst>
                            <a:outerShdw blurRad="38100" dist="38100" dir="2700000" algn="tl">
                              <a:srgbClr val="000000">
                                <a:alpha val="43137"/>
                              </a:srgbClr>
                            </a:outerShdw>
                          </a:effectLst>
                          <a:latin typeface="Centaur" panose="02030504050205020304" pitchFamily="18" charset="0"/>
                        </a:rPr>
                        <a:t>11</a:t>
                      </a:r>
                      <a:endParaRPr lang="en-IN" sz="2000" b="1">
                        <a:effectLst>
                          <a:outerShdw blurRad="38100" dist="38100" dir="2700000" algn="tl">
                            <a:srgbClr val="000000">
                              <a:alpha val="43137"/>
                            </a:srgbClr>
                          </a:outerShdw>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dirty="0">
                          <a:effectLst/>
                          <a:latin typeface="Centaur" panose="02030504050205020304" pitchFamily="18" charset="0"/>
                        </a:rPr>
                        <a:t>Distillation Efficiency</a:t>
                      </a:r>
                      <a:endParaRPr lang="en-IN" sz="2000" b="1" dirty="0">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dirty="0">
                          <a:effectLst/>
                          <a:latin typeface="Centaur" panose="02030504050205020304" pitchFamily="18" charset="0"/>
                        </a:rPr>
                        <a:t>98.57%</a:t>
                      </a:r>
                      <a:endParaRPr lang="en-IN" sz="2000" b="1" dirty="0">
                        <a:effectLst/>
                        <a:latin typeface="Centaur" panose="02030504050205020304" pitchFamily="18" charset="0"/>
                        <a:ea typeface="Calibri"/>
                        <a:cs typeface="Times New Roman"/>
                      </a:endParaRPr>
                    </a:p>
                  </a:txBody>
                  <a:tcPr marL="68580" marR="68580" marT="0" marB="0"/>
                </a:tc>
                <a:extLst>
                  <a:ext uri="{0D108BD9-81ED-4DB2-BD59-A6C34878D82A}">
                    <a16:rowId xmlns:a16="http://schemas.microsoft.com/office/drawing/2014/main" val="10010"/>
                  </a:ext>
                </a:extLst>
              </a:tr>
              <a:tr h="435896">
                <a:tc>
                  <a:txBody>
                    <a:bodyPr/>
                    <a:lstStyle/>
                    <a:p>
                      <a:pPr>
                        <a:lnSpc>
                          <a:spcPct val="150000"/>
                        </a:lnSpc>
                        <a:spcAft>
                          <a:spcPts val="0"/>
                        </a:spcAft>
                      </a:pPr>
                      <a:r>
                        <a:rPr lang="en-US" sz="2000" b="1">
                          <a:effectLst>
                            <a:outerShdw blurRad="38100" dist="38100" dir="2700000" algn="tl">
                              <a:srgbClr val="000000">
                                <a:alpha val="43137"/>
                              </a:srgbClr>
                            </a:outerShdw>
                          </a:effectLst>
                          <a:latin typeface="Centaur" panose="02030504050205020304" pitchFamily="18" charset="0"/>
                        </a:rPr>
                        <a:t>12</a:t>
                      </a:r>
                      <a:endParaRPr lang="en-IN" sz="2000" b="1">
                        <a:effectLst>
                          <a:outerShdw blurRad="38100" dist="38100" dir="2700000" algn="tl">
                            <a:srgbClr val="000000">
                              <a:alpha val="43137"/>
                            </a:srgbClr>
                          </a:outerShdw>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a:effectLst/>
                          <a:latin typeface="Centaur" panose="02030504050205020304" pitchFamily="18" charset="0"/>
                        </a:rPr>
                        <a:t>Alcohol Yield per MT of Syrup</a:t>
                      </a:r>
                      <a:endParaRPr lang="en-IN" sz="2000" b="1">
                        <a:effectLst/>
                        <a:latin typeface="Centaur" panose="02030504050205020304" pitchFamily="18" charset="0"/>
                        <a:ea typeface="Calibri"/>
                        <a:cs typeface="Times New Roman"/>
                      </a:endParaRPr>
                    </a:p>
                  </a:txBody>
                  <a:tcPr marL="68580" marR="68580" marT="0" marB="0"/>
                </a:tc>
                <a:tc>
                  <a:txBody>
                    <a:bodyPr/>
                    <a:lstStyle/>
                    <a:p>
                      <a:pPr>
                        <a:lnSpc>
                          <a:spcPct val="150000"/>
                        </a:lnSpc>
                        <a:spcAft>
                          <a:spcPts val="0"/>
                        </a:spcAft>
                      </a:pPr>
                      <a:r>
                        <a:rPr lang="en-US" sz="2000" b="1" dirty="0">
                          <a:effectLst>
                            <a:outerShdw blurRad="38100" dist="38100" dir="2700000" algn="tl">
                              <a:srgbClr val="000000">
                                <a:alpha val="43137"/>
                              </a:srgbClr>
                            </a:outerShdw>
                          </a:effectLst>
                          <a:latin typeface="Centaur" panose="02030504050205020304" pitchFamily="18" charset="0"/>
                        </a:rPr>
                        <a:t>351.85 liter</a:t>
                      </a:r>
                      <a:endParaRPr lang="en-IN" sz="2000" b="1" dirty="0">
                        <a:effectLst>
                          <a:outerShdw blurRad="38100" dist="38100" dir="2700000" algn="tl">
                            <a:srgbClr val="000000">
                              <a:alpha val="43137"/>
                            </a:srgbClr>
                          </a:outerShdw>
                        </a:effectLst>
                        <a:latin typeface="Centaur" panose="02030504050205020304" pitchFamily="18" charset="0"/>
                        <a:ea typeface="Calibri"/>
                        <a:cs typeface="Times New Roman"/>
                      </a:endParaRPr>
                    </a:p>
                  </a:txBody>
                  <a:tcPr marL="68580" marR="68580" marT="0" marB="0"/>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22633836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53934" y="0"/>
            <a:ext cx="1856096" cy="949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9" descr="ppt_side"/>
          <p:cNvPicPr>
            <a:picLocks noChangeAspect="1" noChangeArrowheads="1"/>
          </p:cNvPicPr>
          <p:nvPr/>
        </p:nvPicPr>
        <p:blipFill>
          <a:blip r:embed="rId4" cstate="print">
            <a:extLst>
              <a:ext uri="{28A0092B-C50C-407E-A947-70E740481C1C}">
                <a14:useLocalDpi xmlns:a14="http://schemas.microsoft.com/office/drawing/2010/main" val="0"/>
              </a:ext>
            </a:extLst>
          </a:blip>
          <a:srcRect t="9415"/>
          <a:stretch>
            <a:fillRect/>
          </a:stretch>
        </p:blipFill>
        <p:spPr bwMode="auto">
          <a:xfrm>
            <a:off x="0" y="1"/>
            <a:ext cx="2127250" cy="686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18" descr="C:\Users\100786.RBG1901\Pictures\SRSL_RGB LOGO-0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0"/>
            <a:ext cx="1651379" cy="1364776"/>
          </a:xfrm>
          <a:prstGeom prst="rect">
            <a:avLst/>
          </a:prstGeom>
          <a:solidFill>
            <a:schemeClr val="tx2"/>
          </a:solidFill>
          <a:ln w="9525">
            <a:solidFill>
              <a:schemeClr val="tx1"/>
            </a:solidFill>
            <a:miter lim="800000"/>
            <a:headEnd/>
            <a:tailEnd/>
          </a:ln>
        </p:spPr>
      </p:pic>
      <p:pic>
        <p:nvPicPr>
          <p:cNvPr id="2059" name="Picture 2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058989" y="6267808"/>
            <a:ext cx="10133011" cy="6096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 name="Title 7">
            <a:extLst>
              <a:ext uri="{FF2B5EF4-FFF2-40B4-BE49-F238E27FC236}">
                <a16:creationId xmlns:a16="http://schemas.microsoft.com/office/drawing/2014/main" id="{739C2B47-B303-B2F8-2770-02E8AD0A1BD4}"/>
              </a:ext>
            </a:extLst>
          </p:cNvPr>
          <p:cNvSpPr>
            <a:spLocks noGrp="1"/>
          </p:cNvSpPr>
          <p:nvPr>
            <p:ph type="ctrTitle"/>
          </p:nvPr>
        </p:nvSpPr>
        <p:spPr>
          <a:xfrm>
            <a:off x="2127248" y="377588"/>
            <a:ext cx="9658350" cy="609600"/>
          </a:xfrm>
        </p:spPr>
        <p:txBody>
          <a:bodyPr>
            <a:normAutofit/>
          </a:bodyPr>
          <a:lstStyle/>
          <a:p>
            <a:r>
              <a:rPr lang="en-US" sz="2800" b="1" dirty="0">
                <a:solidFill>
                  <a:schemeClr val="accent1">
                    <a:lumMod val="50000"/>
                  </a:schemeClr>
                </a:solidFill>
                <a:latin typeface="Centaur" panose="02030504050205020304" pitchFamily="18" charset="0"/>
              </a:rPr>
              <a:t>CONFIGURATION OF THE SRSL ATHANI PLANT</a:t>
            </a:r>
            <a:endParaRPr lang="en-IN" sz="2800" b="1" dirty="0">
              <a:solidFill>
                <a:schemeClr val="accent1">
                  <a:lumMod val="50000"/>
                </a:schemeClr>
              </a:solidFill>
              <a:latin typeface="Centaur" panose="02030504050205020304" pitchFamily="18" charset="0"/>
            </a:endParaRPr>
          </a:p>
        </p:txBody>
      </p:sp>
      <p:sp>
        <p:nvSpPr>
          <p:cNvPr id="9" name="Subtitle 8">
            <a:extLst>
              <a:ext uri="{FF2B5EF4-FFF2-40B4-BE49-F238E27FC236}">
                <a16:creationId xmlns:a16="http://schemas.microsoft.com/office/drawing/2014/main" id="{C04A0BC4-B492-2F69-5B17-0CBDA66FA7D7}"/>
              </a:ext>
            </a:extLst>
          </p:cNvPr>
          <p:cNvSpPr>
            <a:spLocks noGrp="1"/>
          </p:cNvSpPr>
          <p:nvPr>
            <p:ph type="subTitle" idx="1"/>
          </p:nvPr>
        </p:nvSpPr>
        <p:spPr>
          <a:xfrm>
            <a:off x="2127248" y="1219200"/>
            <a:ext cx="9658351" cy="5040314"/>
          </a:xfrm>
        </p:spPr>
        <p:txBody>
          <a:bodyPr>
            <a:normAutofit lnSpcReduction="10000"/>
          </a:bodyPr>
          <a:lstStyle/>
          <a:p>
            <a:pPr marL="342900" lvl="0" indent="-342900" algn="just">
              <a:spcBef>
                <a:spcPts val="1800"/>
              </a:spcBef>
              <a:buFont typeface="Wingdings" panose="05000000000000000000" pitchFamily="2" charset="2"/>
              <a:buChar char="q"/>
            </a:pPr>
            <a:r>
              <a:rPr lang="en-US" sz="2400" b="1" dirty="0">
                <a:solidFill>
                  <a:srgbClr val="282828"/>
                </a:solidFill>
                <a:latin typeface="Centaur" panose="02030504050205020304" pitchFamily="18" charset="0"/>
                <a:ea typeface="+mj-ea"/>
                <a:cs typeface="Calibri" panose="020F0502020204030204" pitchFamily="34" charset="0"/>
              </a:rPr>
              <a:t>Distillery - 450 KLPD capacity produces 650 KLPD ethanol on syrup as a feedstock.</a:t>
            </a:r>
            <a:endParaRPr lang="en-IN" sz="2400" b="1" dirty="0">
              <a:solidFill>
                <a:srgbClr val="282828"/>
              </a:solidFill>
              <a:latin typeface="Centaur" panose="02030504050205020304" pitchFamily="18" charset="0"/>
              <a:ea typeface="+mj-ea"/>
              <a:cs typeface="Calibri" panose="020F0502020204030204" pitchFamily="34" charset="0"/>
            </a:endParaRPr>
          </a:p>
          <a:p>
            <a:pPr marL="342900" lvl="0" indent="-342900" algn="just">
              <a:spcBef>
                <a:spcPts val="1800"/>
              </a:spcBef>
              <a:buFont typeface="Wingdings" panose="05000000000000000000" pitchFamily="2" charset="2"/>
              <a:buChar char="q"/>
            </a:pPr>
            <a:r>
              <a:rPr lang="en-US" sz="2400" b="1" dirty="0">
                <a:solidFill>
                  <a:srgbClr val="282828"/>
                </a:solidFill>
                <a:latin typeface="Centaur" panose="02030504050205020304" pitchFamily="18" charset="0"/>
                <a:ea typeface="+mj-ea"/>
                <a:cs typeface="Calibri" panose="020F0502020204030204" pitchFamily="34" charset="0"/>
              </a:rPr>
              <a:t>Molecular sieve dehydration plant (Ethanol Plant)-650 KLPD</a:t>
            </a:r>
            <a:endParaRPr lang="en-IN" sz="2400" b="1" dirty="0">
              <a:solidFill>
                <a:srgbClr val="282828"/>
              </a:solidFill>
              <a:latin typeface="Centaur" panose="02030504050205020304" pitchFamily="18" charset="0"/>
              <a:ea typeface="+mj-ea"/>
              <a:cs typeface="Calibri" panose="020F0502020204030204" pitchFamily="34" charset="0"/>
            </a:endParaRPr>
          </a:p>
          <a:p>
            <a:pPr marL="342900" lvl="0" indent="-342900" algn="just">
              <a:spcBef>
                <a:spcPts val="1800"/>
              </a:spcBef>
              <a:buFont typeface="Wingdings" panose="05000000000000000000" pitchFamily="2" charset="2"/>
              <a:buChar char="q"/>
            </a:pPr>
            <a:r>
              <a:rPr lang="en-US" sz="2400" b="1" dirty="0">
                <a:solidFill>
                  <a:srgbClr val="282828"/>
                </a:solidFill>
                <a:latin typeface="Centaur" panose="02030504050205020304" pitchFamily="18" charset="0"/>
                <a:ea typeface="+mj-ea"/>
                <a:cs typeface="Calibri" panose="020F0502020204030204" pitchFamily="34" charset="0"/>
              </a:rPr>
              <a:t>Integrated Evaporation plant- 50 % SW reduction</a:t>
            </a:r>
            <a:endParaRPr lang="en-IN" sz="2400" b="1" dirty="0">
              <a:solidFill>
                <a:srgbClr val="282828"/>
              </a:solidFill>
              <a:latin typeface="Centaur" panose="02030504050205020304" pitchFamily="18" charset="0"/>
              <a:ea typeface="+mj-ea"/>
              <a:cs typeface="Calibri" panose="020F0502020204030204" pitchFamily="34" charset="0"/>
            </a:endParaRPr>
          </a:p>
          <a:p>
            <a:pPr marL="342900" lvl="0" indent="-342900" algn="just">
              <a:spcBef>
                <a:spcPts val="1800"/>
              </a:spcBef>
              <a:buFont typeface="Wingdings" panose="05000000000000000000" pitchFamily="2" charset="2"/>
              <a:buChar char="q"/>
            </a:pPr>
            <a:r>
              <a:rPr lang="en-US" sz="2400" b="1" dirty="0">
                <a:solidFill>
                  <a:srgbClr val="282828"/>
                </a:solidFill>
                <a:latin typeface="Centaur" panose="02030504050205020304" pitchFamily="18" charset="0"/>
                <a:ea typeface="+mj-ea"/>
                <a:cs typeface="Calibri" panose="020F0502020204030204" pitchFamily="34" charset="0"/>
              </a:rPr>
              <a:t>Standalone Evaporation plant- SW concentrated up to 60 Brix</a:t>
            </a:r>
            <a:endParaRPr lang="en-IN" sz="2400" b="1" dirty="0">
              <a:solidFill>
                <a:srgbClr val="282828"/>
              </a:solidFill>
              <a:latin typeface="Centaur" panose="02030504050205020304" pitchFamily="18" charset="0"/>
              <a:ea typeface="+mj-ea"/>
              <a:cs typeface="Calibri" panose="020F0502020204030204" pitchFamily="34" charset="0"/>
            </a:endParaRPr>
          </a:p>
          <a:p>
            <a:pPr marL="342900" lvl="0" indent="-342900" algn="just">
              <a:spcBef>
                <a:spcPts val="1800"/>
              </a:spcBef>
              <a:buFont typeface="Wingdings" panose="05000000000000000000" pitchFamily="2" charset="2"/>
              <a:buChar char="q"/>
            </a:pPr>
            <a:r>
              <a:rPr lang="en-US" sz="2400" b="1" dirty="0">
                <a:solidFill>
                  <a:srgbClr val="282828"/>
                </a:solidFill>
                <a:latin typeface="Centaur" panose="02030504050205020304" pitchFamily="18" charset="0"/>
                <a:ea typeface="+mj-ea"/>
                <a:cs typeface="Calibri" panose="020F0502020204030204" pitchFamily="34" charset="0"/>
              </a:rPr>
              <a:t>Incineration Boiler- 75 TPH (All SW incinerated in Boiler)</a:t>
            </a:r>
            <a:endParaRPr lang="en-IN" sz="2400" b="1" dirty="0">
              <a:solidFill>
                <a:srgbClr val="282828"/>
              </a:solidFill>
              <a:latin typeface="Centaur" panose="02030504050205020304" pitchFamily="18" charset="0"/>
              <a:ea typeface="+mj-ea"/>
              <a:cs typeface="Calibri" panose="020F0502020204030204" pitchFamily="34" charset="0"/>
            </a:endParaRPr>
          </a:p>
          <a:p>
            <a:pPr marL="342900" lvl="0" indent="-342900" algn="just">
              <a:spcBef>
                <a:spcPts val="1800"/>
              </a:spcBef>
              <a:buFont typeface="Wingdings" panose="05000000000000000000" pitchFamily="2" charset="2"/>
              <a:buChar char="q"/>
            </a:pPr>
            <a:r>
              <a:rPr lang="en-US" sz="2400" b="1" dirty="0">
                <a:solidFill>
                  <a:srgbClr val="282828"/>
                </a:solidFill>
                <a:latin typeface="Centaur" panose="02030504050205020304" pitchFamily="18" charset="0"/>
                <a:ea typeface="+mj-ea"/>
                <a:cs typeface="Calibri" panose="020F0502020204030204" pitchFamily="34" charset="0"/>
              </a:rPr>
              <a:t>Condensate polishing Unit- 3000 M3/day (all condensate, Spentlees treated and send back to process and cooling tower)</a:t>
            </a:r>
            <a:endParaRPr lang="en-IN" sz="2400" b="1" dirty="0">
              <a:solidFill>
                <a:srgbClr val="282828"/>
              </a:solidFill>
              <a:latin typeface="Centaur" panose="02030504050205020304" pitchFamily="18" charset="0"/>
              <a:ea typeface="+mj-ea"/>
              <a:cs typeface="Calibri" panose="020F0502020204030204" pitchFamily="34" charset="0"/>
            </a:endParaRPr>
          </a:p>
          <a:p>
            <a:pPr marL="342900" lvl="0" indent="-342900" algn="just">
              <a:spcBef>
                <a:spcPts val="1800"/>
              </a:spcBef>
              <a:spcAft>
                <a:spcPts val="1000"/>
              </a:spcAft>
              <a:buFont typeface="Wingdings" panose="05000000000000000000" pitchFamily="2" charset="2"/>
              <a:buChar char="q"/>
            </a:pPr>
            <a:r>
              <a:rPr lang="en-US" sz="2400" b="1" dirty="0">
                <a:solidFill>
                  <a:srgbClr val="282828"/>
                </a:solidFill>
                <a:latin typeface="Centaur" panose="02030504050205020304" pitchFamily="18" charset="0"/>
                <a:ea typeface="+mj-ea"/>
                <a:cs typeface="Calibri" panose="020F0502020204030204" pitchFamily="34" charset="0"/>
              </a:rPr>
              <a:t>RO Plant- Treated the cooling tower blowdown and send back to process, RO reject sends to MEE Plant.</a:t>
            </a:r>
            <a:endParaRPr lang="en-IN" sz="2400" b="1" dirty="0">
              <a:solidFill>
                <a:srgbClr val="282828"/>
              </a:solidFill>
              <a:latin typeface="Centaur" panose="02030504050205020304" pitchFamily="18" charset="0"/>
              <a:ea typeface="+mj-ea"/>
              <a:cs typeface="Calibri" panose="020F0502020204030204" pitchFamily="34" charset="0"/>
            </a:endParaRPr>
          </a:p>
        </p:txBody>
      </p:sp>
    </p:spTree>
    <p:extLst>
      <p:ext uri="{BB962C8B-B14F-4D97-AF65-F5344CB8AC3E}">
        <p14:creationId xmlns:p14="http://schemas.microsoft.com/office/powerpoint/2010/main" val="22652552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53934" y="0"/>
            <a:ext cx="1856096" cy="949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9" descr="ppt_side"/>
          <p:cNvPicPr>
            <a:picLocks noChangeAspect="1" noChangeArrowheads="1"/>
          </p:cNvPicPr>
          <p:nvPr/>
        </p:nvPicPr>
        <p:blipFill>
          <a:blip r:embed="rId4" cstate="print">
            <a:extLst>
              <a:ext uri="{28A0092B-C50C-407E-A947-70E740481C1C}">
                <a14:useLocalDpi xmlns:a14="http://schemas.microsoft.com/office/drawing/2010/main" val="0"/>
              </a:ext>
            </a:extLst>
          </a:blip>
          <a:srcRect t="9415"/>
          <a:stretch>
            <a:fillRect/>
          </a:stretch>
        </p:blipFill>
        <p:spPr bwMode="auto">
          <a:xfrm>
            <a:off x="0" y="1"/>
            <a:ext cx="2127250" cy="686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18" descr="C:\Users\100786.RBG1901\Pictures\SRSL_RGB LOGO-0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0"/>
            <a:ext cx="1651379" cy="1364776"/>
          </a:xfrm>
          <a:prstGeom prst="rect">
            <a:avLst/>
          </a:prstGeom>
          <a:solidFill>
            <a:schemeClr val="tx2"/>
          </a:solidFill>
          <a:ln w="9525">
            <a:solidFill>
              <a:schemeClr val="tx1"/>
            </a:solidFill>
            <a:miter lim="800000"/>
            <a:headEnd/>
            <a:tailEnd/>
          </a:ln>
        </p:spPr>
      </p:pic>
      <p:pic>
        <p:nvPicPr>
          <p:cNvPr id="2059" name="Picture 2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058989" y="6267808"/>
            <a:ext cx="10133011" cy="6096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 name="Title 7">
            <a:extLst>
              <a:ext uri="{FF2B5EF4-FFF2-40B4-BE49-F238E27FC236}">
                <a16:creationId xmlns:a16="http://schemas.microsoft.com/office/drawing/2014/main" id="{739C2B47-B303-B2F8-2770-02E8AD0A1BD4}"/>
              </a:ext>
            </a:extLst>
          </p:cNvPr>
          <p:cNvSpPr>
            <a:spLocks noGrp="1"/>
          </p:cNvSpPr>
          <p:nvPr>
            <p:ph type="ctrTitle"/>
          </p:nvPr>
        </p:nvSpPr>
        <p:spPr>
          <a:xfrm>
            <a:off x="2127248" y="111661"/>
            <a:ext cx="9658350" cy="735595"/>
          </a:xfrm>
        </p:spPr>
        <p:txBody>
          <a:bodyPr>
            <a:noAutofit/>
          </a:bodyPr>
          <a:lstStyle/>
          <a:p>
            <a:pPr algn="just">
              <a:lnSpc>
                <a:spcPct val="115000"/>
              </a:lnSpc>
              <a:spcAft>
                <a:spcPts val="1000"/>
              </a:spcAft>
            </a:pPr>
            <a:r>
              <a:rPr lang="en-US" sz="2800" b="1" dirty="0">
                <a:solidFill>
                  <a:schemeClr val="accent1">
                    <a:lumMod val="50000"/>
                  </a:schemeClr>
                </a:solidFill>
                <a:latin typeface="Centaur" panose="02030504050205020304" pitchFamily="18" charset="0"/>
                <a:cs typeface="Calibri" panose="020F0502020204030204" pitchFamily="34" charset="0"/>
              </a:rPr>
              <a:t>MODIFICATIONS DONE IN DISTILLERY SECTION</a:t>
            </a:r>
            <a:endParaRPr lang="en-IN" sz="2800" b="1" dirty="0">
              <a:solidFill>
                <a:schemeClr val="accent1">
                  <a:lumMod val="50000"/>
                </a:schemeClr>
              </a:solidFill>
              <a:latin typeface="Centaur" panose="02030504050205020304" pitchFamily="18" charset="0"/>
              <a:cs typeface="Calibri" panose="020F0502020204030204" pitchFamily="34" charset="0"/>
            </a:endParaRPr>
          </a:p>
        </p:txBody>
      </p:sp>
      <p:sp>
        <p:nvSpPr>
          <p:cNvPr id="9" name="Subtitle 8">
            <a:extLst>
              <a:ext uri="{FF2B5EF4-FFF2-40B4-BE49-F238E27FC236}">
                <a16:creationId xmlns:a16="http://schemas.microsoft.com/office/drawing/2014/main" id="{C04A0BC4-B492-2F69-5B17-0CBDA66FA7D7}"/>
              </a:ext>
            </a:extLst>
          </p:cNvPr>
          <p:cNvSpPr>
            <a:spLocks noGrp="1"/>
          </p:cNvSpPr>
          <p:nvPr>
            <p:ph type="subTitle" idx="1"/>
          </p:nvPr>
        </p:nvSpPr>
        <p:spPr>
          <a:xfrm>
            <a:off x="2127248" y="1219200"/>
            <a:ext cx="9658351" cy="5040314"/>
          </a:xfrm>
        </p:spPr>
        <p:txBody>
          <a:bodyPr>
            <a:normAutofit fontScale="92500" lnSpcReduction="10000"/>
          </a:bodyPr>
          <a:lstStyle/>
          <a:p>
            <a:pPr marL="0" algn="just">
              <a:spcBef>
                <a:spcPts val="1800"/>
              </a:spcBef>
            </a:pPr>
            <a:r>
              <a:rPr lang="en-US" sz="2900" b="1" dirty="0">
                <a:solidFill>
                  <a:srgbClr val="282828"/>
                </a:solidFill>
                <a:effectLst>
                  <a:outerShdw blurRad="50000" dist="30000" dir="5400000" algn="tl" rotWithShape="0">
                    <a:srgbClr val="000000">
                      <a:alpha val="30000"/>
                    </a:srgbClr>
                  </a:outerShdw>
                </a:effectLst>
                <a:latin typeface="Centaur" panose="02030504050205020304" pitchFamily="18" charset="0"/>
                <a:ea typeface="+mj-ea"/>
                <a:cs typeface="Calibri" panose="020F0502020204030204" pitchFamily="34" charset="0"/>
              </a:rPr>
              <a:t>As per configuration of the plant the following few modifications were jointly discussed by SRSL team &amp; KBK team and it has been implemented on priority basis,</a:t>
            </a:r>
            <a:endParaRPr lang="en-IN" sz="2900" b="1" dirty="0">
              <a:solidFill>
                <a:srgbClr val="282828"/>
              </a:solidFill>
              <a:effectLst>
                <a:outerShdw blurRad="50000" dist="30000" dir="5400000" algn="tl" rotWithShape="0">
                  <a:srgbClr val="000000">
                    <a:alpha val="30000"/>
                  </a:srgbClr>
                </a:outerShdw>
              </a:effectLst>
              <a:latin typeface="Centaur" panose="02030504050205020304" pitchFamily="18" charset="0"/>
              <a:ea typeface="+mj-ea"/>
              <a:cs typeface="Calibri" panose="020F0502020204030204" pitchFamily="34" charset="0"/>
            </a:endParaRPr>
          </a:p>
          <a:p>
            <a:pPr marL="457200" lvl="0" indent="-457200" algn="just">
              <a:spcBef>
                <a:spcPts val="1800"/>
              </a:spcBef>
              <a:buSzPts val="1200"/>
              <a:buFont typeface="Wingdings" panose="05000000000000000000" pitchFamily="2" charset="2"/>
              <a:buChar char="q"/>
            </a:pPr>
            <a:r>
              <a:rPr lang="en-US" sz="2900" b="1" dirty="0">
                <a:solidFill>
                  <a:srgbClr val="282828"/>
                </a:solidFill>
                <a:effectLst>
                  <a:outerShdw blurRad="50000" dist="30000" dir="5400000" algn="tl" rotWithShape="0">
                    <a:srgbClr val="000000">
                      <a:alpha val="30000"/>
                    </a:srgbClr>
                  </a:outerShdw>
                </a:effectLst>
                <a:latin typeface="Centaur" panose="02030504050205020304" pitchFamily="18" charset="0"/>
                <a:ea typeface="+mj-ea"/>
                <a:cs typeface="Calibri" panose="020F0502020204030204" pitchFamily="34" charset="0"/>
              </a:rPr>
              <a:t>Fermentation Section- existing cascade continuous and bio-still continuous fermentation converted to Fed-batch fermentation by adding fermenters, broth mixtures, PHEs, Pre-fermenter with accessories etc.</a:t>
            </a:r>
            <a:endParaRPr lang="en-IN" sz="2900" b="1" dirty="0">
              <a:solidFill>
                <a:srgbClr val="282828"/>
              </a:solidFill>
              <a:effectLst>
                <a:outerShdw blurRad="50000" dist="30000" dir="5400000" algn="tl" rotWithShape="0">
                  <a:srgbClr val="000000">
                    <a:alpha val="30000"/>
                  </a:srgbClr>
                </a:outerShdw>
              </a:effectLst>
              <a:latin typeface="Centaur" panose="02030504050205020304" pitchFamily="18" charset="0"/>
              <a:ea typeface="+mj-ea"/>
              <a:cs typeface="Calibri" panose="020F0502020204030204" pitchFamily="34" charset="0"/>
            </a:endParaRPr>
          </a:p>
          <a:p>
            <a:pPr marL="457200" lvl="0" indent="-457200" algn="just">
              <a:spcBef>
                <a:spcPts val="1800"/>
              </a:spcBef>
              <a:buSzPts val="1200"/>
              <a:buFont typeface="Wingdings" panose="05000000000000000000" pitchFamily="2" charset="2"/>
              <a:buChar char="q"/>
            </a:pPr>
            <a:r>
              <a:rPr lang="en-US" sz="2900" b="1" dirty="0">
                <a:solidFill>
                  <a:srgbClr val="282828"/>
                </a:solidFill>
                <a:effectLst>
                  <a:outerShdw blurRad="50000" dist="30000" dir="5400000" algn="tl" rotWithShape="0">
                    <a:srgbClr val="000000">
                      <a:alpha val="30000"/>
                    </a:srgbClr>
                  </a:outerShdw>
                </a:effectLst>
                <a:latin typeface="Centaur" panose="02030504050205020304" pitchFamily="18" charset="0"/>
                <a:ea typeface="+mj-ea"/>
                <a:cs typeface="Calibri" panose="020F0502020204030204" pitchFamily="34" charset="0"/>
              </a:rPr>
              <a:t>Weak beer recycle system by adding tanks, pumps, PHEs etc.</a:t>
            </a:r>
            <a:endParaRPr lang="en-IN" sz="2900" b="1" dirty="0">
              <a:solidFill>
                <a:srgbClr val="282828"/>
              </a:solidFill>
              <a:effectLst>
                <a:outerShdw blurRad="50000" dist="30000" dir="5400000" algn="tl" rotWithShape="0">
                  <a:srgbClr val="000000">
                    <a:alpha val="30000"/>
                  </a:srgbClr>
                </a:outerShdw>
              </a:effectLst>
              <a:latin typeface="Centaur" panose="02030504050205020304" pitchFamily="18" charset="0"/>
              <a:ea typeface="+mj-ea"/>
              <a:cs typeface="Calibri" panose="020F0502020204030204" pitchFamily="34" charset="0"/>
            </a:endParaRPr>
          </a:p>
          <a:p>
            <a:pPr marL="457200" lvl="0" indent="-457200" algn="just">
              <a:spcBef>
                <a:spcPts val="1800"/>
              </a:spcBef>
              <a:buSzPts val="1200"/>
              <a:buFont typeface="Wingdings" panose="05000000000000000000" pitchFamily="2" charset="2"/>
              <a:buChar char="q"/>
            </a:pPr>
            <a:r>
              <a:rPr lang="en-US" sz="2900" b="1" dirty="0">
                <a:solidFill>
                  <a:srgbClr val="282828"/>
                </a:solidFill>
                <a:effectLst>
                  <a:outerShdw blurRad="50000" dist="30000" dir="5400000" algn="tl" rotWithShape="0">
                    <a:srgbClr val="000000">
                      <a:alpha val="30000"/>
                    </a:srgbClr>
                  </a:outerShdw>
                </a:effectLst>
                <a:latin typeface="Centaur" panose="02030504050205020304" pitchFamily="18" charset="0"/>
                <a:ea typeface="+mj-ea"/>
                <a:cs typeface="Calibri" panose="020F0502020204030204" pitchFamily="34" charset="0"/>
              </a:rPr>
              <a:t>Installation of Syrup cooling system with necessary piping and fittings.</a:t>
            </a:r>
            <a:endParaRPr lang="en-IN" sz="2900" b="1" dirty="0">
              <a:solidFill>
                <a:srgbClr val="282828"/>
              </a:solidFill>
              <a:effectLst>
                <a:outerShdw blurRad="50000" dist="30000" dir="5400000" algn="tl" rotWithShape="0">
                  <a:srgbClr val="000000">
                    <a:alpha val="30000"/>
                  </a:srgbClr>
                </a:outerShdw>
              </a:effectLst>
              <a:latin typeface="Centaur" panose="02030504050205020304" pitchFamily="18" charset="0"/>
              <a:ea typeface="+mj-ea"/>
              <a:cs typeface="Calibri" panose="020F0502020204030204" pitchFamily="34" charset="0"/>
            </a:endParaRPr>
          </a:p>
          <a:p>
            <a:pPr marL="457200" lvl="0" indent="-457200" algn="just">
              <a:spcBef>
                <a:spcPts val="1800"/>
              </a:spcBef>
              <a:spcAft>
                <a:spcPts val="1000"/>
              </a:spcAft>
              <a:buSzPts val="1200"/>
              <a:buFont typeface="Wingdings" panose="05000000000000000000" pitchFamily="2" charset="2"/>
              <a:buChar char="q"/>
            </a:pPr>
            <a:r>
              <a:rPr lang="en-US" sz="2900" b="1" dirty="0">
                <a:solidFill>
                  <a:srgbClr val="282828"/>
                </a:solidFill>
                <a:effectLst>
                  <a:outerShdw blurRad="50000" dist="30000" dir="5400000" algn="tl" rotWithShape="0">
                    <a:srgbClr val="000000">
                      <a:alpha val="30000"/>
                    </a:srgbClr>
                  </a:outerShdw>
                </a:effectLst>
                <a:latin typeface="Centaur" panose="02030504050205020304" pitchFamily="18" charset="0"/>
                <a:ea typeface="+mj-ea"/>
                <a:cs typeface="Calibri" panose="020F0502020204030204" pitchFamily="34" charset="0"/>
              </a:rPr>
              <a:t>Installations of additional condensers- to run the distillery with higher capacity.</a:t>
            </a:r>
            <a:endParaRPr lang="en-IN" sz="2900" b="1" dirty="0">
              <a:solidFill>
                <a:srgbClr val="282828"/>
              </a:solidFill>
              <a:effectLst>
                <a:outerShdw blurRad="50000" dist="30000" dir="5400000" algn="tl" rotWithShape="0">
                  <a:srgbClr val="000000">
                    <a:alpha val="30000"/>
                  </a:srgbClr>
                </a:outerShdw>
              </a:effectLst>
              <a:latin typeface="Centaur" panose="02030504050205020304" pitchFamily="18" charset="0"/>
              <a:ea typeface="+mj-ea"/>
              <a:cs typeface="Calibri" panose="020F0502020204030204" pitchFamily="34" charset="0"/>
            </a:endParaRPr>
          </a:p>
        </p:txBody>
      </p:sp>
    </p:spTree>
    <p:extLst>
      <p:ext uri="{BB962C8B-B14F-4D97-AF65-F5344CB8AC3E}">
        <p14:creationId xmlns:p14="http://schemas.microsoft.com/office/powerpoint/2010/main" val="5655717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53934" y="0"/>
            <a:ext cx="1856096" cy="949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9" descr="ppt_side"/>
          <p:cNvPicPr>
            <a:picLocks noChangeAspect="1" noChangeArrowheads="1"/>
          </p:cNvPicPr>
          <p:nvPr/>
        </p:nvPicPr>
        <p:blipFill>
          <a:blip r:embed="rId4" cstate="print">
            <a:extLst>
              <a:ext uri="{28A0092B-C50C-407E-A947-70E740481C1C}">
                <a14:useLocalDpi xmlns:a14="http://schemas.microsoft.com/office/drawing/2010/main" val="0"/>
              </a:ext>
            </a:extLst>
          </a:blip>
          <a:srcRect t="9415"/>
          <a:stretch>
            <a:fillRect/>
          </a:stretch>
        </p:blipFill>
        <p:spPr bwMode="auto">
          <a:xfrm>
            <a:off x="0" y="1"/>
            <a:ext cx="2127250" cy="686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18" descr="C:\Users\100786.RBG1901\Pictures\SRSL_RGB LOGO-0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0"/>
            <a:ext cx="1651379" cy="1364776"/>
          </a:xfrm>
          <a:prstGeom prst="rect">
            <a:avLst/>
          </a:prstGeom>
          <a:solidFill>
            <a:schemeClr val="tx2"/>
          </a:solidFill>
          <a:ln w="9525">
            <a:solidFill>
              <a:schemeClr val="tx1"/>
            </a:solidFill>
            <a:miter lim="800000"/>
            <a:headEnd/>
            <a:tailEnd/>
          </a:ln>
        </p:spPr>
      </p:pic>
      <p:pic>
        <p:nvPicPr>
          <p:cNvPr id="2059" name="Picture 2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058989" y="6267808"/>
            <a:ext cx="10133011" cy="6096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 name="Title 7">
            <a:extLst>
              <a:ext uri="{FF2B5EF4-FFF2-40B4-BE49-F238E27FC236}">
                <a16:creationId xmlns:a16="http://schemas.microsoft.com/office/drawing/2014/main" id="{739C2B47-B303-B2F8-2770-02E8AD0A1BD4}"/>
              </a:ext>
            </a:extLst>
          </p:cNvPr>
          <p:cNvSpPr>
            <a:spLocks noGrp="1"/>
          </p:cNvSpPr>
          <p:nvPr>
            <p:ph type="ctrTitle"/>
          </p:nvPr>
        </p:nvSpPr>
        <p:spPr>
          <a:xfrm>
            <a:off x="2127249" y="109887"/>
            <a:ext cx="9658350" cy="735595"/>
          </a:xfrm>
        </p:spPr>
        <p:txBody>
          <a:bodyPr>
            <a:normAutofit/>
          </a:bodyPr>
          <a:lstStyle/>
          <a:p>
            <a:pPr algn="just">
              <a:lnSpc>
                <a:spcPct val="115000"/>
              </a:lnSpc>
              <a:spcAft>
                <a:spcPts val="1000"/>
              </a:spcAft>
            </a:pPr>
            <a:r>
              <a:rPr lang="en-US" sz="3600" b="1" dirty="0">
                <a:solidFill>
                  <a:schemeClr val="accent1">
                    <a:lumMod val="50000"/>
                  </a:schemeClr>
                </a:solidFill>
                <a:effectLst>
                  <a:outerShdw blurRad="38100" dist="38100" dir="2700000" algn="tl">
                    <a:srgbClr val="000000">
                      <a:alpha val="43137"/>
                    </a:srgbClr>
                  </a:outerShdw>
                </a:effectLst>
                <a:latin typeface="Centaur" panose="02030504050205020304" pitchFamily="18" charset="0"/>
                <a:ea typeface="Calibri" panose="020F0502020204030204" pitchFamily="34" charset="0"/>
                <a:cs typeface="Times New Roman" panose="02020603050405020304" pitchFamily="18" charset="0"/>
              </a:rPr>
              <a:t>RESULTS AND DISCUSSION: </a:t>
            </a:r>
            <a:endParaRPr lang="en-IN" sz="6600" b="1" dirty="0">
              <a:solidFill>
                <a:schemeClr val="accent1">
                  <a:lumMod val="50000"/>
                </a:schemeClr>
              </a:solidFill>
              <a:effectLst>
                <a:outerShdw blurRad="38100" dist="38100" dir="2700000" algn="tl">
                  <a:srgbClr val="000000">
                    <a:alpha val="43137"/>
                  </a:srgbClr>
                </a:outerShdw>
              </a:effectLst>
              <a:latin typeface="Centaur" panose="02030504050205020304" pitchFamily="18" charset="0"/>
              <a:cs typeface="Calibri" panose="020F0502020204030204" pitchFamily="34" charset="0"/>
            </a:endParaRPr>
          </a:p>
        </p:txBody>
      </p:sp>
      <p:sp>
        <p:nvSpPr>
          <p:cNvPr id="9" name="Subtitle 8">
            <a:extLst>
              <a:ext uri="{FF2B5EF4-FFF2-40B4-BE49-F238E27FC236}">
                <a16:creationId xmlns:a16="http://schemas.microsoft.com/office/drawing/2014/main" id="{C04A0BC4-B492-2F69-5B17-0CBDA66FA7D7}"/>
              </a:ext>
            </a:extLst>
          </p:cNvPr>
          <p:cNvSpPr>
            <a:spLocks noGrp="1"/>
          </p:cNvSpPr>
          <p:nvPr>
            <p:ph type="subTitle" idx="1"/>
          </p:nvPr>
        </p:nvSpPr>
        <p:spPr>
          <a:xfrm>
            <a:off x="2127248" y="1219200"/>
            <a:ext cx="9658351" cy="5040314"/>
          </a:xfrm>
        </p:spPr>
        <p:txBody>
          <a:bodyPr>
            <a:normAutofit/>
          </a:bodyPr>
          <a:lstStyle/>
          <a:p>
            <a:pPr marL="484632" indent="-457200" algn="just">
              <a:spcBef>
                <a:spcPts val="2400"/>
              </a:spcBef>
              <a:buFont typeface="Wingdings" panose="05000000000000000000" pitchFamily="2" charset="2"/>
              <a:buChar char="q"/>
            </a:pPr>
            <a:r>
              <a:rPr lang="en-US" sz="3200" b="1" dirty="0">
                <a:effectLst/>
                <a:latin typeface="Centaur" panose="02030504050205020304" pitchFamily="18" charset="0"/>
                <a:ea typeface="Calibri" panose="020F0502020204030204" pitchFamily="34" charset="0"/>
                <a:cs typeface="Times New Roman" panose="02020603050405020304" pitchFamily="18" charset="0"/>
              </a:rPr>
              <a:t>After doing installations and modifications cane syrup is used as a feed stock in distillery in the season 2019-20.</a:t>
            </a:r>
          </a:p>
          <a:p>
            <a:pPr marL="484632" indent="-457200" algn="just">
              <a:spcBef>
                <a:spcPts val="2400"/>
              </a:spcBef>
              <a:buFont typeface="Wingdings" panose="05000000000000000000" pitchFamily="2" charset="2"/>
              <a:buChar char="q"/>
            </a:pPr>
            <a:r>
              <a:rPr lang="en-US" sz="3200" b="1" dirty="0">
                <a:latin typeface="Centaur" panose="02030504050205020304" pitchFamily="18" charset="0"/>
                <a:ea typeface="Calibri" panose="020F0502020204030204" pitchFamily="34" charset="0"/>
                <a:cs typeface="Times New Roman" panose="02020603050405020304" pitchFamily="18" charset="0"/>
              </a:rPr>
              <a:t>Since</a:t>
            </a:r>
            <a:r>
              <a:rPr lang="en-US" sz="3200" b="1" dirty="0">
                <a:effectLst/>
                <a:latin typeface="Centaur" panose="02030504050205020304" pitchFamily="18" charset="0"/>
                <a:ea typeface="Calibri" panose="020F0502020204030204" pitchFamily="34" charset="0"/>
                <a:cs typeface="Times New Roman" panose="02020603050405020304" pitchFamily="18" charset="0"/>
              </a:rPr>
              <a:t> last four years SRSL Athani was operating the Distillery on cane syrup as feed stock in sugar season and in off-season running on B-Heavy molasses &amp; C molasses.</a:t>
            </a:r>
          </a:p>
          <a:p>
            <a:pPr marL="484632" indent="-457200" algn="just">
              <a:spcBef>
                <a:spcPts val="2400"/>
              </a:spcBef>
              <a:buFont typeface="Wingdings" panose="05000000000000000000" pitchFamily="2" charset="2"/>
              <a:buChar char="q"/>
            </a:pPr>
            <a:r>
              <a:rPr lang="en-US" sz="3200" b="1" dirty="0">
                <a:effectLst/>
                <a:latin typeface="Centaur" panose="02030504050205020304" pitchFamily="18" charset="0"/>
                <a:ea typeface="Calibri" panose="020F0502020204030204" pitchFamily="34" charset="0"/>
                <a:cs typeface="Times New Roman" panose="02020603050405020304" pitchFamily="18" charset="0"/>
              </a:rPr>
              <a:t> The results achieved by SRSL Athani in the season 2022-23 which </a:t>
            </a:r>
            <a:r>
              <a:rPr lang="en-US" sz="3200" b="1" dirty="0">
                <a:latin typeface="Centaur" panose="02030504050205020304" pitchFamily="18" charset="0"/>
                <a:ea typeface="Calibri" panose="020F0502020204030204" pitchFamily="34" charset="0"/>
                <a:cs typeface="Times New Roman" panose="02020603050405020304" pitchFamily="18" charset="0"/>
              </a:rPr>
              <a:t>are</a:t>
            </a:r>
            <a:r>
              <a:rPr lang="en-US" sz="3200" b="1" dirty="0">
                <a:effectLst/>
                <a:latin typeface="Centaur" panose="02030504050205020304" pitchFamily="18" charset="0"/>
                <a:ea typeface="Calibri" panose="020F0502020204030204" pitchFamily="34" charset="0"/>
                <a:cs typeface="Times New Roman" panose="02020603050405020304" pitchFamily="18" charset="0"/>
              </a:rPr>
              <a:t> shown in next slide table and the results represents average of last 15 days.</a:t>
            </a:r>
          </a:p>
          <a:p>
            <a:pPr indent="457200" algn="just">
              <a:lnSpc>
                <a:spcPct val="115000"/>
              </a:lnSpc>
              <a:spcAft>
                <a:spcPts val="1000"/>
              </a:spcAft>
            </a:pP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76508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53934" y="0"/>
            <a:ext cx="1856096" cy="949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9" descr="ppt_side"/>
          <p:cNvPicPr>
            <a:picLocks noChangeAspect="1" noChangeArrowheads="1"/>
          </p:cNvPicPr>
          <p:nvPr/>
        </p:nvPicPr>
        <p:blipFill>
          <a:blip r:embed="rId4" cstate="print">
            <a:extLst>
              <a:ext uri="{28A0092B-C50C-407E-A947-70E740481C1C}">
                <a14:useLocalDpi xmlns:a14="http://schemas.microsoft.com/office/drawing/2010/main" val="0"/>
              </a:ext>
            </a:extLst>
          </a:blip>
          <a:srcRect t="9415"/>
          <a:stretch>
            <a:fillRect/>
          </a:stretch>
        </p:blipFill>
        <p:spPr bwMode="auto">
          <a:xfrm>
            <a:off x="0" y="1"/>
            <a:ext cx="2127250" cy="686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18" descr="C:\Users\100786.RBG1901\Pictures\SRSL_RGB LOGO-0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0"/>
            <a:ext cx="1651379" cy="1364776"/>
          </a:xfrm>
          <a:prstGeom prst="rect">
            <a:avLst/>
          </a:prstGeom>
          <a:solidFill>
            <a:schemeClr val="tx2"/>
          </a:solidFill>
          <a:ln w="9525">
            <a:solidFill>
              <a:schemeClr val="tx1"/>
            </a:solidFill>
            <a:miter lim="800000"/>
            <a:headEnd/>
            <a:tailEnd/>
          </a:ln>
        </p:spPr>
      </p:pic>
      <p:pic>
        <p:nvPicPr>
          <p:cNvPr id="2059" name="Picture 2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058989" y="6267808"/>
            <a:ext cx="10133011" cy="6096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 name="Title 7">
            <a:extLst>
              <a:ext uri="{FF2B5EF4-FFF2-40B4-BE49-F238E27FC236}">
                <a16:creationId xmlns:a16="http://schemas.microsoft.com/office/drawing/2014/main" id="{739C2B47-B303-B2F8-2770-02E8AD0A1BD4}"/>
              </a:ext>
            </a:extLst>
          </p:cNvPr>
          <p:cNvSpPr>
            <a:spLocks noGrp="1"/>
          </p:cNvSpPr>
          <p:nvPr>
            <p:ph type="ctrTitle"/>
          </p:nvPr>
        </p:nvSpPr>
        <p:spPr>
          <a:xfrm>
            <a:off x="2127248" y="273395"/>
            <a:ext cx="9658350" cy="584677"/>
          </a:xfrm>
        </p:spPr>
        <p:txBody>
          <a:bodyPr>
            <a:normAutofit fontScale="90000"/>
          </a:bodyPr>
          <a:lstStyle/>
          <a:p>
            <a:pPr algn="just">
              <a:lnSpc>
                <a:spcPct val="115000"/>
              </a:lnSpc>
              <a:spcAft>
                <a:spcPts val="1000"/>
              </a:spcAft>
            </a:pPr>
            <a:r>
              <a:rPr lang="en-US" sz="3600" b="1" dirty="0">
                <a:solidFill>
                  <a:schemeClr val="accent1">
                    <a:lumMod val="50000"/>
                  </a:schemeClr>
                </a:solidFill>
                <a:effectLst>
                  <a:outerShdw blurRad="38100" dist="38100" dir="2700000" algn="tl">
                    <a:srgbClr val="000000">
                      <a:alpha val="43137"/>
                    </a:srgbClr>
                  </a:outerShdw>
                </a:effectLst>
                <a:latin typeface="Centaur" panose="02030504050205020304" pitchFamily="18" charset="0"/>
                <a:ea typeface="Calibri" panose="020F0502020204030204" pitchFamily="34" charset="0"/>
                <a:cs typeface="Times New Roman" panose="02020603050405020304" pitchFamily="18" charset="0"/>
              </a:rPr>
              <a:t>RESULTS: </a:t>
            </a:r>
            <a:endParaRPr lang="en-IN" sz="6600" b="1" dirty="0">
              <a:solidFill>
                <a:schemeClr val="accent1">
                  <a:lumMod val="50000"/>
                </a:schemeClr>
              </a:solidFill>
              <a:effectLst>
                <a:outerShdw blurRad="38100" dist="38100" dir="2700000" algn="tl">
                  <a:srgbClr val="000000">
                    <a:alpha val="43137"/>
                  </a:srgbClr>
                </a:outerShdw>
              </a:effectLst>
              <a:latin typeface="Centaur" panose="02030504050205020304" pitchFamily="18" charset="0"/>
              <a:cs typeface="Calibri" panose="020F0502020204030204" pitchFamily="34" charset="0"/>
            </a:endParaRPr>
          </a:p>
        </p:txBody>
      </p:sp>
      <p:sp>
        <p:nvSpPr>
          <p:cNvPr id="9" name="Subtitle 8">
            <a:extLst>
              <a:ext uri="{FF2B5EF4-FFF2-40B4-BE49-F238E27FC236}">
                <a16:creationId xmlns:a16="http://schemas.microsoft.com/office/drawing/2014/main" id="{C04A0BC4-B492-2F69-5B17-0CBDA66FA7D7}"/>
              </a:ext>
            </a:extLst>
          </p:cNvPr>
          <p:cNvSpPr>
            <a:spLocks noGrp="1"/>
          </p:cNvSpPr>
          <p:nvPr>
            <p:ph type="subTitle" idx="1"/>
          </p:nvPr>
        </p:nvSpPr>
        <p:spPr>
          <a:xfrm>
            <a:off x="2127248" y="1219200"/>
            <a:ext cx="9658351" cy="5040314"/>
          </a:xfrm>
        </p:spPr>
        <p:txBody>
          <a:bodyPr>
            <a:normAutofit/>
          </a:bodyPr>
          <a:lstStyle/>
          <a:p>
            <a:pPr indent="457200" algn="just">
              <a:lnSpc>
                <a:spcPct val="115000"/>
              </a:lnSpc>
              <a:spcAft>
                <a:spcPts val="1000"/>
              </a:spcAft>
            </a:pP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2" name="Table 1">
            <a:extLst>
              <a:ext uri="{FF2B5EF4-FFF2-40B4-BE49-F238E27FC236}">
                <a16:creationId xmlns:a16="http://schemas.microsoft.com/office/drawing/2014/main" id="{B99FAC4C-677F-53B9-3904-7CFC6E872047}"/>
              </a:ext>
            </a:extLst>
          </p:cNvPr>
          <p:cNvGraphicFramePr>
            <a:graphicFrameLocks noGrp="1"/>
          </p:cNvGraphicFramePr>
          <p:nvPr>
            <p:extLst>
              <p:ext uri="{D42A27DB-BD31-4B8C-83A1-F6EECF244321}">
                <p14:modId xmlns:p14="http://schemas.microsoft.com/office/powerpoint/2010/main" val="290640213"/>
              </p:ext>
            </p:extLst>
          </p:nvPr>
        </p:nvGraphicFramePr>
        <p:xfrm>
          <a:off x="2127248" y="954157"/>
          <a:ext cx="10064751" cy="5326392"/>
        </p:xfrm>
        <a:graphic>
          <a:graphicData uri="http://schemas.openxmlformats.org/drawingml/2006/table">
            <a:tbl>
              <a:tblPr firstRow="1" firstCol="1" bandRow="1">
                <a:tableStyleId>{5C22544A-7EE6-4342-B048-85BDC9FD1C3A}</a:tableStyleId>
              </a:tblPr>
              <a:tblGrid>
                <a:gridCol w="858699">
                  <a:extLst>
                    <a:ext uri="{9D8B030D-6E8A-4147-A177-3AD203B41FA5}">
                      <a16:colId xmlns:a16="http://schemas.microsoft.com/office/drawing/2014/main" val="270064477"/>
                    </a:ext>
                  </a:extLst>
                </a:gridCol>
                <a:gridCol w="5851135">
                  <a:extLst>
                    <a:ext uri="{9D8B030D-6E8A-4147-A177-3AD203B41FA5}">
                      <a16:colId xmlns:a16="http://schemas.microsoft.com/office/drawing/2014/main" val="2407866026"/>
                    </a:ext>
                  </a:extLst>
                </a:gridCol>
                <a:gridCol w="3354917">
                  <a:extLst>
                    <a:ext uri="{9D8B030D-6E8A-4147-A177-3AD203B41FA5}">
                      <a16:colId xmlns:a16="http://schemas.microsoft.com/office/drawing/2014/main" val="3324847642"/>
                    </a:ext>
                  </a:extLst>
                </a:gridCol>
              </a:tblGrid>
              <a:tr h="595896">
                <a:tc>
                  <a:txBody>
                    <a:bodyPr/>
                    <a:lstStyle/>
                    <a:p>
                      <a:pPr algn="just">
                        <a:lnSpc>
                          <a:spcPct val="115000"/>
                        </a:lnSpc>
                        <a:spcAft>
                          <a:spcPts val="1000"/>
                        </a:spcAft>
                      </a:pPr>
                      <a:r>
                        <a:rPr lang="en-US" sz="1800" dirty="0">
                          <a:effectLst/>
                        </a:rPr>
                        <a:t>Sr. No.</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Particulars </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Results per Day</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92519694"/>
                  </a:ext>
                </a:extLst>
              </a:tr>
              <a:tr h="288336">
                <a:tc>
                  <a:txBody>
                    <a:bodyPr/>
                    <a:lstStyle/>
                    <a:p>
                      <a:pPr algn="just">
                        <a:lnSpc>
                          <a:spcPct val="115000"/>
                        </a:lnSpc>
                        <a:spcAft>
                          <a:spcPts val="1000"/>
                        </a:spcAft>
                      </a:pPr>
                      <a:r>
                        <a:rPr lang="en-US" sz="1800">
                          <a:effectLst/>
                        </a:rPr>
                        <a:t>1.</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Average Cane syrup consumption</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1924 MT/day</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26916752"/>
                  </a:ext>
                </a:extLst>
              </a:tr>
              <a:tr h="288336">
                <a:tc>
                  <a:txBody>
                    <a:bodyPr/>
                    <a:lstStyle/>
                    <a:p>
                      <a:pPr algn="just">
                        <a:lnSpc>
                          <a:spcPct val="115000"/>
                        </a:lnSpc>
                        <a:spcAft>
                          <a:spcPts val="1000"/>
                        </a:spcAft>
                      </a:pPr>
                      <a:r>
                        <a:rPr lang="en-US" sz="1800">
                          <a:effectLst/>
                        </a:rPr>
                        <a:t>2.</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Average Syrup Brix</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64 deg.</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99867955"/>
                  </a:ext>
                </a:extLst>
              </a:tr>
              <a:tr h="288336">
                <a:tc>
                  <a:txBody>
                    <a:bodyPr/>
                    <a:lstStyle/>
                    <a:p>
                      <a:pPr algn="just">
                        <a:lnSpc>
                          <a:spcPct val="115000"/>
                        </a:lnSpc>
                        <a:spcAft>
                          <a:spcPts val="1000"/>
                        </a:spcAft>
                      </a:pPr>
                      <a:r>
                        <a:rPr lang="en-US" sz="1800">
                          <a:effectLst/>
                        </a:rPr>
                        <a:t>3.</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Average Syrup FS</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a:effectLst/>
                        </a:rPr>
                        <a:t>56.40%</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7484041"/>
                  </a:ext>
                </a:extLst>
              </a:tr>
              <a:tr h="288336">
                <a:tc>
                  <a:txBody>
                    <a:bodyPr/>
                    <a:lstStyle/>
                    <a:p>
                      <a:pPr algn="just">
                        <a:lnSpc>
                          <a:spcPct val="115000"/>
                        </a:lnSpc>
                        <a:spcAft>
                          <a:spcPts val="1000"/>
                        </a:spcAft>
                      </a:pPr>
                      <a:r>
                        <a:rPr lang="en-US" sz="1800">
                          <a:effectLst/>
                        </a:rPr>
                        <a:t>4.</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Average Ethanol Production</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b="1" dirty="0">
                          <a:effectLst>
                            <a:outerShdw blurRad="38100" dist="38100" dir="2700000" algn="tl">
                              <a:srgbClr val="000000">
                                <a:alpha val="43137"/>
                              </a:srgbClr>
                            </a:outerShdw>
                          </a:effectLst>
                        </a:rPr>
                        <a:t>642 KLPD</a:t>
                      </a:r>
                      <a:endParaRPr lang="en-IN" sz="16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89029366"/>
                  </a:ext>
                </a:extLst>
              </a:tr>
              <a:tr h="288336">
                <a:tc>
                  <a:txBody>
                    <a:bodyPr/>
                    <a:lstStyle/>
                    <a:p>
                      <a:pPr algn="just">
                        <a:lnSpc>
                          <a:spcPct val="115000"/>
                        </a:lnSpc>
                        <a:spcAft>
                          <a:spcPts val="1000"/>
                        </a:spcAft>
                      </a:pPr>
                      <a:r>
                        <a:rPr lang="en-US" sz="1800">
                          <a:effectLst/>
                        </a:rPr>
                        <a:t>5.</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Average Fermentation Efficiency</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b="1" dirty="0">
                          <a:effectLst>
                            <a:outerShdw blurRad="38100" dist="38100" dir="2700000" algn="tl">
                              <a:srgbClr val="000000">
                                <a:alpha val="43137"/>
                              </a:srgbClr>
                            </a:outerShdw>
                          </a:effectLst>
                        </a:rPr>
                        <a:t>93.8%</a:t>
                      </a:r>
                      <a:endParaRPr lang="en-IN" sz="16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59883826"/>
                  </a:ext>
                </a:extLst>
              </a:tr>
              <a:tr h="288336">
                <a:tc>
                  <a:txBody>
                    <a:bodyPr/>
                    <a:lstStyle/>
                    <a:p>
                      <a:pPr algn="just">
                        <a:lnSpc>
                          <a:spcPct val="115000"/>
                        </a:lnSpc>
                        <a:spcAft>
                          <a:spcPts val="1000"/>
                        </a:spcAft>
                      </a:pPr>
                      <a:r>
                        <a:rPr lang="en-US" sz="1800">
                          <a:effectLst/>
                        </a:rPr>
                        <a:t>6.</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Average Distillation Efficiency</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a:effectLst/>
                        </a:rPr>
                        <a:t>98.44%</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92872867"/>
                  </a:ext>
                </a:extLst>
              </a:tr>
              <a:tr h="288336">
                <a:tc>
                  <a:txBody>
                    <a:bodyPr/>
                    <a:lstStyle/>
                    <a:p>
                      <a:pPr algn="just">
                        <a:lnSpc>
                          <a:spcPct val="115000"/>
                        </a:lnSpc>
                        <a:spcAft>
                          <a:spcPts val="1000"/>
                        </a:spcAft>
                      </a:pPr>
                      <a:r>
                        <a:rPr lang="en-US" sz="1800">
                          <a:effectLst/>
                        </a:rPr>
                        <a:t>7.</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Average Recovery (Ethanol)</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b="1" dirty="0">
                          <a:effectLst>
                            <a:outerShdw blurRad="38100" dist="38100" dir="2700000" algn="tl">
                              <a:srgbClr val="000000">
                                <a:alpha val="43137"/>
                              </a:srgbClr>
                            </a:outerShdw>
                          </a:effectLst>
                        </a:rPr>
                        <a:t>333.7 lit/MT of Syrup</a:t>
                      </a:r>
                      <a:endParaRPr lang="en-IN" sz="16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17252060"/>
                  </a:ext>
                </a:extLst>
              </a:tr>
              <a:tr h="288336">
                <a:tc>
                  <a:txBody>
                    <a:bodyPr/>
                    <a:lstStyle/>
                    <a:p>
                      <a:pPr algn="just">
                        <a:lnSpc>
                          <a:spcPct val="115000"/>
                        </a:lnSpc>
                        <a:spcAft>
                          <a:spcPts val="1000"/>
                        </a:spcAft>
                      </a:pPr>
                      <a:r>
                        <a:rPr lang="en-US" sz="1800">
                          <a:effectLst/>
                        </a:rPr>
                        <a:t>8.</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Average SW recycle</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1802 M3/day (55%)</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15666698"/>
                  </a:ext>
                </a:extLst>
              </a:tr>
              <a:tr h="288336">
                <a:tc>
                  <a:txBody>
                    <a:bodyPr/>
                    <a:lstStyle/>
                    <a:p>
                      <a:pPr algn="just">
                        <a:lnSpc>
                          <a:spcPct val="115000"/>
                        </a:lnSpc>
                        <a:spcAft>
                          <a:spcPts val="1000"/>
                        </a:spcAft>
                      </a:pPr>
                      <a:r>
                        <a:rPr lang="en-US" sz="1800">
                          <a:effectLst/>
                        </a:rPr>
                        <a:t>9.</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Average Concentrated SW to Boiler</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295 M3/day i.e. 378 MT/day</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21789322"/>
                  </a:ext>
                </a:extLst>
              </a:tr>
              <a:tr h="288336">
                <a:tc>
                  <a:txBody>
                    <a:bodyPr/>
                    <a:lstStyle/>
                    <a:p>
                      <a:pPr algn="just">
                        <a:lnSpc>
                          <a:spcPct val="115000"/>
                        </a:lnSpc>
                        <a:spcAft>
                          <a:spcPts val="1000"/>
                        </a:spcAft>
                      </a:pPr>
                      <a:r>
                        <a:rPr lang="en-US" sz="1800">
                          <a:effectLst/>
                        </a:rPr>
                        <a:t>10.</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Average SW brix</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55 deg.</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76059965"/>
                  </a:ext>
                </a:extLst>
              </a:tr>
              <a:tr h="288336">
                <a:tc>
                  <a:txBody>
                    <a:bodyPr/>
                    <a:lstStyle/>
                    <a:p>
                      <a:pPr algn="just">
                        <a:lnSpc>
                          <a:spcPct val="115000"/>
                        </a:lnSpc>
                        <a:spcAft>
                          <a:spcPts val="1000"/>
                        </a:spcAft>
                      </a:pPr>
                      <a:r>
                        <a:rPr lang="en-US" sz="1800">
                          <a:effectLst/>
                        </a:rPr>
                        <a:t>11.</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a:effectLst/>
                        </a:rPr>
                        <a:t>Average Process condensate plus spent lees</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2145 M3/day</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22944874"/>
                  </a:ext>
                </a:extLst>
              </a:tr>
              <a:tr h="288336">
                <a:tc>
                  <a:txBody>
                    <a:bodyPr/>
                    <a:lstStyle/>
                    <a:p>
                      <a:pPr algn="just">
                        <a:lnSpc>
                          <a:spcPct val="115000"/>
                        </a:lnSpc>
                        <a:spcAft>
                          <a:spcPts val="1000"/>
                        </a:spcAft>
                      </a:pPr>
                      <a:r>
                        <a:rPr lang="en-US" sz="1800">
                          <a:effectLst/>
                        </a:rPr>
                        <a:t>12.</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a:effectLst/>
                        </a:rPr>
                        <a:t>Average Alcohol</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b="1" dirty="0">
                          <a:effectLst>
                            <a:outerShdw blurRad="38100" dist="38100" dir="2700000" algn="tl">
                              <a:srgbClr val="000000">
                                <a:alpha val="43137"/>
                              </a:srgbClr>
                            </a:outerShdw>
                          </a:effectLst>
                        </a:rPr>
                        <a:t>13.8%</a:t>
                      </a:r>
                      <a:endParaRPr lang="en-IN" sz="16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64891575"/>
                  </a:ext>
                </a:extLst>
              </a:tr>
              <a:tr h="288336">
                <a:tc>
                  <a:txBody>
                    <a:bodyPr/>
                    <a:lstStyle/>
                    <a:p>
                      <a:pPr algn="just">
                        <a:lnSpc>
                          <a:spcPct val="115000"/>
                        </a:lnSpc>
                        <a:spcAft>
                          <a:spcPts val="1000"/>
                        </a:spcAft>
                      </a:pPr>
                      <a:r>
                        <a:rPr lang="en-US" sz="1800">
                          <a:effectLst/>
                        </a:rPr>
                        <a:t>13.</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a:effectLst/>
                        </a:rPr>
                        <a:t>Average Power Consumption for Total Spirit</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144190 </a:t>
                      </a:r>
                      <a:r>
                        <a:rPr lang="en-US" sz="1800" dirty="0" err="1">
                          <a:effectLst/>
                        </a:rPr>
                        <a:t>Kwh</a:t>
                      </a:r>
                      <a:r>
                        <a:rPr lang="en-US" sz="1800" dirty="0">
                          <a:effectLst/>
                        </a:rPr>
                        <a:t>/day</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1297585"/>
                  </a:ext>
                </a:extLst>
              </a:tr>
              <a:tr h="288336">
                <a:tc>
                  <a:txBody>
                    <a:bodyPr/>
                    <a:lstStyle/>
                    <a:p>
                      <a:pPr algn="just">
                        <a:lnSpc>
                          <a:spcPct val="115000"/>
                        </a:lnSpc>
                        <a:spcAft>
                          <a:spcPts val="1000"/>
                        </a:spcAft>
                      </a:pPr>
                      <a:r>
                        <a:rPr lang="en-US" sz="1800">
                          <a:effectLst/>
                        </a:rPr>
                        <a:t>14.</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a:effectLst/>
                        </a:rPr>
                        <a:t>Average Total Steam Consumption</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1632 MT/day</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419499270"/>
                  </a:ext>
                </a:extLst>
              </a:tr>
              <a:tr h="288336">
                <a:tc>
                  <a:txBody>
                    <a:bodyPr/>
                    <a:lstStyle/>
                    <a:p>
                      <a:pPr algn="just">
                        <a:lnSpc>
                          <a:spcPct val="115000"/>
                        </a:lnSpc>
                        <a:spcAft>
                          <a:spcPts val="1000"/>
                        </a:spcAft>
                      </a:pPr>
                      <a:r>
                        <a:rPr lang="en-US" sz="1800">
                          <a:effectLst/>
                        </a:rPr>
                        <a:t>15.</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a:effectLst/>
                        </a:rPr>
                        <a:t>Average Total Fresh Water Consumption</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b="1" dirty="0">
                          <a:effectLst>
                            <a:outerShdw blurRad="38100" dist="38100" dir="2700000" algn="tl">
                              <a:srgbClr val="000000">
                                <a:alpha val="43137"/>
                              </a:srgbClr>
                            </a:outerShdw>
                          </a:effectLst>
                        </a:rPr>
                        <a:t>1260 M3/day</a:t>
                      </a:r>
                      <a:endParaRPr lang="en-IN" sz="1600" b="1" dirty="0">
                        <a:effectLst>
                          <a:outerShdw blurRad="38100" dist="38100" dir="2700000" algn="tl">
                            <a:srgbClr val="000000">
                              <a:alpha val="43137"/>
                            </a:srgbClr>
                          </a:outerShdw>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726471401"/>
                  </a:ext>
                </a:extLst>
              </a:tr>
              <a:tr h="288336">
                <a:tc>
                  <a:txBody>
                    <a:bodyPr/>
                    <a:lstStyle/>
                    <a:p>
                      <a:pPr algn="just">
                        <a:lnSpc>
                          <a:spcPct val="115000"/>
                        </a:lnSpc>
                        <a:spcAft>
                          <a:spcPts val="1000"/>
                        </a:spcAft>
                      </a:pPr>
                      <a:r>
                        <a:rPr lang="en-US" sz="1800">
                          <a:effectLst/>
                        </a:rPr>
                        <a:t>16.</a:t>
                      </a:r>
                      <a:endParaRPr lang="en-IN"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Average Total reuse water</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15000"/>
                        </a:lnSpc>
                        <a:spcAft>
                          <a:spcPts val="1000"/>
                        </a:spcAft>
                      </a:pPr>
                      <a:r>
                        <a:rPr lang="en-US" sz="1800" dirty="0">
                          <a:effectLst/>
                        </a:rPr>
                        <a:t>2110 M3/day</a:t>
                      </a:r>
                      <a:endParaRPr lang="en-IN"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88552382"/>
                  </a:ext>
                </a:extLst>
              </a:tr>
            </a:tbl>
          </a:graphicData>
        </a:graphic>
      </p:graphicFrame>
    </p:spTree>
    <p:extLst>
      <p:ext uri="{BB962C8B-B14F-4D97-AF65-F5344CB8AC3E}">
        <p14:creationId xmlns:p14="http://schemas.microsoft.com/office/powerpoint/2010/main" val="24323039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53934" y="0"/>
            <a:ext cx="1856096" cy="949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6" name="Picture 9" descr="ppt_side"/>
          <p:cNvPicPr>
            <a:picLocks noChangeAspect="1" noChangeArrowheads="1"/>
          </p:cNvPicPr>
          <p:nvPr/>
        </p:nvPicPr>
        <p:blipFill>
          <a:blip r:embed="rId4" cstate="print">
            <a:extLst>
              <a:ext uri="{28A0092B-C50C-407E-A947-70E740481C1C}">
                <a14:useLocalDpi xmlns:a14="http://schemas.microsoft.com/office/drawing/2010/main" val="0"/>
              </a:ext>
            </a:extLst>
          </a:blip>
          <a:srcRect t="9415"/>
          <a:stretch>
            <a:fillRect/>
          </a:stretch>
        </p:blipFill>
        <p:spPr bwMode="auto">
          <a:xfrm>
            <a:off x="0" y="1"/>
            <a:ext cx="2127250" cy="686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7" name="Picture 18" descr="C:\Users\100786.RBG1901\Pictures\SRSL_RGB LOGO-0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0"/>
            <a:ext cx="1651379" cy="1364776"/>
          </a:xfrm>
          <a:prstGeom prst="rect">
            <a:avLst/>
          </a:prstGeom>
          <a:solidFill>
            <a:schemeClr val="tx2"/>
          </a:solidFill>
          <a:ln w="9525">
            <a:solidFill>
              <a:schemeClr val="tx1"/>
            </a:solidFill>
            <a:miter lim="800000"/>
            <a:headEnd/>
            <a:tailEnd/>
          </a:ln>
        </p:spPr>
      </p:pic>
      <p:pic>
        <p:nvPicPr>
          <p:cNvPr id="2059" name="Picture 2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058989" y="6267808"/>
            <a:ext cx="10133011" cy="6096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 name="Title 7">
            <a:extLst>
              <a:ext uri="{FF2B5EF4-FFF2-40B4-BE49-F238E27FC236}">
                <a16:creationId xmlns:a16="http://schemas.microsoft.com/office/drawing/2014/main" id="{739C2B47-B303-B2F8-2770-02E8AD0A1BD4}"/>
              </a:ext>
            </a:extLst>
          </p:cNvPr>
          <p:cNvSpPr>
            <a:spLocks noGrp="1"/>
          </p:cNvSpPr>
          <p:nvPr>
            <p:ph type="ctrTitle"/>
          </p:nvPr>
        </p:nvSpPr>
        <p:spPr>
          <a:xfrm>
            <a:off x="2127248" y="273395"/>
            <a:ext cx="9658350" cy="584677"/>
          </a:xfrm>
        </p:spPr>
        <p:txBody>
          <a:bodyPr>
            <a:noAutofit/>
          </a:bodyPr>
          <a:lstStyle/>
          <a:p>
            <a:pPr algn="just">
              <a:lnSpc>
                <a:spcPct val="115000"/>
              </a:lnSpc>
              <a:spcAft>
                <a:spcPts val="1000"/>
              </a:spcAft>
            </a:pPr>
            <a:r>
              <a:rPr lang="en-US" sz="2400" b="1" dirty="0">
                <a:solidFill>
                  <a:schemeClr val="accent1">
                    <a:lumMod val="50000"/>
                  </a:schemeClr>
                </a:solidFill>
                <a:effectLst>
                  <a:outerShdw blurRad="38100" dist="38100" dir="2700000" algn="tl">
                    <a:srgbClr val="000000">
                      <a:alpha val="43137"/>
                    </a:srgbClr>
                  </a:outerShdw>
                </a:effectLst>
                <a:latin typeface="Centaur" panose="02030504050205020304" pitchFamily="18" charset="0"/>
                <a:ea typeface="Calibri" panose="020F0502020204030204" pitchFamily="34" charset="0"/>
                <a:cs typeface="Times New Roman" panose="02020603050405020304" pitchFamily="18" charset="0"/>
              </a:rPr>
              <a:t>PROCESS FLOW DIAGRAM WITH MATERIAL BALANCE</a:t>
            </a:r>
            <a:endParaRPr lang="en-IN" sz="4800" b="1" dirty="0">
              <a:solidFill>
                <a:schemeClr val="accent1">
                  <a:lumMod val="50000"/>
                </a:schemeClr>
              </a:solidFill>
              <a:effectLst>
                <a:outerShdw blurRad="38100" dist="38100" dir="2700000" algn="tl">
                  <a:srgbClr val="000000">
                    <a:alpha val="43137"/>
                  </a:srgbClr>
                </a:outerShdw>
              </a:effectLst>
              <a:latin typeface="Centaur" panose="02030504050205020304" pitchFamily="18" charset="0"/>
              <a:cs typeface="Calibri" panose="020F0502020204030204" pitchFamily="34" charset="0"/>
            </a:endParaRPr>
          </a:p>
        </p:txBody>
      </p:sp>
      <p:sp>
        <p:nvSpPr>
          <p:cNvPr id="9" name="Subtitle 8">
            <a:extLst>
              <a:ext uri="{FF2B5EF4-FFF2-40B4-BE49-F238E27FC236}">
                <a16:creationId xmlns:a16="http://schemas.microsoft.com/office/drawing/2014/main" id="{C04A0BC4-B492-2F69-5B17-0CBDA66FA7D7}"/>
              </a:ext>
            </a:extLst>
          </p:cNvPr>
          <p:cNvSpPr>
            <a:spLocks noGrp="1"/>
          </p:cNvSpPr>
          <p:nvPr>
            <p:ph type="subTitle" idx="1"/>
          </p:nvPr>
        </p:nvSpPr>
        <p:spPr>
          <a:xfrm>
            <a:off x="2127248" y="1219200"/>
            <a:ext cx="9658351" cy="5040314"/>
          </a:xfrm>
        </p:spPr>
        <p:txBody>
          <a:bodyPr>
            <a:normAutofit/>
          </a:bodyPr>
          <a:lstStyle/>
          <a:p>
            <a:pPr indent="457200" algn="just">
              <a:lnSpc>
                <a:spcPct val="115000"/>
              </a:lnSpc>
              <a:spcAft>
                <a:spcPts val="1000"/>
              </a:spcAft>
            </a:pP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2050" name="Picture 2049">
            <a:extLst>
              <a:ext uri="{FF2B5EF4-FFF2-40B4-BE49-F238E27FC236}">
                <a16:creationId xmlns:a16="http://schemas.microsoft.com/office/drawing/2014/main" id="{524C7AFE-6173-3ACA-F536-12FC3E837A92}"/>
              </a:ext>
            </a:extLst>
          </p:cNvPr>
          <p:cNvPicPr>
            <a:picLocks noChangeAspect="1"/>
          </p:cNvPicPr>
          <p:nvPr/>
        </p:nvPicPr>
        <p:blipFill>
          <a:blip r:embed="rId7"/>
          <a:stretch>
            <a:fillRect/>
          </a:stretch>
        </p:blipFill>
        <p:spPr>
          <a:xfrm>
            <a:off x="2162174" y="914399"/>
            <a:ext cx="10029826" cy="5446644"/>
          </a:xfrm>
          <a:prstGeom prst="rect">
            <a:avLst/>
          </a:prstGeom>
        </p:spPr>
      </p:pic>
    </p:spTree>
    <p:extLst>
      <p:ext uri="{BB962C8B-B14F-4D97-AF65-F5344CB8AC3E}">
        <p14:creationId xmlns:p14="http://schemas.microsoft.com/office/powerpoint/2010/main" val="11036705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