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9" r:id="rId1"/>
  </p:sldMasterIdLst>
  <p:notesMasterIdLst>
    <p:notesMasterId r:id="rId32"/>
  </p:notesMasterIdLst>
  <p:sldIdLst>
    <p:sldId id="256" r:id="rId2"/>
    <p:sldId id="326" r:id="rId3"/>
    <p:sldId id="327" r:id="rId4"/>
    <p:sldId id="328" r:id="rId5"/>
    <p:sldId id="338" r:id="rId6"/>
    <p:sldId id="330" r:id="rId7"/>
    <p:sldId id="339" r:id="rId8"/>
    <p:sldId id="340" r:id="rId9"/>
    <p:sldId id="341" r:id="rId10"/>
    <p:sldId id="319" r:id="rId11"/>
    <p:sldId id="320" r:id="rId12"/>
    <p:sldId id="318" r:id="rId13"/>
    <p:sldId id="337" r:id="rId14"/>
    <p:sldId id="332" r:id="rId15"/>
    <p:sldId id="257" r:id="rId16"/>
    <p:sldId id="295" r:id="rId17"/>
    <p:sldId id="334" r:id="rId18"/>
    <p:sldId id="343" r:id="rId19"/>
    <p:sldId id="297" r:id="rId20"/>
    <p:sldId id="284" r:id="rId21"/>
    <p:sldId id="335" r:id="rId22"/>
    <p:sldId id="279" r:id="rId23"/>
    <p:sldId id="302" r:id="rId24"/>
    <p:sldId id="322" r:id="rId25"/>
    <p:sldId id="342" r:id="rId26"/>
    <p:sldId id="303" r:id="rId27"/>
    <p:sldId id="290" r:id="rId28"/>
    <p:sldId id="264" r:id="rId29"/>
    <p:sldId id="325" r:id="rId30"/>
    <p:sldId id="292" r:id="rId31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1" autoAdjust="0"/>
    <p:restoredTop sz="77901" autoAdjust="0"/>
  </p:normalViewPr>
  <p:slideViewPr>
    <p:cSldViewPr snapToGrid="0">
      <p:cViewPr varScale="1">
        <p:scale>
          <a:sx n="43" d="100"/>
          <a:sy n="43" d="100"/>
        </p:scale>
        <p:origin x="66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tik sura" userId="505f014f9dbde19f" providerId="LiveId" clId="{1C77FEEA-1A67-4516-8C18-523022592272}"/>
    <pc:docChg chg="custSel modSld">
      <pc:chgData name="kartik sura" userId="505f014f9dbde19f" providerId="LiveId" clId="{1C77FEEA-1A67-4516-8C18-523022592272}" dt="2023-03-28T16:35:37.908" v="502" actId="1076"/>
      <pc:docMkLst>
        <pc:docMk/>
      </pc:docMkLst>
      <pc:sldChg chg="modSp mod">
        <pc:chgData name="kartik sura" userId="505f014f9dbde19f" providerId="LiveId" clId="{1C77FEEA-1A67-4516-8C18-523022592272}" dt="2023-03-24T16:13:06.305" v="109" actId="20577"/>
        <pc:sldMkLst>
          <pc:docMk/>
          <pc:sldMk cId="2905795543" sldId="256"/>
        </pc:sldMkLst>
        <pc:spChg chg="mod">
          <ac:chgData name="kartik sura" userId="505f014f9dbde19f" providerId="LiveId" clId="{1C77FEEA-1A67-4516-8C18-523022592272}" dt="2023-03-24T16:13:06.305" v="109" actId="20577"/>
          <ac:spMkLst>
            <pc:docMk/>
            <pc:sldMk cId="2905795543" sldId="256"/>
            <ac:spMk id="3" creationId="{00000000-0000-0000-0000-000000000000}"/>
          </ac:spMkLst>
        </pc:spChg>
      </pc:sldChg>
      <pc:sldChg chg="modSp mod">
        <pc:chgData name="kartik sura" userId="505f014f9dbde19f" providerId="LiveId" clId="{1C77FEEA-1A67-4516-8C18-523022592272}" dt="2023-03-24T17:10:14.767" v="501" actId="20577"/>
        <pc:sldMkLst>
          <pc:docMk/>
          <pc:sldMk cId="1598304705" sldId="257"/>
        </pc:sldMkLst>
        <pc:spChg chg="mod">
          <ac:chgData name="kartik sura" userId="505f014f9dbde19f" providerId="LiveId" clId="{1C77FEEA-1A67-4516-8C18-523022592272}" dt="2023-03-24T17:10:14.767" v="501" actId="20577"/>
          <ac:spMkLst>
            <pc:docMk/>
            <pc:sldMk cId="1598304705" sldId="257"/>
            <ac:spMk id="3" creationId="{00000000-0000-0000-0000-000000000000}"/>
          </ac:spMkLst>
        </pc:spChg>
      </pc:sldChg>
      <pc:sldChg chg="modSp mod">
        <pc:chgData name="kartik sura" userId="505f014f9dbde19f" providerId="LiveId" clId="{1C77FEEA-1A67-4516-8C18-523022592272}" dt="2023-03-24T16:52:03.077" v="318" actId="6549"/>
        <pc:sldMkLst>
          <pc:docMk/>
          <pc:sldMk cId="2451438516" sldId="318"/>
        </pc:sldMkLst>
        <pc:spChg chg="mod">
          <ac:chgData name="kartik sura" userId="505f014f9dbde19f" providerId="LiveId" clId="{1C77FEEA-1A67-4516-8C18-523022592272}" dt="2023-03-24T16:52:03.077" v="318" actId="6549"/>
          <ac:spMkLst>
            <pc:docMk/>
            <pc:sldMk cId="2451438516" sldId="318"/>
            <ac:spMk id="3" creationId="{A603A7B1-9A72-45F2-B0BC-3F1727E613DD}"/>
          </ac:spMkLst>
        </pc:spChg>
      </pc:sldChg>
      <pc:sldChg chg="modSp mod">
        <pc:chgData name="kartik sura" userId="505f014f9dbde19f" providerId="LiveId" clId="{1C77FEEA-1A67-4516-8C18-523022592272}" dt="2023-03-24T16:44:46.946" v="260" actId="20577"/>
        <pc:sldMkLst>
          <pc:docMk/>
          <pc:sldMk cId="4137193405" sldId="320"/>
        </pc:sldMkLst>
        <pc:spChg chg="mod">
          <ac:chgData name="kartik sura" userId="505f014f9dbde19f" providerId="LiveId" clId="{1C77FEEA-1A67-4516-8C18-523022592272}" dt="2023-03-24T16:44:46.946" v="260" actId="20577"/>
          <ac:spMkLst>
            <pc:docMk/>
            <pc:sldMk cId="4137193405" sldId="320"/>
            <ac:spMk id="4" creationId="{3A3F78E6-4F18-4769-8B64-C4F5BCE24671}"/>
          </ac:spMkLst>
        </pc:spChg>
      </pc:sldChg>
      <pc:sldChg chg="modSp mod">
        <pc:chgData name="kartik sura" userId="505f014f9dbde19f" providerId="LiveId" clId="{1C77FEEA-1A67-4516-8C18-523022592272}" dt="2023-03-24T16:13:55.992" v="135" actId="6549"/>
        <pc:sldMkLst>
          <pc:docMk/>
          <pc:sldMk cId="4042467105" sldId="326"/>
        </pc:sldMkLst>
        <pc:spChg chg="mod">
          <ac:chgData name="kartik sura" userId="505f014f9dbde19f" providerId="LiveId" clId="{1C77FEEA-1A67-4516-8C18-523022592272}" dt="2023-03-24T16:13:55.992" v="135" actId="6549"/>
          <ac:spMkLst>
            <pc:docMk/>
            <pc:sldMk cId="4042467105" sldId="326"/>
            <ac:spMk id="3" creationId="{7FD85A8F-B45D-4F96-815C-20B1F1511546}"/>
          </ac:spMkLst>
        </pc:spChg>
      </pc:sldChg>
      <pc:sldChg chg="modSp mod">
        <pc:chgData name="kartik sura" userId="505f014f9dbde19f" providerId="LiveId" clId="{1C77FEEA-1A67-4516-8C18-523022592272}" dt="2023-03-24T16:16:18.379" v="145" actId="20577"/>
        <pc:sldMkLst>
          <pc:docMk/>
          <pc:sldMk cId="3503618808" sldId="327"/>
        </pc:sldMkLst>
        <pc:spChg chg="mod">
          <ac:chgData name="kartik sura" userId="505f014f9dbde19f" providerId="LiveId" clId="{1C77FEEA-1A67-4516-8C18-523022592272}" dt="2023-03-24T16:16:18.379" v="145" actId="20577"/>
          <ac:spMkLst>
            <pc:docMk/>
            <pc:sldMk cId="3503618808" sldId="327"/>
            <ac:spMk id="3" creationId="{478854AD-4FD9-451A-9393-7376C859A62E}"/>
          </ac:spMkLst>
        </pc:spChg>
      </pc:sldChg>
      <pc:sldChg chg="modSp mod">
        <pc:chgData name="kartik sura" userId="505f014f9dbde19f" providerId="LiveId" clId="{1C77FEEA-1A67-4516-8C18-523022592272}" dt="2023-03-24T16:18:13.173" v="185" actId="6549"/>
        <pc:sldMkLst>
          <pc:docMk/>
          <pc:sldMk cId="792955709" sldId="328"/>
        </pc:sldMkLst>
        <pc:spChg chg="mod">
          <ac:chgData name="kartik sura" userId="505f014f9dbde19f" providerId="LiveId" clId="{1C77FEEA-1A67-4516-8C18-523022592272}" dt="2023-03-24T16:18:13.173" v="185" actId="6549"/>
          <ac:spMkLst>
            <pc:docMk/>
            <pc:sldMk cId="792955709" sldId="328"/>
            <ac:spMk id="3" creationId="{C4BD04F4-437A-4E56-83BE-10731A3279AA}"/>
          </ac:spMkLst>
        </pc:spChg>
      </pc:sldChg>
      <pc:sldChg chg="modSp mod">
        <pc:chgData name="kartik sura" userId="505f014f9dbde19f" providerId="LiveId" clId="{1C77FEEA-1A67-4516-8C18-523022592272}" dt="2023-03-24T16:20:08.295" v="190" actId="1076"/>
        <pc:sldMkLst>
          <pc:docMk/>
          <pc:sldMk cId="2881428282" sldId="330"/>
        </pc:sldMkLst>
        <pc:graphicFrameChg chg="mod modGraphic">
          <ac:chgData name="kartik sura" userId="505f014f9dbde19f" providerId="LiveId" clId="{1C77FEEA-1A67-4516-8C18-523022592272}" dt="2023-03-24T16:20:08.295" v="190" actId="1076"/>
          <ac:graphicFrameMkLst>
            <pc:docMk/>
            <pc:sldMk cId="2881428282" sldId="330"/>
            <ac:graphicFrameMk id="2" creationId="{FC67F84F-09F5-456A-AB62-B1AA4E116632}"/>
          </ac:graphicFrameMkLst>
        </pc:graphicFrameChg>
      </pc:sldChg>
      <pc:sldChg chg="modSp mod">
        <pc:chgData name="kartik sura" userId="505f014f9dbde19f" providerId="LiveId" clId="{1C77FEEA-1A67-4516-8C18-523022592272}" dt="2023-03-24T17:05:45.220" v="439" actId="20577"/>
        <pc:sldMkLst>
          <pc:docMk/>
          <pc:sldMk cId="3995352643" sldId="332"/>
        </pc:sldMkLst>
        <pc:spChg chg="mod">
          <ac:chgData name="kartik sura" userId="505f014f9dbde19f" providerId="LiveId" clId="{1C77FEEA-1A67-4516-8C18-523022592272}" dt="2023-03-24T17:05:45.220" v="439" actId="20577"/>
          <ac:spMkLst>
            <pc:docMk/>
            <pc:sldMk cId="3995352643" sldId="332"/>
            <ac:spMk id="3" creationId="{FF5B5EF3-B1D3-43BC-A39E-3B9FA3099026}"/>
          </ac:spMkLst>
        </pc:spChg>
      </pc:sldChg>
      <pc:sldChg chg="modSp mod">
        <pc:chgData name="kartik sura" userId="505f014f9dbde19f" providerId="LiveId" clId="{1C77FEEA-1A67-4516-8C18-523022592272}" dt="2023-03-24T16:54:02.871" v="329" actId="20577"/>
        <pc:sldMkLst>
          <pc:docMk/>
          <pc:sldMk cId="0" sldId="337"/>
        </pc:sldMkLst>
        <pc:spChg chg="mod">
          <ac:chgData name="kartik sura" userId="505f014f9dbde19f" providerId="LiveId" clId="{1C77FEEA-1A67-4516-8C18-523022592272}" dt="2023-03-24T16:54:02.871" v="329" actId="20577"/>
          <ac:spMkLst>
            <pc:docMk/>
            <pc:sldMk cId="0" sldId="337"/>
            <ac:spMk id="3" creationId="{00000000-0000-0000-0000-000000000000}"/>
          </ac:spMkLst>
        </pc:spChg>
      </pc:sldChg>
      <pc:sldChg chg="modSp mod">
        <pc:chgData name="kartik sura" userId="505f014f9dbde19f" providerId="LiveId" clId="{1C77FEEA-1A67-4516-8C18-523022592272}" dt="2023-03-28T16:35:37.908" v="502" actId="1076"/>
        <pc:sldMkLst>
          <pc:docMk/>
          <pc:sldMk cId="0" sldId="338"/>
        </pc:sldMkLst>
        <pc:picChg chg="mod">
          <ac:chgData name="kartik sura" userId="505f014f9dbde19f" providerId="LiveId" clId="{1C77FEEA-1A67-4516-8C18-523022592272}" dt="2023-03-28T16:35:37.908" v="502" actId="1076"/>
          <ac:picMkLst>
            <pc:docMk/>
            <pc:sldMk cId="0" sldId="338"/>
            <ac:picMk id="1028" creationId="{00000000-0000-0000-0000-000000000000}"/>
          </ac:picMkLst>
        </pc:picChg>
      </pc:sldChg>
      <pc:sldChg chg="modSp mod">
        <pc:chgData name="kartik sura" userId="505f014f9dbde19f" providerId="LiveId" clId="{1C77FEEA-1A67-4516-8C18-523022592272}" dt="2023-03-24T16:26:53.283" v="224" actId="6549"/>
        <pc:sldMkLst>
          <pc:docMk/>
          <pc:sldMk cId="0" sldId="339"/>
        </pc:sldMkLst>
        <pc:graphicFrameChg chg="modGraphic">
          <ac:chgData name="kartik sura" userId="505f014f9dbde19f" providerId="LiveId" clId="{1C77FEEA-1A67-4516-8C18-523022592272}" dt="2023-03-24T16:26:53.283" v="224" actId="6549"/>
          <ac:graphicFrameMkLst>
            <pc:docMk/>
            <pc:sldMk cId="0" sldId="339"/>
            <ac:graphicFrameMk id="4" creationId="{00000000-0000-0000-0000-000000000000}"/>
          </ac:graphicFrameMkLst>
        </pc:graphicFrameChg>
      </pc:sldChg>
      <pc:sldChg chg="modSp mod">
        <pc:chgData name="kartik sura" userId="505f014f9dbde19f" providerId="LiveId" clId="{1C77FEEA-1A67-4516-8C18-523022592272}" dt="2023-03-24T16:34:40.101" v="256" actId="20577"/>
        <pc:sldMkLst>
          <pc:docMk/>
          <pc:sldMk cId="0" sldId="340"/>
        </pc:sldMkLst>
        <pc:graphicFrameChg chg="modGraphic">
          <ac:chgData name="kartik sura" userId="505f014f9dbde19f" providerId="LiveId" clId="{1C77FEEA-1A67-4516-8C18-523022592272}" dt="2023-03-24T16:34:40.101" v="256" actId="20577"/>
          <ac:graphicFrameMkLst>
            <pc:docMk/>
            <pc:sldMk cId="0" sldId="340"/>
            <ac:graphicFrameMk id="4" creationId="{00000000-0000-0000-0000-000000000000}"/>
          </ac:graphicFrameMkLst>
        </pc:graphicFrameChg>
      </pc:sldChg>
    </pc:docChg>
  </pc:docChgLst>
  <pc:docChgLst>
    <pc:chgData name="kartik sura" userId="505f014f9dbde19f" providerId="LiveId" clId="{CAC426C8-720B-435E-A217-2F87761F0CF0}"/>
    <pc:docChg chg="undo custSel addSld modSld">
      <pc:chgData name="kartik sura" userId="505f014f9dbde19f" providerId="LiveId" clId="{CAC426C8-720B-435E-A217-2F87761F0CF0}" dt="2022-09-11T16:01:03.607" v="415" actId="113"/>
      <pc:docMkLst>
        <pc:docMk/>
      </pc:docMkLst>
      <pc:sldChg chg="modSp mod">
        <pc:chgData name="kartik sura" userId="505f014f9dbde19f" providerId="LiveId" clId="{CAC426C8-720B-435E-A217-2F87761F0CF0}" dt="2022-09-11T16:01:03.607" v="415" actId="113"/>
        <pc:sldMkLst>
          <pc:docMk/>
          <pc:sldMk cId="2905795543" sldId="256"/>
        </pc:sldMkLst>
        <pc:spChg chg="mod">
          <ac:chgData name="kartik sura" userId="505f014f9dbde19f" providerId="LiveId" clId="{CAC426C8-720B-435E-A217-2F87761F0CF0}" dt="2022-09-11T16:01:03.607" v="415" actId="113"/>
          <ac:spMkLst>
            <pc:docMk/>
            <pc:sldMk cId="2905795543" sldId="256"/>
            <ac:spMk id="3" creationId="{00000000-0000-0000-0000-000000000000}"/>
          </ac:spMkLst>
        </pc:spChg>
      </pc:sldChg>
      <pc:sldChg chg="modSp mod">
        <pc:chgData name="kartik sura" userId="505f014f9dbde19f" providerId="LiveId" clId="{CAC426C8-720B-435E-A217-2F87761F0CF0}" dt="2022-09-11T15:59:42.089" v="408" actId="6549"/>
        <pc:sldMkLst>
          <pc:docMk/>
          <pc:sldMk cId="214404136" sldId="319"/>
        </pc:sldMkLst>
        <pc:spChg chg="mod">
          <ac:chgData name="kartik sura" userId="505f014f9dbde19f" providerId="LiveId" clId="{CAC426C8-720B-435E-A217-2F87761F0CF0}" dt="2022-09-11T15:59:42.089" v="408" actId="6549"/>
          <ac:spMkLst>
            <pc:docMk/>
            <pc:sldMk cId="214404136" sldId="319"/>
            <ac:spMk id="3" creationId="{A9B4BC48-4B36-4C6E-8785-DE0242C58D66}"/>
          </ac:spMkLst>
        </pc:spChg>
      </pc:sldChg>
      <pc:sldChg chg="modSp mod">
        <pc:chgData name="kartik sura" userId="505f014f9dbde19f" providerId="LiveId" clId="{CAC426C8-720B-435E-A217-2F87761F0CF0}" dt="2022-09-05T14:51:48.109" v="369" actId="20577"/>
        <pc:sldMkLst>
          <pc:docMk/>
          <pc:sldMk cId="0" sldId="325"/>
        </pc:sldMkLst>
        <pc:spChg chg="mod">
          <ac:chgData name="kartik sura" userId="505f014f9dbde19f" providerId="LiveId" clId="{CAC426C8-720B-435E-A217-2F87761F0CF0}" dt="2022-09-05T14:51:48.109" v="369" actId="20577"/>
          <ac:spMkLst>
            <pc:docMk/>
            <pc:sldMk cId="0" sldId="325"/>
            <ac:spMk id="2" creationId="{00000000-0000-0000-0000-000000000000}"/>
          </ac:spMkLst>
        </pc:spChg>
      </pc:sldChg>
      <pc:sldChg chg="modSp mod">
        <pc:chgData name="kartik sura" userId="505f014f9dbde19f" providerId="LiveId" clId="{CAC426C8-720B-435E-A217-2F87761F0CF0}" dt="2022-09-05T14:49:42.783" v="338" actId="6549"/>
        <pc:sldMkLst>
          <pc:docMk/>
          <pc:sldMk cId="312805755" sldId="334"/>
        </pc:sldMkLst>
        <pc:graphicFrameChg chg="modGraphic">
          <ac:chgData name="kartik sura" userId="505f014f9dbde19f" providerId="LiveId" clId="{CAC426C8-720B-435E-A217-2F87761F0CF0}" dt="2022-09-05T14:49:42.783" v="338" actId="6549"/>
          <ac:graphicFrameMkLst>
            <pc:docMk/>
            <pc:sldMk cId="312805755" sldId="334"/>
            <ac:graphicFrameMk id="5" creationId="{EC352D85-9A76-44C2-8BBF-74C91AADF72D}"/>
          </ac:graphicFrameMkLst>
        </pc:graphicFrameChg>
      </pc:sldChg>
      <pc:sldChg chg="modSp mod">
        <pc:chgData name="kartik sura" userId="505f014f9dbde19f" providerId="LiveId" clId="{CAC426C8-720B-435E-A217-2F87761F0CF0}" dt="2022-09-05T14:46:17.077" v="320" actId="20577"/>
        <pc:sldMkLst>
          <pc:docMk/>
          <pc:sldMk cId="0" sldId="341"/>
        </pc:sldMkLst>
        <pc:graphicFrameChg chg="modGraphic">
          <ac:chgData name="kartik sura" userId="505f014f9dbde19f" providerId="LiveId" clId="{CAC426C8-720B-435E-A217-2F87761F0CF0}" dt="2022-09-05T14:46:17.077" v="320" actId="20577"/>
          <ac:graphicFrameMkLst>
            <pc:docMk/>
            <pc:sldMk cId="0" sldId="341"/>
            <ac:graphicFrameMk id="4" creationId="{00000000-0000-0000-0000-000000000000}"/>
          </ac:graphicFrameMkLst>
        </pc:graphicFrameChg>
      </pc:sldChg>
      <pc:sldChg chg="addSp delSp modSp new mod">
        <pc:chgData name="kartik sura" userId="505f014f9dbde19f" providerId="LiveId" clId="{CAC426C8-720B-435E-A217-2F87761F0CF0}" dt="2022-09-05T14:34:56.572" v="314" actId="20577"/>
        <pc:sldMkLst>
          <pc:docMk/>
          <pc:sldMk cId="920099690" sldId="343"/>
        </pc:sldMkLst>
        <pc:spChg chg="mod">
          <ac:chgData name="kartik sura" userId="505f014f9dbde19f" providerId="LiveId" clId="{CAC426C8-720B-435E-A217-2F87761F0CF0}" dt="2022-09-05T14:12:02.517" v="48" actId="20577"/>
          <ac:spMkLst>
            <pc:docMk/>
            <pc:sldMk cId="920099690" sldId="343"/>
            <ac:spMk id="2" creationId="{C71590CB-AB0A-C8D3-55B5-CD625D853CE1}"/>
          </ac:spMkLst>
        </pc:spChg>
        <pc:spChg chg="del">
          <ac:chgData name="kartik sura" userId="505f014f9dbde19f" providerId="LiveId" clId="{CAC426C8-720B-435E-A217-2F87761F0CF0}" dt="2022-09-05T14:13:01.111" v="49" actId="3680"/>
          <ac:spMkLst>
            <pc:docMk/>
            <pc:sldMk cId="920099690" sldId="343"/>
            <ac:spMk id="3" creationId="{1D19C164-BAB0-2F47-7AB3-AD888899CCD1}"/>
          </ac:spMkLst>
        </pc:spChg>
        <pc:spChg chg="add del mod">
          <ac:chgData name="kartik sura" userId="505f014f9dbde19f" providerId="LiveId" clId="{CAC426C8-720B-435E-A217-2F87761F0CF0}" dt="2022-09-05T14:17:00.606" v="82" actId="3680"/>
          <ac:spMkLst>
            <pc:docMk/>
            <pc:sldMk cId="920099690" sldId="343"/>
            <ac:spMk id="6" creationId="{7257EA40-09AB-80FC-5CBB-BEC77914E481}"/>
          </ac:spMkLst>
        </pc:spChg>
        <pc:graphicFrameChg chg="add del mod ord modGraphic">
          <ac:chgData name="kartik sura" userId="505f014f9dbde19f" providerId="LiveId" clId="{CAC426C8-720B-435E-A217-2F87761F0CF0}" dt="2022-09-05T14:16:21.294" v="81" actId="21"/>
          <ac:graphicFrameMkLst>
            <pc:docMk/>
            <pc:sldMk cId="920099690" sldId="343"/>
            <ac:graphicFrameMk id="4" creationId="{A4C6F032-3A10-9201-5ED7-15B5E7DD2F3A}"/>
          </ac:graphicFrameMkLst>
        </pc:graphicFrameChg>
        <pc:graphicFrameChg chg="add mod ord modGraphic">
          <ac:chgData name="kartik sura" userId="505f014f9dbde19f" providerId="LiveId" clId="{CAC426C8-720B-435E-A217-2F87761F0CF0}" dt="2022-09-05T14:34:56.572" v="314" actId="20577"/>
          <ac:graphicFrameMkLst>
            <pc:docMk/>
            <pc:sldMk cId="920099690" sldId="343"/>
            <ac:graphicFrameMk id="7" creationId="{E2F17DFB-13B9-AD73-8B57-146D054BBC91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EC270B-00DA-4566-9DEE-E974562FC400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9D099-02A1-46D9-BE90-3D7C5866FE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034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52E948D-288F-4BC9-893E-C15D1093824F}" type="datetimeFigureOut">
              <a:rPr lang="en-US" smtClean="0"/>
              <a:pPr/>
              <a:t>3/28/2023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CEEB396-75EE-4DE7-8222-878C4AAF2C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  <p:sldLayoutId id="2147483960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10424"/>
            <a:ext cx="9144000" cy="6000652"/>
          </a:xfrm>
        </p:spPr>
        <p:txBody>
          <a:bodyPr>
            <a:normAutofit/>
          </a:bodyPr>
          <a:lstStyle/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IN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BRIEF INTRODUCTION OF S.K.BHOJARAJ :</a:t>
            </a: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IN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Very Good morning. Please  refer details given in the  paper,</a:t>
            </a:r>
            <a:r>
              <a:rPr lang="en-US" sz="3200" b="1" dirty="0"/>
              <a:t> “</a:t>
            </a:r>
            <a:r>
              <a:rPr lang="en-IN" sz="32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Diversion of BH/  Partial  syrup to Ethanol manufacture with  </a:t>
            </a:r>
            <a:r>
              <a:rPr lang="en-US" sz="3200" b="1" dirty="0" err="1"/>
              <a:t>Comparision</a:t>
            </a:r>
            <a:r>
              <a:rPr lang="en-US" sz="3200" b="1" dirty="0"/>
              <a:t> of Evaporator capacities in various configurations &amp; </a:t>
            </a:r>
            <a:r>
              <a:rPr lang="en-US" sz="3200" b="1" dirty="0" err="1"/>
              <a:t>comparision</a:t>
            </a:r>
            <a:r>
              <a:rPr lang="en-US" sz="3200" b="1" dirty="0"/>
              <a:t> of net steam consumption ,when diversion is not </a:t>
            </a:r>
            <a:r>
              <a:rPr lang="en-US" sz="3200" b="1" dirty="0" err="1"/>
              <a:t>therepartI</a:t>
            </a:r>
            <a:r>
              <a:rPr lang="en-US" sz="3200" b="1" dirty="0"/>
              <a:t>”.</a:t>
            </a:r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b="1" dirty="0"/>
              <a:t>FULL NAME : SURA. K. BHOJARAJ </a:t>
            </a:r>
          </a:p>
          <a:p>
            <a:pPr marL="0" indent="0" algn="just">
              <a:buNone/>
            </a:pPr>
            <a:endParaRPr lang="en-US" sz="3200" b="1" dirty="0"/>
          </a:p>
          <a:p>
            <a:pPr marL="0" marR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795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B4BC48-4B36-4C6E-8785-DE0242C58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685800"/>
            <a:ext cx="10972800" cy="5427663"/>
          </a:xfrm>
          <a:prstGeom prst="rect">
            <a:avLst/>
          </a:prstGeom>
        </p:spPr>
        <p:txBody>
          <a:bodyPr vert="horz">
            <a:no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b="1" dirty="0"/>
              <a:t>Similarly the </a:t>
            </a:r>
            <a:r>
              <a:rPr lang="en-US" sz="2400" b="1" dirty="0" err="1"/>
              <a:t>Brixes</a:t>
            </a:r>
            <a:r>
              <a:rPr lang="en-US" sz="2400" b="1" dirty="0"/>
              <a:t> of Intermediate Molasses AL :75,AH :80,BH 85.All  massecuite boiling by VKT’s  </a:t>
            </a:r>
          </a:p>
          <a:p>
            <a:pPr algn="just"/>
            <a:r>
              <a:rPr lang="en-US" sz="2400" b="1" dirty="0"/>
              <a:t>Massecuite % cane A-24,B-11 . </a:t>
            </a:r>
            <a:r>
              <a:rPr lang="en-US" sz="2400" b="1" dirty="0" err="1"/>
              <a:t>Ctushing</a:t>
            </a:r>
            <a:r>
              <a:rPr lang="en-US" sz="2400" b="1" dirty="0"/>
              <a:t> rate 4507TCD /204.88   </a:t>
            </a:r>
          </a:p>
          <a:p>
            <a:pPr algn="just"/>
            <a:r>
              <a:rPr lang="en-US" sz="2400" b="1" dirty="0" err="1"/>
              <a:t>Vapour</a:t>
            </a:r>
            <a:r>
              <a:rPr lang="en-US" sz="2400" b="1" dirty="0"/>
              <a:t> requirement for A – 0.4125 &amp; B-35 </a:t>
            </a:r>
            <a:r>
              <a:rPr lang="en-US" sz="2400" b="1" dirty="0" err="1"/>
              <a:t>vapours</a:t>
            </a:r>
            <a:r>
              <a:rPr lang="en-US" sz="2400" b="1" dirty="0"/>
              <a:t>/kg of massecuite. 3rd effect </a:t>
            </a:r>
            <a:r>
              <a:rPr lang="en-US" sz="2400" b="1" dirty="0" err="1"/>
              <a:t>vapours</a:t>
            </a:r>
            <a:r>
              <a:rPr lang="en-US" sz="2400" b="1" dirty="0"/>
              <a:t> for Raw massecuite boiling 13.75 %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Pan washing 0.5 % on cane by 2nd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vapours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,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Seed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meltinf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1.0 % on cane by 1st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vapours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,Molasses conditioning by 3rd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vapours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0.5%. 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Steam for drier 0.1% by 1st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vapours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,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C/F washing by 1st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vapours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0.2% on cane. 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Total Evaporation in Quintuple 76.95 % on cane 167856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kgs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/hr .</a:t>
            </a:r>
          </a:p>
          <a:p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Syrup quantity 24.54 % on cane 50280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kgs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/hr </a:t>
            </a:r>
          </a:p>
        </p:txBody>
      </p:sp>
    </p:spTree>
    <p:extLst>
      <p:ext uri="{BB962C8B-B14F-4D97-AF65-F5344CB8AC3E}">
        <p14:creationId xmlns:p14="http://schemas.microsoft.com/office/powerpoint/2010/main" val="214404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8F59FC-EB39-4DE5-A8C3-62AA5FE4B9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442453"/>
            <a:ext cx="8596668" cy="55989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000"/>
              <a:t>.    </a:t>
            </a: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A3F78E6-4F18-4769-8B64-C4F5BCE24671}"/>
              </a:ext>
            </a:extLst>
          </p:cNvPr>
          <p:cNvSpPr txBox="1"/>
          <p:nvPr/>
        </p:nvSpPr>
        <p:spPr>
          <a:xfrm>
            <a:off x="365760" y="1034874"/>
            <a:ext cx="11148905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37160" indent="0" algn="just">
              <a:buNone/>
            </a:pPr>
            <a:r>
              <a:rPr lang="en-US" sz="2400" b="1" dirty="0"/>
              <a:t>Syrup quantity50280 kgs/hr ( 24.54 %) @ 60 Brix</a:t>
            </a:r>
          </a:p>
          <a:p>
            <a:pPr marL="137160" indent="0" algn="just">
              <a:buNone/>
            </a:pPr>
            <a:r>
              <a:rPr lang="en-US" sz="2400" b="1" dirty="0"/>
              <a:t>Corresponding evaporation in Quintuple : I -56798/II-50383/III -43386/IV -10475/V- 6815 KGS/hr (1.096% on cane)</a:t>
            </a:r>
          </a:p>
          <a:p>
            <a:pPr marL="137160" indent="0" algn="just">
              <a:buNone/>
            </a:pPr>
            <a:r>
              <a:rPr lang="en-US" sz="2400" b="1" dirty="0" err="1"/>
              <a:t>Exh</a:t>
            </a:r>
            <a:r>
              <a:rPr lang="en-US" sz="2400" b="1" dirty="0"/>
              <a:t> Requirement :  56798 kgs/hr ( 27.72 % on cane). Condensate flash recovery 1.5 % on cane </a:t>
            </a:r>
            <a:r>
              <a:rPr lang="en-US" sz="2400" b="1" dirty="0" err="1"/>
              <a:t>.Net</a:t>
            </a:r>
            <a:r>
              <a:rPr lang="en-US" sz="2400" b="1" dirty="0"/>
              <a:t> steam consumption 26.22 % on cane.</a:t>
            </a:r>
          </a:p>
          <a:p>
            <a:pPr marL="137160" indent="0" algn="just">
              <a:buNone/>
            </a:pPr>
            <a:r>
              <a:rPr lang="en-US" sz="2400" b="1" dirty="0"/>
              <a:t>Miscellaneous 1 % on cane &amp; High pr &amp; low </a:t>
            </a:r>
            <a:r>
              <a:rPr lang="en-US" sz="2400" b="1" dirty="0" err="1"/>
              <a:t>pr.losses</a:t>
            </a:r>
            <a:r>
              <a:rPr lang="en-US" sz="2400" b="1" dirty="0"/>
              <a:t> ( 1.0 % on </a:t>
            </a:r>
            <a:r>
              <a:rPr lang="en-US" sz="2400" b="1" dirty="0" err="1"/>
              <a:t>cane.Total</a:t>
            </a:r>
            <a:r>
              <a:rPr lang="en-US" sz="2400" b="1" dirty="0"/>
              <a:t> Estimated steam consumption 28.27 ≈ 28.50 % on cane </a:t>
            </a:r>
          </a:p>
          <a:p>
            <a:pPr marL="137160" indent="0" algn="just">
              <a:buNone/>
            </a:pPr>
            <a:r>
              <a:rPr lang="en-US" sz="2400" b="1" dirty="0"/>
              <a:t>Avg </a:t>
            </a:r>
            <a:r>
              <a:rPr lang="en-US" sz="2400" b="1" dirty="0" err="1"/>
              <a:t>Brixes</a:t>
            </a:r>
            <a:r>
              <a:rPr lang="en-US" sz="2400" b="1" dirty="0"/>
              <a:t> I-16.21 II -22.83 III -29.59 IV -42.38/V-56.28</a:t>
            </a:r>
          </a:p>
          <a:p>
            <a:pPr marL="137160" indent="0" algn="just">
              <a:buNone/>
            </a:pPr>
            <a:r>
              <a:rPr lang="en-US" sz="2400" b="1" dirty="0"/>
              <a:t>H.S.A distribution  2200 S.K/2200 FFE/2500 R/550 R/400R=8200 M2.H.S.A/TCD 1.82 m2/TCD </a:t>
            </a:r>
            <a:r>
              <a:rPr lang="en-US" sz="2400" b="1" dirty="0" err="1"/>
              <a:t>i.e</a:t>
            </a:r>
            <a:r>
              <a:rPr lang="en-US" sz="2400" b="1" dirty="0"/>
              <a:t> 40.02 m2/TCD .The ratio is on higher side ,because one has to consider recirculation of Juice into consideration..Evaporation rates 25.82/22.90/17.35/13.97/12.40 kgs/m2/hr 2400 FFE as floating for I/II 2500 R STDBY for III  &amp; 750R  As std by   for IV &amp; 550  R as std.by for V</a:t>
            </a:r>
          </a:p>
        </p:txBody>
      </p:sp>
    </p:spTree>
    <p:extLst>
      <p:ext uri="{BB962C8B-B14F-4D97-AF65-F5344CB8AC3E}">
        <p14:creationId xmlns:p14="http://schemas.microsoft.com/office/powerpoint/2010/main" val="41371934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3A7B1-9A72-45F2-B0BC-3F1727E613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57909"/>
            <a:ext cx="8596668" cy="6307014"/>
          </a:xfrm>
        </p:spPr>
        <p:txBody>
          <a:bodyPr>
            <a:normAutofit fontScale="92500" lnSpcReduction="10000"/>
          </a:bodyPr>
          <a:lstStyle/>
          <a:p>
            <a:pPr marL="137160" indent="0" algn="just">
              <a:buNone/>
            </a:pPr>
            <a:r>
              <a:rPr lang="en-US" sz="2400" b="1" dirty="0"/>
              <a:t>II)Target crushing rate 5000 TCD ,up to Evaporator &amp; syrup quantity corresponding to 1000 TCD is diverted to Ethanol.</a:t>
            </a:r>
          </a:p>
          <a:p>
            <a:pPr marL="137160" indent="0" algn="just">
              <a:buNone/>
            </a:pPr>
            <a:r>
              <a:rPr lang="en-US" sz="2400" b="1" dirty="0" err="1"/>
              <a:t>Upto</a:t>
            </a:r>
            <a:r>
              <a:rPr lang="en-US" sz="2400" b="1" dirty="0"/>
              <a:t> Clear juice load to Evaporators remains same. </a:t>
            </a:r>
          </a:p>
          <a:p>
            <a:pPr marL="137160" indent="0" algn="just">
              <a:buNone/>
            </a:pPr>
            <a:r>
              <a:rPr lang="en-US" sz="2400" b="1" dirty="0"/>
              <a:t>The amount syrup going to </a:t>
            </a:r>
            <a:r>
              <a:rPr lang="en-US" sz="2400" b="1" dirty="0" err="1"/>
              <a:t>panfloor</a:t>
            </a:r>
            <a:r>
              <a:rPr lang="en-US" sz="2400" b="1" dirty="0"/>
              <a:t> is corresponding to 3507 TCD.</a:t>
            </a:r>
          </a:p>
          <a:p>
            <a:pPr marL="137160" indent="0" algn="just">
              <a:buNone/>
            </a:pPr>
            <a:r>
              <a:rPr lang="en-US" sz="2400" b="1" dirty="0" err="1"/>
              <a:t>Hearafterwards</a:t>
            </a:r>
            <a:r>
              <a:rPr lang="en-US" sz="2400" b="1" dirty="0"/>
              <a:t> the procedure is similar to  BH </a:t>
            </a:r>
            <a:r>
              <a:rPr lang="en-US" sz="2400" b="1" dirty="0" err="1"/>
              <a:t>diversion.Hence</a:t>
            </a:r>
            <a:r>
              <a:rPr lang="en-US" sz="2400" b="1" dirty="0"/>
              <a:t> the calculation is omitted.</a:t>
            </a:r>
          </a:p>
          <a:p>
            <a:pPr marL="137160" indent="0" algn="just">
              <a:buNone/>
            </a:pPr>
            <a:r>
              <a:rPr lang="en-US" sz="2400" b="1" dirty="0"/>
              <a:t>Considering condensate flash advantage &amp; miscellaneous losses &amp; high &amp; low pressure losses ,The total estimated steam % cane =55077 kgs/hr  (26.88 % on cane ).</a:t>
            </a:r>
          </a:p>
          <a:p>
            <a:pPr marL="137160" indent="0" algn="just">
              <a:buNone/>
            </a:pPr>
            <a:r>
              <a:rPr lang="en-US" sz="2400" b="1" dirty="0"/>
              <a:t>Average </a:t>
            </a:r>
            <a:r>
              <a:rPr lang="en-US" sz="2400" b="1" dirty="0" err="1"/>
              <a:t>Brixes</a:t>
            </a:r>
            <a:r>
              <a:rPr lang="en-US" sz="2400" b="1" dirty="0"/>
              <a:t> estimated I-16.11/II -22.15/III -32.95/IV- 44.79/V-  54.71 </a:t>
            </a:r>
          </a:p>
          <a:p>
            <a:pPr marL="137160" indent="0" algn="just">
              <a:buNone/>
            </a:pPr>
            <a:r>
              <a:rPr lang="en-US" sz="2400" b="1" dirty="0"/>
              <a:t>. HAS’s estimated  2150 FFE/2150 FFE/2200 R-III/1050 R-IV /1050 R a </a:t>
            </a:r>
            <a:r>
              <a:rPr lang="en-US" sz="2400" b="1" dirty="0" err="1"/>
              <a:t>sV</a:t>
            </a:r>
            <a:r>
              <a:rPr lang="en-US" sz="2400" b="1" dirty="0"/>
              <a:t>  = 8600 M2 .Ratio  H.SA/T.C.D =1.91 M2/TCD Or 41.97 m2/TCH. Evaporation rates :24.97/22.23/18.60/13.81/10.33 kgs/m2/</a:t>
            </a:r>
            <a:r>
              <a:rPr lang="en-US" sz="2400" b="1" dirty="0" err="1"/>
              <a:t>hr</a:t>
            </a:r>
            <a:r>
              <a:rPr lang="en-US" sz="2400" b="1" dirty="0"/>
              <a:t> </a:t>
            </a:r>
          </a:p>
          <a:p>
            <a:pPr marL="137160" indent="0" algn="just">
              <a:buNone/>
            </a:pPr>
            <a:r>
              <a:rPr lang="en-US" sz="2400" b="1" dirty="0"/>
              <a:t>2300 FFE as floating for I.II , 2200 R stand by for III &amp; 1050 R as stand by for IV &amp; V.</a:t>
            </a:r>
          </a:p>
          <a:p>
            <a:pPr marL="137160" indent="0" algn="just">
              <a:buNone/>
            </a:pPr>
            <a:endParaRPr lang="en-US" sz="2400" b="1" dirty="0"/>
          </a:p>
          <a:p>
            <a:pPr marL="0" indent="0">
              <a:buNone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438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 steam consumption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In the season of 158 days BH is diverted to Ethanol &amp; 44 days syrup is diverted to Distillery.</a:t>
            </a:r>
          </a:p>
          <a:p>
            <a:pPr>
              <a:buNone/>
            </a:pPr>
            <a:r>
              <a:rPr lang="en-US" dirty="0"/>
              <a:t>Net steam consumption :</a:t>
            </a:r>
          </a:p>
          <a:p>
            <a:pPr>
              <a:buNone/>
            </a:pPr>
            <a:r>
              <a:rPr lang="en-US" dirty="0"/>
              <a:t>{ 158  x 28.50 +44 x 26.88 }/( 158 +44) = 28.15 % on cane ,rounded off to 28.50% on cane.</a:t>
            </a:r>
          </a:p>
          <a:p>
            <a:pPr>
              <a:buNone/>
            </a:pPr>
            <a:r>
              <a:rPr lang="en-US" dirty="0"/>
              <a:t>In normal case of no diversion ,the total steam consumption : 29.85 % on cane ,rounded off to 30 % on cane.</a:t>
            </a:r>
            <a:endParaRPr lang="en-I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F10E3-9724-40B3-B2ED-F74F7A29B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/>
              <a:t>Scheme  III: Normal 3 massecuite boiling </a:t>
            </a:r>
            <a:br>
              <a:rPr lang="en-US" sz="4400" b="1" dirty="0"/>
            </a:br>
            <a:r>
              <a:rPr lang="en-US" sz="4400" b="1" dirty="0"/>
              <a:t>with no diversion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5B5EF3-B1D3-43BC-A39E-3B9FA30990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With same bleeding pattern, 3</a:t>
            </a:r>
            <a:r>
              <a:rPr lang="en-US" sz="28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rd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vapours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for  massecuite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boiling,.with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similar procedure of estimating evaporator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loads,then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leaving Brix &amp; average 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Brix,then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coefficient of heat transfer ,the estimated areas are : ( here three massecuite boiling is considered for full load.</a:t>
            </a:r>
          </a:p>
          <a:p>
            <a:pPr algn="just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I -2300 S.K II-2300 FFE /III ( 1800 +1700 )R  /IV -400 R / V-400 R   .</a:t>
            </a:r>
          </a:p>
          <a:p>
            <a:pPr algn="just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Total heating surface /TCD : 8900/4507 = 1.97 M2/TCD ,43.44 m2/</a:t>
            </a:r>
            <a:r>
              <a:rPr lang="en-US" sz="2800" b="1" dirty="0" err="1">
                <a:latin typeface="Arial" panose="020B0604020202020204" pitchFamily="34" charset="0"/>
                <a:cs typeface="Arial" panose="020B0604020202020204" pitchFamily="34" charset="0"/>
              </a:rPr>
              <a:t>TCH.Floating</a:t>
            </a: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 bodies 2500 FFE for I&amp;II,1800 R for III&amp; 400 R floating  for IV &amp;V.</a:t>
            </a:r>
          </a:p>
          <a:p>
            <a:pPr algn="just"/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Evaporation rates : I- 26.15/II -23.24/III-13.27/IV -13.97 /V-5.57 Kgs/cm2/hr .Steam consumption61160 Kgs/hr 29.85% / 30 % cane. 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352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040" y="298547"/>
            <a:ext cx="10505440" cy="6197600"/>
          </a:xfrm>
        </p:spPr>
        <p:txBody>
          <a:bodyPr>
            <a:normAutofit/>
          </a:bodyPr>
          <a:lstStyle/>
          <a:p>
            <a:pPr algn="just"/>
            <a:r>
              <a:rPr lang="en-US" altLang="en-US" sz="2400" b="1" dirty="0"/>
              <a:t> </a:t>
            </a:r>
          </a:p>
          <a:p>
            <a:pPr marL="137160" indent="0" algn="just">
              <a:buNone/>
            </a:pPr>
            <a:endParaRPr lang="en-US" sz="2400" b="1" dirty="0"/>
          </a:p>
          <a:p>
            <a:pPr algn="just"/>
            <a:endParaRPr lang="en-US" sz="2400" b="1" dirty="0"/>
          </a:p>
          <a:p>
            <a:pPr algn="just"/>
            <a:endParaRPr lang="en-US" sz="2400" b="1" dirty="0"/>
          </a:p>
          <a:p>
            <a:pPr algn="just"/>
            <a:r>
              <a:rPr lang="en-US" b="1" dirty="0"/>
              <a:t>This is combined configuration for case I &amp; II. For both BH diversion as well as for partial syrup diversion..</a:t>
            </a:r>
          </a:p>
          <a:p>
            <a:pPr algn="just"/>
            <a:r>
              <a:rPr lang="en-US" b="1" dirty="0"/>
              <a:t>Take  a bit higher heating surface 2400 m2 FFE  for I&amp; FFE of 2200 as II&amp;R of 2500 III. Similarly take heating  surface of 950 m2 R for IV effect.&amp; 800 M2 R as V  effect to be </a:t>
            </a:r>
            <a:r>
              <a:rPr lang="en-US" b="1"/>
              <a:t>used Evaporation </a:t>
            </a:r>
            <a:r>
              <a:rPr lang="en-US" b="1" dirty="0"/>
              <a:t>rates in I :25.82/22.90/17.35/13.97/12.40    in II 24.97/22.23/18.65/13.81/10.33 Kgs/m2/hr</a:t>
            </a:r>
            <a:endParaRPr lang="en-US" altLang="en-US" sz="2400" b="1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114E813-8ACD-4CA8-B8F0-66EBEBECB6CC}"/>
              </a:ext>
            </a:extLst>
          </p:cNvPr>
          <p:cNvSpPr>
            <a:spLocks noGrp="1"/>
          </p:cNvSpPr>
          <p:nvPr/>
        </p:nvSpPr>
        <p:spPr>
          <a:xfrm>
            <a:off x="609600" y="361854"/>
            <a:ext cx="10972800" cy="120569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Evaporator configuration Scheme  I&amp;II</a:t>
            </a:r>
          </a:p>
        </p:txBody>
      </p:sp>
    </p:spTree>
    <p:extLst>
      <p:ext uri="{BB962C8B-B14F-4D97-AF65-F5344CB8AC3E}">
        <p14:creationId xmlns:p14="http://schemas.microsoft.com/office/powerpoint/2010/main" val="15983047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39B4685-09DE-4835-9DA1-3D0FDD45F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74767"/>
            <a:ext cx="10972800" cy="5734593"/>
          </a:xfrm>
        </p:spPr>
        <p:txBody>
          <a:bodyPr/>
          <a:lstStyle/>
          <a:p>
            <a:r>
              <a:rPr lang="en-US" dirty="0"/>
              <a:t>EVAPORATOR CONFIGURATION I,II&amp;III </a:t>
            </a:r>
            <a:br>
              <a:rPr lang="en-US" dirty="0"/>
            </a:br>
            <a:r>
              <a:rPr lang="en-US" sz="3600" dirty="0"/>
              <a:t>(near </a:t>
            </a:r>
            <a:r>
              <a:rPr lang="en-US" sz="3600"/>
              <a:t>impossible case)</a:t>
            </a:r>
            <a:endParaRPr lang="en-US" sz="3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960FB6-2469-4601-B363-A59DB4D4B708}"/>
              </a:ext>
            </a:extLst>
          </p:cNvPr>
          <p:cNvSpPr txBox="1"/>
          <p:nvPr/>
        </p:nvSpPr>
        <p:spPr>
          <a:xfrm>
            <a:off x="940526" y="1727371"/>
            <a:ext cx="10398033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/>
              <a:t>This is combined configuration for Schemes  I , II.&amp;III For both BH diversion as well as for partial syrup diversion, as well as no diversion .</a:t>
            </a:r>
          </a:p>
          <a:p>
            <a:r>
              <a:rPr lang="en-US" sz="2800" dirty="0"/>
              <a:t>If we want to avail all options in one single set up ,then use :</a:t>
            </a:r>
          </a:p>
          <a:p>
            <a:r>
              <a:rPr lang="en-US" sz="2800" dirty="0"/>
              <a:t>FFE of 2500 m2 each for I&amp;II ,(1800+1700 )R for III, 1600/500 R for IV,&amp; 500 x2 R for V.</a:t>
            </a:r>
          </a:p>
          <a:p>
            <a:r>
              <a:rPr lang="en-US" sz="2800" dirty="0"/>
              <a:t>Floating bodies one 2500 m2 FFE for I,II&amp;III,1400 R for III &amp;IV, 500 R for V    </a:t>
            </a:r>
          </a:p>
          <a:p>
            <a:r>
              <a:rPr lang="en-US" sz="2800" dirty="0"/>
              <a:t>Operate conveniently as per requirement </a:t>
            </a:r>
          </a:p>
          <a:p>
            <a:r>
              <a:rPr lang="en-US" sz="2800" b="1" dirty="0"/>
              <a:t>Next page General arrangement of two popular designs  with details of juice distribution is given -------.&gt;&gt;&gt;&gt;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41DB048-29FE-4A1B-A9E1-89FEE4CE9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Cleaning Schedule in case of BH</a:t>
            </a:r>
            <a:br>
              <a:rPr lang="en-US" b="1" dirty="0"/>
            </a:br>
            <a:r>
              <a:rPr lang="en-US" b="1" dirty="0"/>
              <a:t> diversion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EC352D85-9A76-44C2-8BBF-74C91AADF72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1839787"/>
              </p:ext>
            </p:extLst>
          </p:nvPr>
        </p:nvGraphicFramePr>
        <p:xfrm>
          <a:off x="827317" y="1417638"/>
          <a:ext cx="10755083" cy="4014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475">
                  <a:extLst>
                    <a:ext uri="{9D8B030D-6E8A-4147-A177-3AD203B41FA5}">
                      <a16:colId xmlns:a16="http://schemas.microsoft.com/office/drawing/2014/main" val="951118795"/>
                    </a:ext>
                  </a:extLst>
                </a:gridCol>
                <a:gridCol w="3079475">
                  <a:extLst>
                    <a:ext uri="{9D8B030D-6E8A-4147-A177-3AD203B41FA5}">
                      <a16:colId xmlns:a16="http://schemas.microsoft.com/office/drawing/2014/main" val="2929218791"/>
                    </a:ext>
                  </a:extLst>
                </a:gridCol>
                <a:gridCol w="4596133">
                  <a:extLst>
                    <a:ext uri="{9D8B030D-6E8A-4147-A177-3AD203B41FA5}">
                      <a16:colId xmlns:a16="http://schemas.microsoft.com/office/drawing/2014/main" val="4137017494"/>
                    </a:ext>
                  </a:extLst>
                </a:gridCol>
              </a:tblGrid>
              <a:tr h="483486">
                <a:tc>
                  <a:txBody>
                    <a:bodyPr/>
                    <a:lstStyle/>
                    <a:p>
                      <a:r>
                        <a:rPr lang="en-US" sz="3200" dirty="0" err="1"/>
                        <a:t>Sr.No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Range in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326815"/>
                  </a:ext>
                </a:extLst>
              </a:tr>
              <a:tr h="490201">
                <a:tc>
                  <a:txBody>
                    <a:bodyPr/>
                    <a:lstStyle/>
                    <a:p>
                      <a:r>
                        <a:rPr lang="en-US" sz="3200" b="1" dirty="0"/>
                        <a:t>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FFE/ S.K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30 +/- 5 Days/ 35+/-5days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2236282"/>
                  </a:ext>
                </a:extLst>
              </a:tr>
              <a:tr h="631697">
                <a:tc>
                  <a:txBody>
                    <a:bodyPr/>
                    <a:lstStyle/>
                    <a:p>
                      <a:r>
                        <a:rPr lang="en-US" sz="3200" b="1" dirty="0"/>
                        <a:t>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FFE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25 +/-5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977388"/>
                  </a:ext>
                </a:extLst>
              </a:tr>
              <a:tr h="490201">
                <a:tc>
                  <a:txBody>
                    <a:bodyPr/>
                    <a:lstStyle/>
                    <a:p>
                      <a:r>
                        <a:rPr lang="en-US" sz="3200" b="1" dirty="0"/>
                        <a:t>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20+/-3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2947214"/>
                  </a:ext>
                </a:extLst>
              </a:tr>
              <a:tr h="490201">
                <a:tc>
                  <a:txBody>
                    <a:bodyPr/>
                    <a:lstStyle/>
                    <a:p>
                      <a:r>
                        <a:rPr lang="en-US" sz="3200" b="1" dirty="0"/>
                        <a:t>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/>
                        <a:t>10 +/- 2days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339542"/>
                  </a:ext>
                </a:extLst>
              </a:tr>
              <a:tr h="490201">
                <a:tc>
                  <a:txBody>
                    <a:bodyPr/>
                    <a:lstStyle/>
                    <a:p>
                      <a:r>
                        <a:rPr lang="en-US" sz="3200" dirty="0"/>
                        <a:t>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/>
                        <a:t>8+/ - 2 days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176134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8057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1590CB-AB0A-C8D3-55B5-CD625D853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Retention time</a:t>
            </a:r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E2F17DFB-13B9-AD73-8B57-146D054BBC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0010233"/>
              </p:ext>
            </p:extLst>
          </p:nvPr>
        </p:nvGraphicFramePr>
        <p:xfrm>
          <a:off x="609600" y="1600200"/>
          <a:ext cx="10972797" cy="276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599">
                  <a:extLst>
                    <a:ext uri="{9D8B030D-6E8A-4147-A177-3AD203B41FA5}">
                      <a16:colId xmlns:a16="http://schemas.microsoft.com/office/drawing/2014/main" val="193415778"/>
                    </a:ext>
                  </a:extLst>
                </a:gridCol>
                <a:gridCol w="3657599">
                  <a:extLst>
                    <a:ext uri="{9D8B030D-6E8A-4147-A177-3AD203B41FA5}">
                      <a16:colId xmlns:a16="http://schemas.microsoft.com/office/drawing/2014/main" val="1893439626"/>
                    </a:ext>
                  </a:extLst>
                </a:gridCol>
                <a:gridCol w="3657599">
                  <a:extLst>
                    <a:ext uri="{9D8B030D-6E8A-4147-A177-3AD203B41FA5}">
                      <a16:colId xmlns:a16="http://schemas.microsoft.com/office/drawing/2014/main" val="13221109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 err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Dewtails</a:t>
                      </a:r>
                      <a:r>
                        <a:rPr lang="en-US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 in minutes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68108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FFE/S.K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2500 M2/2300 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FFE 2.31/S.K.11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35028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FFE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2500 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FFE 3.30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5457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1800+1700 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 18/+R 17 = 35 (total)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301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400 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8792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</a:t>
                      </a:r>
                    </a:p>
                    <a:p>
                      <a:r>
                        <a:rPr lang="en-US" dirty="0"/>
                        <a:t>Total time ( FFE’s +R’s) </a:t>
                      </a:r>
                    </a:p>
                    <a:p>
                      <a:r>
                        <a:rPr lang="en-US" dirty="0"/>
                        <a:t>Total time ( S.K +FFE +R’s)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400 M2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</a:t>
                      </a:r>
                    </a:p>
                    <a:p>
                      <a:r>
                        <a:rPr lang="en-US" dirty="0"/>
                        <a:t>61.01 min</a:t>
                      </a:r>
                    </a:p>
                    <a:p>
                      <a:r>
                        <a:rPr lang="en-US"/>
                        <a:t>69.30 min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9541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00996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6E5CD3-5B9F-4F1A-A9A4-1F7E3BE2B2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463" y="738188"/>
            <a:ext cx="8596312" cy="53324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          FFE DRAWINGS OF TWO      POPULAR DESIGNS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D1DD16C-B65D-431A-AD45-DF9C28D743E4}"/>
              </a:ext>
            </a:extLst>
          </p:cNvPr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030" y="2299062"/>
            <a:ext cx="4754880" cy="43033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ACF2B5C-C11B-4DF4-ABA3-51374C455869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299062"/>
            <a:ext cx="5817326" cy="43033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85A8F-B45D-4F96-815C-20B1F1511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22514"/>
            <a:ext cx="10972800" cy="591747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n-US" sz="2800" b="1" dirty="0"/>
              <a:t>Specific method of Research:</a:t>
            </a:r>
          </a:p>
          <a:p>
            <a:pPr marL="0" indent="0" algn="just">
              <a:buNone/>
            </a:pPr>
            <a:r>
              <a:rPr lang="en-US" sz="2800" dirty="0"/>
              <a:t>Keeping in view of present day trend , to keep sugar production in control , two routes are selected:</a:t>
            </a:r>
          </a:p>
          <a:p>
            <a:pPr marL="0" indent="0" algn="just">
              <a:buNone/>
            </a:pPr>
            <a:r>
              <a:rPr lang="en-US" sz="2800" dirty="0"/>
              <a:t>BH diversion ( 2 massecuite boiling) to Ethanol production </a:t>
            </a:r>
          </a:p>
          <a:p>
            <a:pPr marL="0" indent="0" algn="just">
              <a:buNone/>
            </a:pPr>
            <a:r>
              <a:rPr lang="en-US" sz="2800" dirty="0"/>
              <a:t>Partial syrup diversion (also  2 massecuite boiling ) to Ethanol production ,balance syrup goes  for pan boiling  .</a:t>
            </a:r>
          </a:p>
          <a:p>
            <a:pPr marL="0" indent="0" algn="just">
              <a:buNone/>
            </a:pPr>
            <a:r>
              <a:rPr lang="en-US" sz="2800" dirty="0"/>
              <a:t>Based on the operating conditions the Evaporator configurations are arrived in each case.    </a:t>
            </a:r>
          </a:p>
          <a:p>
            <a:pPr marL="0" indent="0">
              <a:buNone/>
            </a:pPr>
            <a:r>
              <a:rPr lang="en-US" sz="2800" b="1" dirty="0">
                <a:latin typeface="Arial" panose="020B0604020202020204" pitchFamily="34" charset="0"/>
                <a:cs typeface="Arial" panose="020B0604020202020204" pitchFamily="34" charset="0"/>
              </a:rPr>
              <a:t>RESEARCH DESIGN CALCULATION &amp; PRESENTATION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buNone/>
            </a:pPr>
            <a:r>
              <a:rPr lang="en-US" altLang="en-US" sz="2800" b="1" dirty="0"/>
              <a:t>Abstract :Considering present day need to boost Ethanol production ,which enable Ethanol bleeding with Petrol. New policy of Govt  of India allows Ethanol production from BH molasses ( 55% F.S),sugar cane </a:t>
            </a:r>
            <a:r>
              <a:rPr lang="en-US" altLang="en-US" sz="2800" b="1" dirty="0" err="1"/>
              <a:t>juice,syrup</a:t>
            </a:r>
            <a:r>
              <a:rPr lang="en-US" altLang="en-US" sz="2800" b="1" dirty="0"/>
              <a:t> &amp; alternate feed stocks like Sugar </a:t>
            </a:r>
            <a:r>
              <a:rPr lang="en-US" altLang="en-US" sz="2800" b="1" dirty="0" err="1"/>
              <a:t>Beet,cassava</a:t>
            </a:r>
            <a:r>
              <a:rPr lang="en-US" altLang="en-US" sz="2800" b="1" dirty="0"/>
              <a:t>, rotten food grain etc.</a:t>
            </a:r>
            <a:endParaRPr lang="en-US" sz="2800" dirty="0"/>
          </a:p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4671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ABA34879-41DD-4060-8CB7-66139290F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algn="ctr"/>
            <a:r>
              <a:rPr lang="en-US" b="1" dirty="0"/>
              <a:t>Juice distribution simplified view </a:t>
            </a:r>
            <a:endParaRPr lang="en-IN" b="1" dirty="0"/>
          </a:p>
        </p:txBody>
      </p:sp>
      <p:pic>
        <p:nvPicPr>
          <p:cNvPr id="8" name="Content Placeholder 3">
            <a:extLst>
              <a:ext uri="{FF2B5EF4-FFF2-40B4-BE49-F238E27FC236}">
                <a16:creationId xmlns:a16="http://schemas.microsoft.com/office/drawing/2014/main" id="{4FC61BFB-DDD6-4670-BB13-1EDA8DECF70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82182" y="1600200"/>
            <a:ext cx="6227636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419085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>
            <a:extLst>
              <a:ext uri="{FF2B5EF4-FFF2-40B4-BE49-F238E27FC236}">
                <a16:creationId xmlns:a16="http://schemas.microsoft.com/office/drawing/2014/main" id="{3376DAB8-E50F-4C56-8470-B179383E6EF3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400" b="1" dirty="0">
                <a:latin typeface="Arial" pitchFamily="34" charset="0"/>
                <a:cs typeface="Arial" pitchFamily="34" charset="0"/>
              </a:rPr>
              <a:t>       Distribution arrangement </a:t>
            </a:r>
            <a:br>
              <a:rPr lang="en-US" sz="4400" b="1" dirty="0">
                <a:latin typeface="Arial" pitchFamily="34" charset="0"/>
                <a:cs typeface="Arial" pitchFamily="34" charset="0"/>
              </a:rPr>
            </a:br>
            <a:r>
              <a:rPr lang="en-US" sz="4400" b="1" dirty="0">
                <a:latin typeface="Arial" pitchFamily="34" charset="0"/>
                <a:cs typeface="Arial" pitchFamily="34" charset="0"/>
              </a:rPr>
              <a:t>    another view  </a:t>
            </a:r>
          </a:p>
        </p:txBody>
      </p:sp>
      <p:pic>
        <p:nvPicPr>
          <p:cNvPr id="5" name="Content Placeholder 14">
            <a:extLst>
              <a:ext uri="{FF2B5EF4-FFF2-40B4-BE49-F238E27FC236}">
                <a16:creationId xmlns:a16="http://schemas.microsoft.com/office/drawing/2014/main" id="{C17AA936-FA9D-4BA4-AA0A-2B1E206726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652" y="2476875"/>
            <a:ext cx="3526971" cy="29551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CA7590-3D41-442F-892F-38717A65B13C}"/>
              </a:ext>
            </a:extLst>
          </p:cNvPr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4149" y="2469318"/>
            <a:ext cx="6148250" cy="2955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53368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91160" y="525145"/>
            <a:ext cx="10515600" cy="60182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b="1" dirty="0"/>
              <a:t>    </a:t>
            </a:r>
            <a:r>
              <a:rPr lang="en-US" sz="3600" b="1" dirty="0"/>
              <a:t>AUTOMATION TO BE CONSIDERED FOR FFE :</a:t>
            </a:r>
          </a:p>
          <a:p>
            <a:pPr algn="just">
              <a:buNone/>
            </a:pPr>
            <a:r>
              <a:rPr lang="en-US" sz="3600" b="1" dirty="0"/>
              <a:t>    VFD’s are to be provided for </a:t>
            </a:r>
            <a:r>
              <a:rPr lang="en-US" sz="3600" b="1" dirty="0" err="1"/>
              <a:t>Cl.J</a:t>
            </a:r>
            <a:r>
              <a:rPr lang="en-US" sz="3600" b="1" dirty="0"/>
              <a:t> feed pump &amp; Recirculation pumps. Flow meters are to be provided for recirculation duty &amp; out let syrup. Flow control has to be provided for recirculation pumps. Heating steam flow control &amp; </a:t>
            </a:r>
            <a:r>
              <a:rPr lang="en-US" sz="3600" b="1" dirty="0" err="1"/>
              <a:t>vapour</a:t>
            </a:r>
            <a:r>
              <a:rPr lang="en-US" sz="3600" b="1" dirty="0"/>
              <a:t> stabilization system s have to be provided. </a:t>
            </a:r>
            <a:r>
              <a:rPr lang="en-US" sz="3600" b="1" dirty="0" err="1"/>
              <a:t>Brix</a:t>
            </a:r>
            <a:r>
              <a:rPr lang="en-US" sz="3600" b="1" dirty="0"/>
              <a:t> measurement of inlet juice &amp; out let syrup have to be provided. Brix control to be provided for out going syrup. Condenser Automation to be considered. </a:t>
            </a:r>
          </a:p>
        </p:txBody>
      </p:sp>
    </p:spTree>
    <p:extLst>
      <p:ext uri="{BB962C8B-B14F-4D97-AF65-F5344CB8AC3E}">
        <p14:creationId xmlns:p14="http://schemas.microsoft.com/office/powerpoint/2010/main" val="8279548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62000"/>
          </a:xfrm>
        </p:spPr>
        <p:txBody>
          <a:bodyPr>
            <a:normAutofit fontScale="90000"/>
          </a:bodyPr>
          <a:lstStyle/>
          <a:p>
            <a:r>
              <a:rPr lang="en-US" dirty="0"/>
              <a:t>Role of Vertical Continuous pans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98600"/>
            <a:ext cx="8596668" cy="4902199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400" b="1" dirty="0"/>
              <a:t>Various features:</a:t>
            </a:r>
          </a:p>
          <a:p>
            <a:pPr algn="just">
              <a:buNone/>
            </a:pPr>
            <a:r>
              <a:rPr lang="en-US" sz="2400" b="1" dirty="0"/>
              <a:t>*This is designed to work with low pr. </a:t>
            </a:r>
            <a:r>
              <a:rPr lang="en-US" sz="2400" b="1" dirty="0" err="1"/>
              <a:t>Vapours</a:t>
            </a:r>
            <a:endParaRPr lang="en-US" sz="2400" b="1" dirty="0"/>
          </a:p>
          <a:p>
            <a:pPr algn="just">
              <a:buFont typeface="Arial" charset="0"/>
              <a:buChar char="•"/>
            </a:pPr>
            <a:r>
              <a:rPr lang="en-US" sz="2400" b="1" dirty="0"/>
              <a:t>Five  symmetrical </a:t>
            </a:r>
            <a:r>
              <a:rPr lang="en-US" sz="2400" b="1" dirty="0" err="1"/>
              <a:t>calendria</a:t>
            </a:r>
            <a:r>
              <a:rPr lang="en-US" sz="2400" b="1" dirty="0"/>
              <a:t> for massecuite boing &amp; </a:t>
            </a:r>
            <a:r>
              <a:rPr lang="en-US" sz="2400" b="1" dirty="0" err="1"/>
              <a:t>tightening.For</a:t>
            </a:r>
            <a:r>
              <a:rPr lang="en-US" sz="2400" b="1" dirty="0"/>
              <a:t> better </a:t>
            </a:r>
            <a:r>
              <a:rPr lang="en-US" sz="2400" b="1" dirty="0" err="1"/>
              <a:t>massecuie</a:t>
            </a:r>
            <a:r>
              <a:rPr lang="en-US" sz="2400" b="1" dirty="0"/>
              <a:t> quality graining pan in separate batch pans .Stainless steel wetted parts.</a:t>
            </a:r>
          </a:p>
          <a:p>
            <a:pPr algn="just">
              <a:buNone/>
            </a:pPr>
            <a:r>
              <a:rPr lang="en-US" sz="2400" b="1" dirty="0"/>
              <a:t>*Top mounted mechanical circulator with VFD in all </a:t>
            </a:r>
            <a:r>
              <a:rPr lang="en-US" sz="2400" b="1" dirty="0" err="1"/>
              <a:t>chambers.Compact</a:t>
            </a:r>
            <a:r>
              <a:rPr lang="en-US" sz="2400" b="1" dirty="0"/>
              <a:t> mechanical seals.</a:t>
            </a:r>
          </a:p>
          <a:p>
            <a:pPr algn="just">
              <a:buFont typeface="Arial" charset="0"/>
              <a:buChar char="•"/>
            </a:pPr>
            <a:r>
              <a:rPr lang="en-US" sz="2400" b="1" dirty="0"/>
              <a:t>Honeycomb </a:t>
            </a:r>
            <a:r>
              <a:rPr lang="en-US" sz="2400" b="1" dirty="0" err="1"/>
              <a:t>calendria</a:t>
            </a:r>
            <a:r>
              <a:rPr lang="en-US" sz="2400" b="1" dirty="0"/>
              <a:t> for improved </a:t>
            </a:r>
            <a:r>
              <a:rPr lang="en-US" sz="2400" b="1" dirty="0" err="1"/>
              <a:t>circulation.Induces</a:t>
            </a:r>
            <a:r>
              <a:rPr lang="en-US" sz="2400" b="1" dirty="0"/>
              <a:t> increased heat transfer </a:t>
            </a:r>
            <a:r>
              <a:rPr lang="en-US" sz="2400" b="1" dirty="0" err="1"/>
              <a:t>coeffcients</a:t>
            </a:r>
            <a:r>
              <a:rPr lang="en-US" sz="2400" b="1" dirty="0"/>
              <a:t> . </a:t>
            </a:r>
            <a:r>
              <a:rPr lang="en-US" sz="2400" b="1" dirty="0" err="1"/>
              <a:t>Imroved</a:t>
            </a:r>
            <a:r>
              <a:rPr lang="en-US" sz="2400" b="1" dirty="0"/>
              <a:t> performance because of Mechanical circulation &amp; optimum </a:t>
            </a:r>
            <a:r>
              <a:rPr lang="en-US" sz="2400" b="1" dirty="0" err="1"/>
              <a:t>downtake</a:t>
            </a:r>
            <a:r>
              <a:rPr lang="en-US" sz="2400" b="1" dirty="0"/>
              <a:t> diameter of 37% of </a:t>
            </a:r>
            <a:r>
              <a:rPr lang="en-US" sz="2400" b="1" dirty="0" err="1"/>
              <a:t>Clendria</a:t>
            </a:r>
            <a:r>
              <a:rPr lang="en-US" sz="2400" b="1" dirty="0"/>
              <a:t> diameter. It also results in optimum tube height &amp; level above top </a:t>
            </a:r>
            <a:r>
              <a:rPr lang="en-US" sz="2400" b="1" dirty="0" err="1"/>
              <a:t>tubeplate</a:t>
            </a:r>
            <a:r>
              <a:rPr lang="en-US" sz="2400" b="1" dirty="0"/>
              <a:t> &amp; optimum </a:t>
            </a:r>
            <a:r>
              <a:rPr lang="en-US" sz="2400" b="1" dirty="0" err="1"/>
              <a:t>vapour</a:t>
            </a:r>
            <a:r>
              <a:rPr lang="en-US" sz="2400" b="1" dirty="0"/>
              <a:t> space heights.</a:t>
            </a:r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US" sz="2400" b="1" dirty="0"/>
          </a:p>
          <a:p>
            <a:pPr>
              <a:buFont typeface="Arial" charset="0"/>
              <a:buChar char="•"/>
            </a:pPr>
            <a:endParaRPr lang="en-IN" sz="2400" b="1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6960C-3DBA-4B0E-B1B8-F2467680C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7672" y="613143"/>
            <a:ext cx="8596668" cy="503738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400" b="1" dirty="0"/>
              <a:t>G.A OF CVP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B2BF00-BAE9-48A0-9BE2-7F79C16EA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738" y="0"/>
            <a:ext cx="7974297" cy="691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6592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 VIEW OF HONEYCOMB CALENDRIA</a:t>
            </a:r>
            <a:endParaRPr lang="en-IN" dirty="0"/>
          </a:p>
        </p:txBody>
      </p:sp>
      <p:pic>
        <p:nvPicPr>
          <p:cNvPr id="1026" name="Picture 2" descr="C:\Users\Administrator\Downloads\IMG20220219221414__0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5243" y="1600200"/>
            <a:ext cx="4601513" cy="4708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58800"/>
            <a:ext cx="8596668" cy="5867399"/>
          </a:xfrm>
        </p:spPr>
        <p:txBody>
          <a:bodyPr/>
          <a:lstStyle/>
          <a:p>
            <a:pPr algn="just">
              <a:buNone/>
            </a:pPr>
            <a:r>
              <a:rPr lang="en-US" dirty="0"/>
              <a:t>     *</a:t>
            </a:r>
            <a:r>
              <a:rPr lang="en-US" sz="2400" b="1" dirty="0"/>
              <a:t>Operating pressure </a:t>
            </a:r>
            <a:r>
              <a:rPr lang="en-US" sz="2400" b="1" dirty="0" err="1"/>
              <a:t>upto</a:t>
            </a:r>
            <a:r>
              <a:rPr lang="en-US" sz="2400" b="1" dirty="0"/>
              <a:t> 700 mbar for low </a:t>
            </a:r>
            <a:r>
              <a:rPr lang="en-US" sz="2400" b="1" dirty="0" err="1"/>
              <a:t>massecuite</a:t>
            </a:r>
            <a:r>
              <a:rPr lang="en-US" sz="2400" b="1" dirty="0"/>
              <a:t> &amp;  600 </a:t>
            </a:r>
            <a:r>
              <a:rPr lang="en-US" sz="2400" b="1" dirty="0" err="1"/>
              <a:t>mmbar</a:t>
            </a:r>
            <a:r>
              <a:rPr lang="en-US" sz="2400" b="1" dirty="0"/>
              <a:t> for high </a:t>
            </a:r>
            <a:r>
              <a:rPr lang="en-US" sz="2400" b="1" dirty="0" err="1"/>
              <a:t>massecuite</a:t>
            </a:r>
            <a:r>
              <a:rPr lang="en-US" sz="2400" b="1" dirty="0"/>
              <a:t> boiling.</a:t>
            </a:r>
          </a:p>
          <a:p>
            <a:pPr algn="just">
              <a:buNone/>
            </a:pPr>
            <a:r>
              <a:rPr lang="en-US" sz="2400" b="1" dirty="0"/>
              <a:t>   *Improved crystal yield ,reduced incrustation,&amp; reduction in formation of </a:t>
            </a:r>
            <a:r>
              <a:rPr lang="en-US" sz="2400" b="1" dirty="0" err="1"/>
              <a:t>conglamorates</a:t>
            </a:r>
            <a:r>
              <a:rPr lang="en-US" sz="2400" b="1" dirty="0"/>
              <a:t>.</a:t>
            </a:r>
          </a:p>
          <a:p>
            <a:pPr algn="just">
              <a:buFont typeface="Arial" charset="0"/>
              <a:buChar char="•"/>
            </a:pPr>
            <a:r>
              <a:rPr lang="en-US" sz="2400" b="1" dirty="0"/>
              <a:t>Inlet </a:t>
            </a:r>
            <a:r>
              <a:rPr lang="en-US" sz="2400" b="1" dirty="0" err="1"/>
              <a:t>vapour</a:t>
            </a:r>
            <a:r>
              <a:rPr lang="en-US" sz="2400" b="1" dirty="0"/>
              <a:t> control &amp; for individual chambers .</a:t>
            </a:r>
            <a:r>
              <a:rPr lang="en-US" sz="2400" b="1" dirty="0" err="1"/>
              <a:t>Massecuite</a:t>
            </a:r>
            <a:r>
              <a:rPr lang="en-US" sz="2400" b="1" dirty="0"/>
              <a:t> level &amp; temperature measurements.</a:t>
            </a:r>
          </a:p>
          <a:p>
            <a:pPr algn="just">
              <a:buFont typeface="Arial" charset="0"/>
              <a:buChar char="•"/>
            </a:pPr>
            <a:r>
              <a:rPr lang="en-US" sz="2400" b="1" dirty="0"/>
              <a:t>* Efficient Automation of all variables.</a:t>
            </a:r>
          </a:p>
          <a:p>
            <a:pPr algn="just">
              <a:buFont typeface="Arial" charset="0"/>
              <a:buChar char="•"/>
            </a:pPr>
            <a:r>
              <a:rPr lang="en-US" sz="2400" b="1" dirty="0"/>
              <a:t>* Cleaning during operation by isolating of individual chambers.</a:t>
            </a:r>
          </a:p>
          <a:p>
            <a:pPr algn="just">
              <a:buFont typeface="Arial" charset="0"/>
              <a:buChar char="•"/>
            </a:pPr>
            <a:r>
              <a:rPr lang="en-US" sz="2400" b="1" dirty="0"/>
              <a:t>* Less load on condenser</a:t>
            </a:r>
          </a:p>
          <a:p>
            <a:pPr algn="just">
              <a:buFont typeface="Arial" charset="0"/>
              <a:buChar char="•"/>
            </a:pPr>
            <a:r>
              <a:rPr lang="en-US" sz="2400" b="1" dirty="0"/>
              <a:t>* Vertical Installation &amp; does not need supporting structure</a:t>
            </a:r>
            <a:r>
              <a:rPr lang="en-US" dirty="0"/>
              <a:t>.</a:t>
            </a:r>
            <a:endParaRPr lang="en-IN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/>
              <a:t>CVP AUTOMATION TO BE CONSIDERED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defRPr/>
            </a:pPr>
            <a:r>
              <a:rPr lang="en-US" sz="2000" b="1" dirty="0"/>
              <a:t>The Automation include heating </a:t>
            </a:r>
            <a:r>
              <a:rPr lang="en-US" sz="2000" b="1" dirty="0" err="1"/>
              <a:t>vapour</a:t>
            </a:r>
            <a:r>
              <a:rPr lang="en-US" sz="2000" b="1" dirty="0"/>
              <a:t> control </a:t>
            </a:r>
            <a:r>
              <a:rPr lang="en-US" sz="2000" b="1" dirty="0" err="1"/>
              <a:t>loop,hot</a:t>
            </a:r>
            <a:r>
              <a:rPr lang="en-US" sz="2000" b="1" dirty="0"/>
              <a:t> water control </a:t>
            </a:r>
            <a:r>
              <a:rPr lang="en-US" sz="2000" b="1" dirty="0" err="1"/>
              <a:t>loop,Brix</a:t>
            </a:r>
            <a:r>
              <a:rPr lang="en-US" sz="2000" b="1" dirty="0"/>
              <a:t> control/indication </a:t>
            </a:r>
            <a:r>
              <a:rPr lang="en-US" sz="2000" b="1" dirty="0" err="1"/>
              <a:t>loop,condensate</a:t>
            </a:r>
            <a:r>
              <a:rPr lang="en-US" sz="2000" b="1" dirty="0"/>
              <a:t> measurement in the tightening zone. This is apart from regular automation being provided in the boiling zone of CVP ,which include Brix measurement &amp; control for Alternate compartments ,heating </a:t>
            </a:r>
            <a:r>
              <a:rPr lang="en-US" sz="2000" b="1" dirty="0" err="1"/>
              <a:t>vapour</a:t>
            </a:r>
            <a:r>
              <a:rPr lang="en-US" sz="2000" b="1" dirty="0"/>
              <a:t> </a:t>
            </a:r>
            <a:r>
              <a:rPr lang="en-US" sz="2000" b="1" dirty="0" err="1"/>
              <a:t>control,ratio</a:t>
            </a:r>
            <a:r>
              <a:rPr lang="en-US" sz="2000" b="1" dirty="0"/>
              <a:t> control for Magma/</a:t>
            </a:r>
            <a:r>
              <a:rPr lang="en-US" sz="2000" b="1" dirty="0" err="1"/>
              <a:t>molasses,absolute</a:t>
            </a:r>
            <a:r>
              <a:rPr lang="en-US" sz="2000" b="1" dirty="0"/>
              <a:t> </a:t>
            </a:r>
            <a:r>
              <a:rPr lang="en-US" sz="2000" b="1" dirty="0" err="1"/>
              <a:t>pr.control</a:t>
            </a:r>
            <a:r>
              <a:rPr lang="en-US" sz="2000" b="1" dirty="0"/>
              <a:t> </a:t>
            </a:r>
            <a:r>
              <a:rPr lang="en-US" sz="2000" b="1" dirty="0" err="1"/>
              <a:t>etc</a:t>
            </a:r>
            <a:r>
              <a:rPr lang="en-US" sz="2000" b="1" dirty="0"/>
              <a:t> based on PLC system with SCADA ,which could be hooked to DCS of the plant automation.</a:t>
            </a:r>
          </a:p>
          <a:p>
            <a:pPr algn="just">
              <a:defRPr/>
            </a:pPr>
            <a:r>
              <a:rPr lang="en-US" sz="2000" b="1" dirty="0"/>
              <a:t>The measurement of Molasses/Syrup &amp; Condensate is considered. Level indication &amp; control for feed molasses &amp; level indication of seed magma crystallizer ,are essential</a:t>
            </a:r>
          </a:p>
        </p:txBody>
      </p:sp>
    </p:spTree>
    <p:extLst>
      <p:ext uri="{BB962C8B-B14F-4D97-AF65-F5344CB8AC3E}">
        <p14:creationId xmlns:p14="http://schemas.microsoft.com/office/powerpoint/2010/main" val="17941061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PRECAUTIONS TO BE TAKEN</a:t>
            </a:r>
          </a:p>
        </p:txBody>
      </p:sp>
      <p:sp>
        <p:nvSpPr>
          <p:cNvPr id="3" name="Rectangle 2"/>
          <p:cNvSpPr/>
          <p:nvPr/>
        </p:nvSpPr>
        <p:spPr>
          <a:xfrm>
            <a:off x="1260971" y="1498600"/>
            <a:ext cx="827772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r>
              <a:rPr lang="en-US" sz="2800" b="1" dirty="0"/>
              <a:t>These measures are sensitive to fluctuations .</a:t>
            </a:r>
          </a:p>
          <a:p>
            <a:pPr algn="just">
              <a:lnSpc>
                <a:spcPct val="80000"/>
              </a:lnSpc>
            </a:pPr>
            <a:r>
              <a:rPr lang="en-US" sz="2800" b="1" dirty="0"/>
              <a:t>Ample Imbibition % </a:t>
            </a:r>
            <a:r>
              <a:rPr lang="en-US" sz="2800" b="1" dirty="0" err="1"/>
              <a:t>fibre</a:t>
            </a:r>
            <a:r>
              <a:rPr lang="en-US" sz="2800" b="1" dirty="0"/>
              <a:t> 250+to be provided for effective </a:t>
            </a:r>
            <a:r>
              <a:rPr lang="en-US" sz="2800" b="1" dirty="0" err="1"/>
              <a:t>vapour</a:t>
            </a:r>
            <a:r>
              <a:rPr lang="en-US" sz="2800" b="1" dirty="0"/>
              <a:t> bleeding. </a:t>
            </a:r>
            <a:r>
              <a:rPr lang="en-IN" sz="2800" b="1" dirty="0"/>
              <a:t>Similarly the </a:t>
            </a:r>
            <a:r>
              <a:rPr lang="en-IN" sz="2800" b="1" dirty="0" err="1"/>
              <a:t>Brixes</a:t>
            </a:r>
            <a:r>
              <a:rPr lang="en-IN" sz="2800" b="1" dirty="0"/>
              <a:t> of intermediate molasses: AL :75 ,AH -75,BH </a:t>
            </a:r>
            <a:r>
              <a:rPr lang="en-IN" sz="2800" b="1"/>
              <a:t>83.5,CL-80 </a:t>
            </a:r>
            <a:endParaRPr lang="en-US" sz="2800" b="1" dirty="0"/>
          </a:p>
          <a:p>
            <a:pPr algn="just">
              <a:lnSpc>
                <a:spcPct val="80000"/>
              </a:lnSpc>
            </a:pPr>
            <a:r>
              <a:rPr lang="en-US" sz="2800" b="1" dirty="0"/>
              <a:t>Systems governed by Automation needs steady state conditions.</a:t>
            </a:r>
          </a:p>
          <a:p>
            <a:pPr algn="just">
              <a:lnSpc>
                <a:spcPct val="80000"/>
              </a:lnSpc>
            </a:pPr>
            <a:r>
              <a:rPr lang="en-US" sz="2800" b="1" dirty="0"/>
              <a:t>For  plants 5000 TCD &amp;above need to run on minimum 70- 75% of rated capacity on TCD basis.</a:t>
            </a:r>
          </a:p>
          <a:p>
            <a:pPr algn="just">
              <a:lnSpc>
                <a:spcPct val="80000"/>
              </a:lnSpc>
            </a:pPr>
            <a:r>
              <a:rPr lang="en-US" sz="2800" b="1" dirty="0"/>
              <a:t>System of Automation needs qualified &amp; Trained Instrumentation engineers &amp;  </a:t>
            </a:r>
            <a:r>
              <a:rPr lang="en-US" sz="2800" b="1" dirty="0" err="1"/>
              <a:t>Techniciens</a:t>
            </a:r>
            <a:r>
              <a:rPr lang="en-US" sz="2800" b="1" dirty="0"/>
              <a:t>  .Regular Training  </a:t>
            </a:r>
            <a:r>
              <a:rPr lang="en-US" sz="2800" b="1" dirty="0" err="1"/>
              <a:t>programmes</a:t>
            </a:r>
            <a:r>
              <a:rPr lang="en-US" sz="2800" b="1" dirty="0"/>
              <a:t> on the aspect of operation &amp; maintenance to upgrade the skills  ARE a must.</a:t>
            </a:r>
          </a:p>
          <a:p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4774913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12064"/>
            <a:ext cx="10363200" cy="594149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/>
              <a:t>Observation with remarks &amp; conclusion: </a:t>
            </a:r>
            <a:br>
              <a:rPr lang="en-US" sz="2800" b="1" dirty="0"/>
            </a:br>
            <a:r>
              <a:rPr lang="en-US" sz="2800" b="0" dirty="0"/>
              <a:t>Considering the present day scenario with   </a:t>
            </a:r>
            <a:r>
              <a:rPr lang="en-US" sz="2800" b="0" dirty="0" err="1"/>
              <a:t>surplussugar</a:t>
            </a:r>
            <a:r>
              <a:rPr lang="en-US" sz="2800" b="0" dirty="0"/>
              <a:t> </a:t>
            </a:r>
            <a:r>
              <a:rPr lang="en-US" sz="2800" b="0" dirty="0" err="1"/>
              <a:t>production,the</a:t>
            </a:r>
            <a:r>
              <a:rPr lang="en-US" sz="2800" b="0" dirty="0"/>
              <a:t> manufacture of Raw Sugar followed by Refined sugar &amp; special emphasis on Ethanol production  on the routes of BH diversion &amp; partial syrup diversion is considered &amp; based on </a:t>
            </a:r>
            <a:r>
              <a:rPr lang="en-US" sz="2800" b="0" dirty="0" err="1"/>
              <a:t>Govt</a:t>
            </a:r>
            <a:r>
              <a:rPr lang="en-US" sz="2800" b="0" dirty="0"/>
              <a:t> of India guidelines. We have chosen 5000 TCD </a:t>
            </a:r>
            <a:r>
              <a:rPr lang="en-US" sz="2800" b="0" dirty="0" err="1"/>
              <a:t>PWSplant</a:t>
            </a:r>
            <a:r>
              <a:rPr lang="en-US" sz="2800" b="0" dirty="0"/>
              <a:t> with above two routes &amp;  It is observed the Partial syrup diversion to Ethanol gives less steam consumption 26.50 % on cane ,followed by BH diversion 28.5 % &amp; then maximum 30% with normal operation.</a:t>
            </a:r>
            <a:br>
              <a:rPr lang="en-US" sz="2800" b="0" dirty="0"/>
            </a:br>
            <a:r>
              <a:rPr lang="en-US" sz="2800" b="0" dirty="0" err="1"/>
              <a:t>Hense</a:t>
            </a:r>
            <a:r>
              <a:rPr lang="en-US" sz="2800" b="0" dirty="0"/>
              <a:t> Partial syrup  route in </a:t>
            </a:r>
            <a:r>
              <a:rPr lang="en-US" sz="2800" b="0" dirty="0" err="1"/>
              <a:t>benefitial</a:t>
            </a:r>
            <a:r>
              <a:rPr lang="en-US" sz="2800" b="0" dirty="0"/>
              <a:t> to the factories as far as steam consumption is concerned.        </a:t>
            </a:r>
            <a:endParaRPr lang="en-IN" sz="2800" b="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854AD-4FD9-451A-9393-7376C859A6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529046"/>
            <a:ext cx="10972800" cy="5662748"/>
          </a:xfrm>
        </p:spPr>
        <p:txBody>
          <a:bodyPr>
            <a:normAutofit/>
          </a:bodyPr>
          <a:lstStyle/>
          <a:p>
            <a:pPr marL="137160" indent="0" algn="just">
              <a:buNone/>
            </a:pPr>
            <a:r>
              <a:rPr lang="en-US" altLang="en-US" sz="3200" b="1" dirty="0"/>
              <a:t>Further Govt of India revised the norms of BH &amp; yield of Ethanol from BH &amp; also revised the norms of Sugar cane syrup &amp; yield of Ethanol from Syrup( 50% F.S).Rs 57.61 liters/ton of Ethanol produced </a:t>
            </a:r>
            <a:r>
              <a:rPr lang="en-US" altLang="en-US" sz="3200" b="1" dirty="0" err="1"/>
              <a:t>fro</a:t>
            </a:r>
            <a:r>
              <a:rPr lang="en-US" altLang="en-US" sz="3200" b="1" dirty="0"/>
              <a:t> BH( 55% F.S) &amp;Rs 62.65 /liter in case of Ethanol produced from Syrup&amp; Rs 45.69 in case of Ethanol from A grade Final molasses(50% TRS).We have chosen a Standard sugar plant of  producing plantation white  Sugar  .Corresponding Evaporator requirement &amp; configuration is worked out in both the cases &amp; for </a:t>
            </a:r>
            <a:r>
              <a:rPr lang="en-US" altLang="en-US" sz="3200" b="1" dirty="0" err="1"/>
              <a:t>comparision</a:t>
            </a:r>
            <a:r>
              <a:rPr lang="en-US" altLang="en-US" sz="3200" b="1" dirty="0"/>
              <a:t> ,normal case without diversion is also considered.</a:t>
            </a:r>
          </a:p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61880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b="1" i="1" dirty="0"/>
              <a:t>              THANKS FOR ANALYTICAL &amp;   PATIENT LISENING</a:t>
            </a:r>
          </a:p>
        </p:txBody>
      </p:sp>
      <p:pic>
        <p:nvPicPr>
          <p:cNvPr id="4" name="Content Placeholder 3" descr="j02819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760" y="1747520"/>
            <a:ext cx="6055361" cy="4754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5951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BD04F4-437A-4E56-83BE-10731A3279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339634"/>
            <a:ext cx="10972800" cy="596972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4000" b="1" dirty="0"/>
              <a:t>    </a:t>
            </a:r>
            <a:r>
              <a:rPr lang="en-US" sz="4000" b="1" dirty="0" err="1"/>
              <a:t>Methodolgy</a:t>
            </a:r>
            <a:r>
              <a:rPr lang="en-US" sz="4000" b="1" dirty="0"/>
              <a:t> of Evaporator Calculations</a:t>
            </a:r>
          </a:p>
          <a:p>
            <a:pPr marL="0" indent="0" algn="just">
              <a:buNone/>
            </a:pPr>
            <a:endParaRPr lang="en-US" sz="4000" b="1" dirty="0"/>
          </a:p>
          <a:p>
            <a:pPr algn="just"/>
            <a:r>
              <a:rPr lang="en-US" sz="2800" b="1" dirty="0"/>
              <a:t>1) Target 5000 TCD :With 2 massecuite boiling &amp; BH diversion to Ethanol .The syrup goes for A&amp;B boing.</a:t>
            </a:r>
          </a:p>
          <a:p>
            <a:pPr algn="just"/>
            <a:r>
              <a:rPr lang="en-US" sz="2800" b="1" dirty="0"/>
              <a:t>2) Target 5000 TCD: Up to Evaporator station,&amp; then syrup quantity corresponding to 1000 TCD is diverted to Ethanol </a:t>
            </a:r>
            <a:r>
              <a:rPr lang="en-US" sz="2800" b="1" dirty="0" err="1"/>
              <a:t>making.Remaining</a:t>
            </a:r>
            <a:r>
              <a:rPr lang="en-US" sz="2800" b="1" dirty="0"/>
              <a:t> syrup goes for2  massecuite boiling .</a:t>
            </a:r>
          </a:p>
          <a:p>
            <a:pPr algn="just"/>
            <a:r>
              <a:rPr lang="en-US" sz="2800" b="1" dirty="0"/>
              <a:t>For </a:t>
            </a:r>
            <a:r>
              <a:rPr lang="en-US" sz="2800" b="1" dirty="0" err="1"/>
              <a:t>comparision</a:t>
            </a:r>
            <a:r>
              <a:rPr lang="en-US" sz="2800" b="1" dirty="0"/>
              <a:t> : Target 5000 TCD &amp; then total syrup goes for three massecuite boiling .Then Final molasses (CH) goes to Ethanol making.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2955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49420"/>
            <a:ext cx="11996612" cy="5465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FC67F84F-09F5-456A-AB62-B1AA4E11663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8485314"/>
              </p:ext>
            </p:extLst>
          </p:nvPr>
        </p:nvGraphicFramePr>
        <p:xfrm>
          <a:off x="1108826" y="1788718"/>
          <a:ext cx="9974347" cy="3823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59149">
                  <a:extLst>
                    <a:ext uri="{9D8B030D-6E8A-4147-A177-3AD203B41FA5}">
                      <a16:colId xmlns:a16="http://schemas.microsoft.com/office/drawing/2014/main" val="1679024181"/>
                    </a:ext>
                  </a:extLst>
                </a:gridCol>
                <a:gridCol w="3657599">
                  <a:extLst>
                    <a:ext uri="{9D8B030D-6E8A-4147-A177-3AD203B41FA5}">
                      <a16:colId xmlns:a16="http://schemas.microsoft.com/office/drawing/2014/main" val="806066961"/>
                    </a:ext>
                  </a:extLst>
                </a:gridCol>
                <a:gridCol w="3657599">
                  <a:extLst>
                    <a:ext uri="{9D8B030D-6E8A-4147-A177-3AD203B41FA5}">
                      <a16:colId xmlns:a16="http://schemas.microsoft.com/office/drawing/2014/main" val="292338135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OPERATIONAL DETAILS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SCHEME 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SCHEMEII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04405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TCD/TCH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4507.41/204.88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4507.41/204.88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56065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Imbibition% fib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2748439"/>
                  </a:ext>
                </a:extLst>
              </a:tr>
              <a:tr h="420215">
                <a:tc>
                  <a:txBody>
                    <a:bodyPr/>
                    <a:lstStyle/>
                    <a:p>
                      <a:r>
                        <a:rPr lang="en-US" dirty="0"/>
                        <a:t>Mixed juice %cane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6740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Load to Juice heaters % cane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655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Clear juice % cane/</a:t>
                      </a:r>
                      <a:r>
                        <a:rPr lang="en-US" dirty="0" err="1"/>
                        <a:t>Brix</a:t>
                      </a:r>
                      <a:r>
                        <a:rPr lang="en-US" dirty="0"/>
                        <a:t> ( after DCH)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107.32/13.73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107.32/13.73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6065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Syrup Brix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85011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% Evaporation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77.11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77.11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5553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1428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755533"/>
              </p:ext>
            </p:extLst>
          </p:nvPr>
        </p:nvGraphicFramePr>
        <p:xfrm>
          <a:off x="609600" y="392113"/>
          <a:ext cx="10972800" cy="721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Bleeding pattern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Scheme  I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Scheme  II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M.J 1st heating ( 32 -45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⁰C)</a:t>
                      </a:r>
                      <a:r>
                        <a:rPr lang="en-US" dirty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 body out let </a:t>
                      </a:r>
                      <a:r>
                        <a:rPr lang="en-US" dirty="0" err="1"/>
                        <a:t>vapours</a:t>
                      </a:r>
                      <a:r>
                        <a:rPr lang="en-US" dirty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M.J 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heating ( 45 – 60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⁰C)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condensate cross heating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M.J .correction heating ( 60 -70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 C)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4</a:t>
                      </a:r>
                      <a:r>
                        <a:rPr lang="en-US" baseline="30000" dirty="0"/>
                        <a:t>th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vapours</a:t>
                      </a:r>
                      <a:r>
                        <a:rPr lang="en-US" dirty="0"/>
                        <a:t> by Dynamic J.H 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S.J  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heating ( 65 – 85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 C)</a:t>
                      </a:r>
                      <a:r>
                        <a:rPr lang="en-US" dirty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body </a:t>
                      </a:r>
                      <a:r>
                        <a:rPr lang="en-US" dirty="0" err="1"/>
                        <a:t>vapours</a:t>
                      </a:r>
                      <a:r>
                        <a:rPr lang="en-US" dirty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S.J 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heating ( 85 -95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 C)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Vapours</a:t>
                      </a:r>
                      <a:r>
                        <a:rPr lang="en-US" dirty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S.J .Final heating ( 95 – 102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⁰C)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Vapours</a:t>
                      </a:r>
                      <a:r>
                        <a:rPr lang="en-US" dirty="0"/>
                        <a:t> by D.C.H.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Load to clarifiers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117.42 % on cane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Cl.J</a:t>
                      </a:r>
                      <a:r>
                        <a:rPr lang="en-US" dirty="0"/>
                        <a:t> 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heating ( 95 – 100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 C)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P.T.H By 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vapours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Cl.J</a:t>
                      </a:r>
                      <a:r>
                        <a:rPr lang="en-US" dirty="0"/>
                        <a:t> 2</a:t>
                      </a:r>
                      <a:r>
                        <a:rPr lang="en-US" baseline="30000" dirty="0"/>
                        <a:t>nd</a:t>
                      </a:r>
                      <a:r>
                        <a:rPr lang="en-US" dirty="0"/>
                        <a:t> heating ( 100 -111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 C)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By  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 </a:t>
                      </a:r>
                      <a:r>
                        <a:rPr lang="en-US" dirty="0" err="1"/>
                        <a:t>Vapours</a:t>
                      </a:r>
                      <a:r>
                        <a:rPr lang="en-US" dirty="0"/>
                        <a:t> by D.C.H 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Cl</a:t>
                      </a:r>
                      <a:r>
                        <a:rPr lang="en-US" dirty="0"/>
                        <a:t> .J load to </a:t>
                      </a:r>
                      <a:r>
                        <a:rPr lang="en-US" dirty="0" err="1"/>
                        <a:t>Evaporatorts</a:t>
                      </a:r>
                      <a:r>
                        <a:rPr lang="en-US" dirty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106.47 % on cane @  13.83 Bx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Pan bleeding pattern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CVP sets for </a:t>
                      </a:r>
                      <a:r>
                        <a:rPr lang="en-US" dirty="0" err="1"/>
                        <a:t>massecuite</a:t>
                      </a:r>
                      <a:r>
                        <a:rPr lang="en-US" dirty="0"/>
                        <a:t> boiling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A/B /C % cane 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A-24 &amp; B -11 % on cane 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 -24 &amp; B -11 % on cane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Vapour</a:t>
                      </a:r>
                      <a:r>
                        <a:rPr lang="en-US" dirty="0"/>
                        <a:t> consumption </a:t>
                      </a:r>
                      <a:r>
                        <a:rPr lang="en-US" dirty="0" err="1"/>
                        <a:t>kgs</a:t>
                      </a:r>
                      <a:r>
                        <a:rPr lang="en-US" dirty="0"/>
                        <a:t>/kg of </a:t>
                      </a:r>
                      <a:r>
                        <a:rPr lang="en-US" dirty="0" err="1"/>
                        <a:t>Massecuite</a:t>
                      </a:r>
                      <a:r>
                        <a:rPr lang="en-US" dirty="0"/>
                        <a:t> by 3</a:t>
                      </a:r>
                      <a:r>
                        <a:rPr lang="en-US" baseline="30000" dirty="0"/>
                        <a:t>rd</a:t>
                      </a:r>
                      <a:r>
                        <a:rPr lang="en-US" dirty="0"/>
                        <a:t> </a:t>
                      </a:r>
                      <a:r>
                        <a:rPr lang="en-US" dirty="0" err="1"/>
                        <a:t>vapours</a:t>
                      </a:r>
                      <a:r>
                        <a:rPr lang="en-US" dirty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For A 0.4125 </a:t>
                      </a:r>
                      <a:r>
                        <a:rPr lang="en-US" dirty="0" err="1"/>
                        <a:t>kgs</a:t>
                      </a:r>
                      <a:r>
                        <a:rPr lang="en-US" dirty="0"/>
                        <a:t>/kg </a:t>
                      </a:r>
                      <a:r>
                        <a:rPr lang="en-US" dirty="0" err="1"/>
                        <a:t>massecuite</a:t>
                      </a:r>
                      <a:r>
                        <a:rPr lang="en-US" dirty="0"/>
                        <a:t> &amp; 0.35 </a:t>
                      </a:r>
                      <a:r>
                        <a:rPr lang="en-US" dirty="0" err="1"/>
                        <a:t>kgs</a:t>
                      </a:r>
                      <a:r>
                        <a:rPr lang="en-US" dirty="0"/>
                        <a:t>/kg </a:t>
                      </a:r>
                      <a:r>
                        <a:rPr lang="en-US" dirty="0" err="1"/>
                        <a:t>massecuite</a:t>
                      </a:r>
                      <a:r>
                        <a:rPr lang="en-US" dirty="0"/>
                        <a:t> for B</a:t>
                      </a:r>
                      <a:endParaRPr lang="en-IN" dirty="0"/>
                    </a:p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For A 0.4125 </a:t>
                      </a:r>
                      <a:r>
                        <a:rPr lang="en-US" dirty="0" err="1"/>
                        <a:t>kgs</a:t>
                      </a:r>
                      <a:r>
                        <a:rPr lang="en-US" dirty="0"/>
                        <a:t>/kg </a:t>
                      </a:r>
                      <a:r>
                        <a:rPr lang="en-US" dirty="0" err="1"/>
                        <a:t>massecuite</a:t>
                      </a:r>
                      <a:r>
                        <a:rPr lang="en-US" dirty="0"/>
                        <a:t> &amp; 0.35 </a:t>
                      </a:r>
                      <a:r>
                        <a:rPr lang="en-US" dirty="0" err="1"/>
                        <a:t>kgs</a:t>
                      </a:r>
                      <a:r>
                        <a:rPr lang="en-US" dirty="0"/>
                        <a:t>/kg </a:t>
                      </a:r>
                      <a:r>
                        <a:rPr lang="en-US" dirty="0" err="1"/>
                        <a:t>massecuite</a:t>
                      </a:r>
                      <a:r>
                        <a:rPr lang="en-US" dirty="0"/>
                        <a:t> for B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body inlet </a:t>
                      </a:r>
                      <a:r>
                        <a:rPr lang="en-US" dirty="0" err="1"/>
                        <a:t>exh</a:t>
                      </a:r>
                      <a:r>
                        <a:rPr lang="en-US" dirty="0"/>
                        <a:t>,. Pr /Temp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2.01 kg/cm2.a/120.65  deg C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Last body </a:t>
                      </a:r>
                      <a:r>
                        <a:rPr lang="en-US" dirty="0" err="1"/>
                        <a:t>vapours</a:t>
                      </a:r>
                      <a:r>
                        <a:rPr lang="en-US" dirty="0"/>
                        <a:t>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 </a:t>
                      </a:r>
                      <a:r>
                        <a:rPr lang="en-US" dirty="0" err="1"/>
                        <a:t>kgs</a:t>
                      </a:r>
                      <a:r>
                        <a:rPr lang="en-US" dirty="0"/>
                        <a:t>/cm2.a/60 deg C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1367343"/>
              </p:ext>
            </p:extLst>
          </p:nvPr>
        </p:nvGraphicFramePr>
        <p:xfrm>
          <a:off x="609600" y="652463"/>
          <a:ext cx="10972800" cy="6748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Details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Scheme I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Scheme II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Body </a:t>
                      </a:r>
                      <a:r>
                        <a:rPr lang="en-US" dirty="0" err="1"/>
                        <a:t>vapour</a:t>
                      </a:r>
                      <a:r>
                        <a:rPr lang="en-US" dirty="0"/>
                        <a:t> pressures 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I/II/III/IV/V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1.61/1.23/0.87/0.53/0.20 </a:t>
                      </a:r>
                      <a:r>
                        <a:rPr lang="en-US" dirty="0" err="1"/>
                        <a:t>kgs</a:t>
                      </a:r>
                      <a:r>
                        <a:rPr lang="en-US" dirty="0"/>
                        <a:t>/cm2.a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Corresponding Temp. in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 C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120.65/113.53/105.72/96.04/82.74/60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Same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317834">
                <a:tc>
                  <a:txBody>
                    <a:bodyPr/>
                    <a:lstStyle/>
                    <a:p>
                      <a:r>
                        <a:rPr lang="en-US" dirty="0"/>
                        <a:t>Corresponding Evaporation </a:t>
                      </a:r>
                      <a:r>
                        <a:rPr lang="en-US" dirty="0" err="1"/>
                        <a:t>Kgs</a:t>
                      </a:r>
                      <a:r>
                        <a:rPr lang="en-US" dirty="0"/>
                        <a:t>/hr</a:t>
                      </a:r>
                    </a:p>
                    <a:p>
                      <a:r>
                        <a:rPr lang="en-US" dirty="0"/>
                        <a:t>I/II/III/IV/V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56798/50383/43386/10475/68155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53693/47794/41021/14505/10845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Exhaust requirement in 1</a:t>
                      </a:r>
                      <a:r>
                        <a:rPr lang="en-US" baseline="30000" dirty="0"/>
                        <a:t>st</a:t>
                      </a:r>
                      <a:r>
                        <a:rPr lang="en-US" dirty="0"/>
                        <a:t> effect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56798  in </a:t>
                      </a:r>
                      <a:r>
                        <a:rPr lang="en-US" dirty="0" err="1"/>
                        <a:t>Kgs</a:t>
                      </a:r>
                      <a:r>
                        <a:rPr lang="en-US" dirty="0"/>
                        <a:t>/hr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54052  in Kgs/hr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Condensate flash advantage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1.5 % on cane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1.5 % on cane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Net requirement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537825 </a:t>
                      </a:r>
                      <a:r>
                        <a:rPr lang="en-US" dirty="0" err="1"/>
                        <a:t>kgs</a:t>
                      </a:r>
                      <a:r>
                        <a:rPr lang="en-US" dirty="0"/>
                        <a:t>/hr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50979 kgs/hr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Overall steam requirement including Miscellaneous demand &amp; losses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57823 </a:t>
                      </a:r>
                      <a:r>
                        <a:rPr lang="en-US" b="1" dirty="0" err="1"/>
                        <a:t>kgs</a:t>
                      </a:r>
                      <a:r>
                        <a:rPr lang="en-US" b="1" dirty="0"/>
                        <a:t>/hr  28.27 % on </a:t>
                      </a:r>
                      <a:r>
                        <a:rPr lang="en-US" b="1"/>
                        <a:t>cane rounded off to 28.50 % on cane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55077 kgs/</a:t>
                      </a:r>
                      <a:r>
                        <a:rPr lang="en-US" b="1" dirty="0" err="1"/>
                        <a:t>hr</a:t>
                      </a:r>
                      <a:r>
                        <a:rPr lang="en-US" b="1" dirty="0"/>
                        <a:t>  26.88 % on cane  rounded off to 27 % on cane </a:t>
                      </a:r>
                      <a:endParaRPr lang="en-IN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In the season BH diversion for 158 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Days &amp; Partial syrup diversion 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44 days  to Distillery </a:t>
                      </a:r>
                      <a:endParaRPr lang="en-IN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Net steam consumption 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{(158 x 28.5 ) + (44 x 26.50 )} 202</a:t>
                      </a:r>
                      <a:endParaRPr lang="en-IN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= 28.06 % on cane </a:t>
                      </a:r>
                      <a:endParaRPr lang="en-IN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908446"/>
              </p:ext>
            </p:extLst>
          </p:nvPr>
        </p:nvGraphicFramePr>
        <p:xfrm>
          <a:off x="609600" y="420688"/>
          <a:ext cx="10972800" cy="653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Details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Scheme I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Scheme II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Temp/BPE/Te/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∆T/</a:t>
                      </a:r>
                      <a:r>
                        <a:rPr lang="en-US" dirty="0" err="1">
                          <a:latin typeface="Calibri"/>
                          <a:cs typeface="Calibri"/>
                        </a:rPr>
                        <a:t>Coeff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 .of Evaporation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 – 113.53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⁰C/1.4 / 114.93/5.72/4.93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I- 113.53 </a:t>
                      </a:r>
                      <a:r>
                        <a:rPr lang="en-US" dirty="0">
                          <a:latin typeface="Calibri"/>
                          <a:cs typeface="Calibri"/>
                        </a:rPr>
                        <a:t>⁰C/1.45/114.98/5.67/4.957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 – 105.72/0.55/106.27 /7.26 /3.898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 – 105.72 /0.55/106.27/7.26/3.973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 – 96.04/2.50/97.49/8.23/2.53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III – 95.5 /2.50/97.50/8.22/2.7605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 – 82.74/3.75/86.49/9.55/1.53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IV – 82.74/3.7/86.44/9.06/1.654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V- 60 /6.85/66.85/15.89/0.8186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V- 60/7.02/67.02/15.48/0.81/0.81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H.S.A in m2 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  - 2200 m2 S.K/II -2200 FFE /III -2500 R/IV – 750 R/V -550 RM2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I-2150 M2 S.K /II – 2150 FFE/III -2200 R /IV – 1050 R/V- 1050R  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Floating body /stand by in m2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One floating body of FFE 2400 m2 for I &amp; II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One floating body of FFE2300m2 as floating  for I &amp;II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Stand by R of 2500 for III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Stand by R of 2200 for III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One floating of  750 m2 R for IV &amp; V 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One floating of 1050 m2 R for IV &amp;V </a:t>
                      </a:r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2458</TotalTime>
  <Words>2845</Words>
  <Application>Microsoft Office PowerPoint</Application>
  <PresentationFormat>Widescreen</PresentationFormat>
  <Paragraphs>287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Book Antiqua</vt:lpstr>
      <vt:lpstr>Calibri</vt:lpstr>
      <vt:lpstr>Lucida Sans</vt:lpstr>
      <vt:lpstr>Wingdings</vt:lpstr>
      <vt:lpstr>Wingdings 2</vt:lpstr>
      <vt:lpstr>Wingdings 3</vt:lpstr>
      <vt:lpstr>Apex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Net steam consumption </vt:lpstr>
      <vt:lpstr>Scheme  III: Normal 3 massecuite boiling  with no diversion</vt:lpstr>
      <vt:lpstr>PowerPoint Presentation</vt:lpstr>
      <vt:lpstr>PowerPoint Presentation</vt:lpstr>
      <vt:lpstr>Cleaning Schedule in case of BH  diversion</vt:lpstr>
      <vt:lpstr>Retention time</vt:lpstr>
      <vt:lpstr>PowerPoint Presentation</vt:lpstr>
      <vt:lpstr>Juice distribution simplified view </vt:lpstr>
      <vt:lpstr>       Distribution arrangement      another view  </vt:lpstr>
      <vt:lpstr>PowerPoint Presentation</vt:lpstr>
      <vt:lpstr>Role of Vertical Continuous pans</vt:lpstr>
      <vt:lpstr>PowerPoint Presentation</vt:lpstr>
      <vt:lpstr>OVER VIEW OF HONEYCOMB CALENDRIA</vt:lpstr>
      <vt:lpstr>PowerPoint Presentation</vt:lpstr>
      <vt:lpstr>CVP AUTOMATION TO BE CONSIDERED</vt:lpstr>
      <vt:lpstr>PRECAUTIONS TO BE TAKEN</vt:lpstr>
      <vt:lpstr>Observation with remarks &amp; conclusion:  Considering the present day scenario with   surplussugar production,the manufacture of Raw Sugar followed by Refined sugar &amp; special emphasis on Ethanol production  on the routes of BH diversion &amp; partial syrup diversion is considered &amp; based on Govt of India guidelines. We have chosen 5000 TCD PWSplant with above two routes &amp;  It is observed the Partial syrup diversion to Ethanol gives less steam consumption 26.50 % on cane ,followed by BH diversion 28.5 % &amp; then maximum 30% with normal operation. Hense Partial syrup  route in benefitial to the factories as far as steam consumption is concerned.        </vt:lpstr>
      <vt:lpstr>              THANKS FOR ANALYTICAL &amp;   PATIENT LISENING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Modified evaporator configuration ,with judicious application of various heat recovery devices &amp; continuous pans ,to bring down the steam consumption below 30% on cane</dc:title>
  <dc:creator>Lenovo</dc:creator>
  <cp:lastModifiedBy>kartik sura</cp:lastModifiedBy>
  <cp:revision>584</cp:revision>
  <cp:lastPrinted>2017-04-08T11:15:47Z</cp:lastPrinted>
  <dcterms:created xsi:type="dcterms:W3CDTF">2017-02-17T10:22:54Z</dcterms:created>
  <dcterms:modified xsi:type="dcterms:W3CDTF">2023-03-28T16:35:48Z</dcterms:modified>
</cp:coreProperties>
</file>