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charts/chart1.xml" ContentType="application/vnd.openxmlformats-officedocument.drawingml.chart+xml"/>
  <Override PartName="/ppt/theme/themeOverride2.xml" ContentType="application/vnd.openxmlformats-officedocument.themeOverride+xml"/>
  <Override PartName="/ppt/charts/chart2.xml" ContentType="application/vnd.openxmlformats-officedocument.drawingml.chart+xml"/>
  <Override PartName="/ppt/charts/chart3.xml" ContentType="application/vnd.openxmlformats-officedocument.drawingml.chart+xml"/>
  <Override PartName="/ppt/charts/chart4.xml" ContentType="application/vnd.openxmlformats-officedocument.drawingml.chart+xml"/>
  <Override PartName="/ppt/theme/themeOverride3.xml" ContentType="application/vnd.openxmlformats-officedocument.themeOverride+xml"/>
  <Override PartName="/ppt/charts/chart5.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84" r:id="rId2"/>
    <p:sldId id="292" r:id="rId3"/>
    <p:sldId id="320" r:id="rId4"/>
    <p:sldId id="306" r:id="rId5"/>
    <p:sldId id="312" r:id="rId6"/>
    <p:sldId id="313" r:id="rId7"/>
    <p:sldId id="314" r:id="rId8"/>
    <p:sldId id="311" r:id="rId9"/>
    <p:sldId id="305" r:id="rId10"/>
    <p:sldId id="297" r:id="rId11"/>
    <p:sldId id="293" r:id="rId12"/>
    <p:sldId id="294" r:id="rId13"/>
    <p:sldId id="295" r:id="rId14"/>
    <p:sldId id="296" r:id="rId15"/>
    <p:sldId id="318" r:id="rId16"/>
    <p:sldId id="319" r:id="rId17"/>
    <p:sldId id="315" r:id="rId18"/>
  </p:sldIdLst>
  <p:sldSz cx="9144000" cy="6858000" type="screen4x3"/>
  <p:notesSz cx="9942513" cy="67611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0598" autoAdjust="0"/>
  </p:normalViewPr>
  <p:slideViewPr>
    <p:cSldViewPr>
      <p:cViewPr varScale="1">
        <p:scale>
          <a:sx n="67" d="100"/>
          <a:sy n="67" d="100"/>
        </p:scale>
        <p:origin x="1260" y="4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2" Type="http://schemas.openxmlformats.org/officeDocument/2006/relationships/package" Target="../embeddings/Microsoft_Excel_Worksheet.xlsx"/><Relationship Id="rId1" Type="http://schemas.openxmlformats.org/officeDocument/2006/relationships/themeOverride" Target="../theme/themeOverride2.xml"/></Relationships>
</file>

<file path=ppt/charts/_rels/chart2.xml.rels><?xml version="1.0" encoding="UTF-8" standalone="yes"?>
<Relationships xmlns="http://schemas.openxmlformats.org/package/2006/relationships"><Relationship Id="rId1" Type="http://schemas.openxmlformats.org/officeDocument/2006/relationships/oleObject" Target="file:///C:\Users\new_pc_store\Desktop\5%20Years%20Ethanol%20Production%20Details%20as%20on%2023.03.2023.xlsx" TargetMode="External"/></Relationships>
</file>

<file path=ppt/charts/_rels/chart3.xml.rels><?xml version="1.0" encoding="UTF-8" standalone="yes"?>
<Relationships xmlns="http://schemas.openxmlformats.org/package/2006/relationships"><Relationship Id="rId1" Type="http://schemas.openxmlformats.org/officeDocument/2006/relationships/oleObject" Target="file:///C:\Users\new_pc_store\Desktop\5%20Years%20Ethanol%20Production%20Details%20as%20on%2023.03.2023.xlsx" TargetMode="External"/></Relationships>
</file>

<file path=ppt/charts/_rels/chart4.xml.rels><?xml version="1.0" encoding="UTF-8" standalone="yes"?>
<Relationships xmlns="http://schemas.openxmlformats.org/package/2006/relationships"><Relationship Id="rId2" Type="http://schemas.openxmlformats.org/officeDocument/2006/relationships/package" Target="../embeddings/Microsoft_Excel_Worksheet1.xlsx"/><Relationship Id="rId1" Type="http://schemas.openxmlformats.org/officeDocument/2006/relationships/themeOverride" Target="../theme/themeOverride3.xml"/></Relationships>
</file>

<file path=ppt/charts/_rels/chart5.xml.rels><?xml version="1.0" encoding="UTF-8" standalone="yes"?>
<Relationships xmlns="http://schemas.openxmlformats.org/package/2006/relationships"><Relationship Id="rId2" Type="http://schemas.openxmlformats.org/officeDocument/2006/relationships/package" Target="../embeddings/Microsoft_Excel_Worksheet2.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9"/>
    </mc:Choice>
    <mc:Fallback>
      <c:style val="29"/>
    </mc:Fallback>
  </mc:AlternateContent>
  <c:clrMapOvr bg1="lt1" tx1="dk1" bg2="lt2" tx2="dk2" accent1="accent1" accent2="accent2" accent3="accent3" accent4="accent4" accent5="accent5" accent6="accent6" hlink="hlink" folHlink="folHlink"/>
  <c:chart>
    <c:title>
      <c:tx>
        <c:rich>
          <a:bodyPr/>
          <a:lstStyle/>
          <a:p>
            <a:pPr>
              <a:defRPr sz="2400"/>
            </a:pPr>
            <a:r>
              <a:rPr lang="en-US" dirty="0"/>
              <a:t>Total Ethanol (In crore </a:t>
            </a:r>
            <a:r>
              <a:rPr lang="en-US" dirty="0" err="1"/>
              <a:t>litres</a:t>
            </a:r>
            <a:r>
              <a:rPr lang="en-US" dirty="0"/>
              <a:t> ) from BH+SYP </a:t>
            </a:r>
          </a:p>
        </c:rich>
      </c:tx>
      <c:overlay val="0"/>
    </c:title>
    <c:autoTitleDeleted val="0"/>
    <c:plotArea>
      <c:layout/>
      <c:barChart>
        <c:barDir val="col"/>
        <c:grouping val="clustered"/>
        <c:varyColors val="0"/>
        <c:ser>
          <c:idx val="0"/>
          <c:order val="0"/>
          <c:tx>
            <c:strRef>
              <c:f>'Annexure II'!$C$57:$D$57</c:f>
              <c:strCache>
                <c:ptCount val="1"/>
                <c:pt idx="0">
                  <c:v>Total Ethanol from CH+ BH+SYP Cr.Liter</c:v>
                </c:pt>
              </c:strCache>
            </c:strRef>
          </c:tx>
          <c:invertIfNegative val="0"/>
          <c:dLbls>
            <c:spPr>
              <a:noFill/>
              <a:ln>
                <a:noFill/>
              </a:ln>
              <a:effectLst/>
            </c:spPr>
            <c:txPr>
              <a:bodyPr/>
              <a:lstStyle/>
              <a:p>
                <a:pPr>
                  <a:defRPr sz="16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'Annexure II'!$E$52:$I$52</c:f>
              <c:strCache>
                <c:ptCount val="5"/>
                <c:pt idx="0">
                  <c:v> 2018-19 </c:v>
                </c:pt>
                <c:pt idx="1">
                  <c:v>2019-20</c:v>
                </c:pt>
                <c:pt idx="2">
                  <c:v> 2020-21</c:v>
                </c:pt>
                <c:pt idx="3">
                  <c:v>  2021-22 </c:v>
                </c:pt>
                <c:pt idx="4">
                  <c:v> 2022-23 Expected</c:v>
                </c:pt>
              </c:strCache>
            </c:strRef>
          </c:cat>
          <c:val>
            <c:numRef>
              <c:f>'Annexure II'!$E$57:$I$57</c:f>
              <c:numCache>
                <c:formatCode>0.00</c:formatCode>
                <c:ptCount val="5"/>
                <c:pt idx="0">
                  <c:v>5.8874153399999987</c:v>
                </c:pt>
                <c:pt idx="1">
                  <c:v>5.6727096499999998</c:v>
                </c:pt>
                <c:pt idx="2">
                  <c:v>7.7591242999999999</c:v>
                </c:pt>
                <c:pt idx="3">
                  <c:v>9.0583671579999994</c:v>
                </c:pt>
                <c:pt idx="4">
                  <c:v>9.5273359000000006</c:v>
                </c:pt>
              </c:numCache>
            </c:numRef>
          </c:val>
          <c:extLst>
            <c:ext xmlns:c16="http://schemas.microsoft.com/office/drawing/2014/chart" uri="{C3380CC4-5D6E-409C-BE32-E72D297353CC}">
              <c16:uniqueId val="{00000000-E457-4B01-AFC6-79C8C8EF7CD7}"/>
            </c:ext>
          </c:extLst>
        </c:ser>
        <c:dLbls>
          <c:showLegendKey val="0"/>
          <c:showVal val="0"/>
          <c:showCatName val="0"/>
          <c:showSerName val="0"/>
          <c:showPercent val="0"/>
          <c:showBubbleSize val="0"/>
        </c:dLbls>
        <c:gapWidth val="150"/>
        <c:axId val="203945856"/>
        <c:axId val="203947392"/>
      </c:barChart>
      <c:catAx>
        <c:axId val="203945856"/>
        <c:scaling>
          <c:orientation val="minMax"/>
        </c:scaling>
        <c:delete val="0"/>
        <c:axPos val="b"/>
        <c:numFmt formatCode="General" sourceLinked="0"/>
        <c:majorTickMark val="out"/>
        <c:minorTickMark val="none"/>
        <c:tickLblPos val="nextTo"/>
        <c:txPr>
          <a:bodyPr/>
          <a:lstStyle/>
          <a:p>
            <a:pPr>
              <a:defRPr sz="1600" b="1"/>
            </a:pPr>
            <a:endParaRPr lang="en-US"/>
          </a:p>
        </c:txPr>
        <c:crossAx val="203947392"/>
        <c:crosses val="autoZero"/>
        <c:auto val="1"/>
        <c:lblAlgn val="ctr"/>
        <c:lblOffset val="100"/>
        <c:noMultiLvlLbl val="0"/>
      </c:catAx>
      <c:valAx>
        <c:axId val="203947392"/>
        <c:scaling>
          <c:orientation val="minMax"/>
        </c:scaling>
        <c:delete val="0"/>
        <c:axPos val="l"/>
        <c:numFmt formatCode="0.00" sourceLinked="1"/>
        <c:majorTickMark val="out"/>
        <c:minorTickMark val="none"/>
        <c:tickLblPos val="nextTo"/>
        <c:txPr>
          <a:bodyPr/>
          <a:lstStyle/>
          <a:p>
            <a:pPr>
              <a:defRPr sz="1400"/>
            </a:pPr>
            <a:endParaRPr lang="en-US"/>
          </a:p>
        </c:txPr>
        <c:crossAx val="203945856"/>
        <c:crosses val="autoZero"/>
        <c:crossBetween val="between"/>
      </c:valAx>
    </c:plotArea>
    <c:plotVisOnly val="1"/>
    <c:dispBlanksAs val="gap"/>
    <c:showDLblsOverMax val="0"/>
  </c:chart>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1"/>
    </mc:Choice>
    <mc:Fallback>
      <c:style val="31"/>
    </mc:Fallback>
  </mc:AlternateContent>
  <c:chart>
    <c:title>
      <c:overlay val="0"/>
    </c:title>
    <c:autoTitleDeleted val="0"/>
    <c:plotArea>
      <c:layout/>
      <c:barChart>
        <c:barDir val="col"/>
        <c:grouping val="clustered"/>
        <c:varyColors val="0"/>
        <c:ser>
          <c:idx val="0"/>
          <c:order val="0"/>
          <c:tx>
            <c:strRef>
              <c:f>'Annexure II'!$C$53:$D$53</c:f>
              <c:strCache>
                <c:ptCount val="1"/>
                <c:pt idx="0">
                  <c:v>Cane Diversion ( Through Syrup ) MT</c:v>
                </c:pt>
              </c:strCache>
            </c:strRef>
          </c:tx>
          <c:spPr>
            <a:solidFill>
              <a:srgbClr val="00B050"/>
            </a:solidFill>
          </c:spPr>
          <c:invertIfNegative val="0"/>
          <c:dLbls>
            <c:spPr>
              <a:noFill/>
              <a:ln>
                <a:noFill/>
              </a:ln>
              <a:effectLst/>
            </c:spPr>
            <c:txPr>
              <a:bodyPr/>
              <a:lstStyle/>
              <a:p>
                <a:pPr>
                  <a:defRPr sz="14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'Annexure II'!$E$52:$I$52</c:f>
              <c:strCache>
                <c:ptCount val="5"/>
                <c:pt idx="0">
                  <c:v> 2018-19 </c:v>
                </c:pt>
                <c:pt idx="1">
                  <c:v>2019-20</c:v>
                </c:pt>
                <c:pt idx="2">
                  <c:v> 2020-21</c:v>
                </c:pt>
                <c:pt idx="3">
                  <c:v>  2021-22 </c:v>
                </c:pt>
                <c:pt idx="4">
                  <c:v> 2022-23 Expected</c:v>
                </c:pt>
              </c:strCache>
            </c:strRef>
          </c:cat>
          <c:val>
            <c:numRef>
              <c:f>'Annexure II'!$E$53:$I$53</c:f>
              <c:numCache>
                <c:formatCode>0</c:formatCode>
                <c:ptCount val="5"/>
                <c:pt idx="1">
                  <c:v>350176.21849999996</c:v>
                </c:pt>
                <c:pt idx="2">
                  <c:v>531767.41536764987</c:v>
                </c:pt>
                <c:pt idx="3">
                  <c:v>599700.66593474615</c:v>
                </c:pt>
                <c:pt idx="4">
                  <c:v>717965.42552835401</c:v>
                </c:pt>
              </c:numCache>
            </c:numRef>
          </c:val>
          <c:extLst>
            <c:ext xmlns:c16="http://schemas.microsoft.com/office/drawing/2014/chart" uri="{C3380CC4-5D6E-409C-BE32-E72D297353CC}">
              <c16:uniqueId val="{00000000-9BF2-4219-8247-6FA3F093CC89}"/>
            </c:ext>
          </c:extLst>
        </c:ser>
        <c:dLbls>
          <c:showLegendKey val="0"/>
          <c:showVal val="0"/>
          <c:showCatName val="0"/>
          <c:showSerName val="0"/>
          <c:showPercent val="0"/>
          <c:showBubbleSize val="0"/>
        </c:dLbls>
        <c:gapWidth val="150"/>
        <c:axId val="168851712"/>
        <c:axId val="130899968"/>
      </c:barChart>
      <c:catAx>
        <c:axId val="168851712"/>
        <c:scaling>
          <c:orientation val="minMax"/>
        </c:scaling>
        <c:delete val="0"/>
        <c:axPos val="b"/>
        <c:numFmt formatCode="General" sourceLinked="0"/>
        <c:majorTickMark val="out"/>
        <c:minorTickMark val="none"/>
        <c:tickLblPos val="nextTo"/>
        <c:txPr>
          <a:bodyPr/>
          <a:lstStyle/>
          <a:p>
            <a:pPr>
              <a:defRPr sz="1400" b="1"/>
            </a:pPr>
            <a:endParaRPr lang="en-US"/>
          </a:p>
        </c:txPr>
        <c:crossAx val="130899968"/>
        <c:crosses val="autoZero"/>
        <c:auto val="1"/>
        <c:lblAlgn val="ctr"/>
        <c:lblOffset val="100"/>
        <c:noMultiLvlLbl val="0"/>
      </c:catAx>
      <c:valAx>
        <c:axId val="130899968"/>
        <c:scaling>
          <c:orientation val="minMax"/>
        </c:scaling>
        <c:delete val="0"/>
        <c:axPos val="l"/>
        <c:numFmt formatCode="0" sourceLinked="1"/>
        <c:majorTickMark val="out"/>
        <c:minorTickMark val="none"/>
        <c:tickLblPos val="nextTo"/>
        <c:txPr>
          <a:bodyPr/>
          <a:lstStyle/>
          <a:p>
            <a:pPr>
              <a:defRPr sz="1200"/>
            </a:pPr>
            <a:endParaRPr lang="en-US"/>
          </a:p>
        </c:txPr>
        <c:crossAx val="168851712"/>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27"/>
    </mc:Choice>
    <mc:Fallback>
      <c:style val="27"/>
    </mc:Fallback>
  </mc:AlternateContent>
  <c:chart>
    <c:title>
      <c:overlay val="0"/>
      <c:txPr>
        <a:bodyPr/>
        <a:lstStyle/>
        <a:p>
          <a:pPr>
            <a:defRPr sz="1800"/>
          </a:pPr>
          <a:endParaRPr lang="en-US"/>
        </a:p>
      </c:txPr>
    </c:title>
    <c:autoTitleDeleted val="0"/>
    <c:plotArea>
      <c:layout/>
      <c:barChart>
        <c:barDir val="col"/>
        <c:grouping val="clustered"/>
        <c:varyColors val="0"/>
        <c:ser>
          <c:idx val="0"/>
          <c:order val="0"/>
          <c:tx>
            <c:strRef>
              <c:f>'Annexure II'!$C$54:$D$54</c:f>
              <c:strCache>
                <c:ptCount val="1"/>
                <c:pt idx="0">
                  <c:v>Cane Diversion ( Through Syrup ) %</c:v>
                </c:pt>
              </c:strCache>
            </c:strRef>
          </c:tx>
          <c:spPr>
            <a:solidFill>
              <a:srgbClr val="00B050"/>
            </a:solidFill>
          </c:spPr>
          <c:invertIfNegative val="0"/>
          <c:dLbls>
            <c:spPr>
              <a:noFill/>
              <a:ln>
                <a:noFill/>
              </a:ln>
              <a:effectLst/>
            </c:spPr>
            <c:txPr>
              <a:bodyPr/>
              <a:lstStyle/>
              <a:p>
                <a:pPr>
                  <a:defRPr sz="14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'Annexure II'!$E$52:$I$52</c:f>
              <c:strCache>
                <c:ptCount val="5"/>
                <c:pt idx="0">
                  <c:v> 2018-19 </c:v>
                </c:pt>
                <c:pt idx="1">
                  <c:v>2019-20</c:v>
                </c:pt>
                <c:pt idx="2">
                  <c:v> 2020-21</c:v>
                </c:pt>
                <c:pt idx="3">
                  <c:v>  2021-22 </c:v>
                </c:pt>
                <c:pt idx="4">
                  <c:v> 2022-23 Expected</c:v>
                </c:pt>
              </c:strCache>
            </c:strRef>
          </c:cat>
          <c:val>
            <c:numRef>
              <c:f>'Annexure II'!$E$54:$I$54</c:f>
              <c:numCache>
                <c:formatCode>0.00</c:formatCode>
                <c:ptCount val="5"/>
                <c:pt idx="1">
                  <c:v>22.938160032941223</c:v>
                </c:pt>
                <c:pt idx="2">
                  <c:v>26.550545268560185</c:v>
                </c:pt>
                <c:pt idx="3">
                  <c:v>26.674252865637275</c:v>
                </c:pt>
                <c:pt idx="4">
                  <c:v>34.270000000000003</c:v>
                </c:pt>
              </c:numCache>
            </c:numRef>
          </c:val>
          <c:extLst>
            <c:ext xmlns:c16="http://schemas.microsoft.com/office/drawing/2014/chart" uri="{C3380CC4-5D6E-409C-BE32-E72D297353CC}">
              <c16:uniqueId val="{00000000-F7DB-40AE-B5E7-EC924BDCFD60}"/>
            </c:ext>
          </c:extLst>
        </c:ser>
        <c:dLbls>
          <c:showLegendKey val="0"/>
          <c:showVal val="0"/>
          <c:showCatName val="0"/>
          <c:showSerName val="0"/>
          <c:showPercent val="0"/>
          <c:showBubbleSize val="0"/>
        </c:dLbls>
        <c:gapWidth val="150"/>
        <c:axId val="130924928"/>
        <c:axId val="130926464"/>
      </c:barChart>
      <c:catAx>
        <c:axId val="130924928"/>
        <c:scaling>
          <c:orientation val="minMax"/>
        </c:scaling>
        <c:delete val="0"/>
        <c:axPos val="b"/>
        <c:numFmt formatCode="General" sourceLinked="0"/>
        <c:majorTickMark val="out"/>
        <c:minorTickMark val="none"/>
        <c:tickLblPos val="nextTo"/>
        <c:txPr>
          <a:bodyPr/>
          <a:lstStyle/>
          <a:p>
            <a:pPr>
              <a:defRPr sz="1600" b="1"/>
            </a:pPr>
            <a:endParaRPr lang="en-US"/>
          </a:p>
        </c:txPr>
        <c:crossAx val="130926464"/>
        <c:crosses val="autoZero"/>
        <c:auto val="1"/>
        <c:lblAlgn val="ctr"/>
        <c:lblOffset val="100"/>
        <c:noMultiLvlLbl val="0"/>
      </c:catAx>
      <c:valAx>
        <c:axId val="130926464"/>
        <c:scaling>
          <c:orientation val="minMax"/>
        </c:scaling>
        <c:delete val="0"/>
        <c:axPos val="l"/>
        <c:numFmt formatCode="0.00" sourceLinked="1"/>
        <c:majorTickMark val="out"/>
        <c:minorTickMark val="none"/>
        <c:tickLblPos val="nextTo"/>
        <c:crossAx val="130924928"/>
        <c:crosses val="autoZero"/>
        <c:crossBetween val="between"/>
      </c:valAx>
    </c:plotArea>
    <c:plotVisOnly val="1"/>
    <c:dispBlanksAs val="gap"/>
    <c:showDLblsOverMax val="0"/>
  </c:chart>
  <c:txPr>
    <a:bodyPr/>
    <a:lstStyle/>
    <a:p>
      <a:pPr>
        <a:defRPr sz="1200"/>
      </a:pPr>
      <a:endParaRPr lang="en-US"/>
    </a:p>
  </c:txPr>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lrMapOvr bg1="lt1" tx1="dk1" bg2="lt2" tx2="dk2" accent1="accent1" accent2="accent2" accent3="accent3" accent4="accent4" accent5="accent5" accent6="accent6" hlink="hlink" folHlink="folHlink"/>
  <c:chart>
    <c:title>
      <c:tx>
        <c:rich>
          <a:bodyPr/>
          <a:lstStyle/>
          <a:p>
            <a:pPr>
              <a:defRPr sz="2400"/>
            </a:pPr>
            <a:r>
              <a:rPr lang="en-US" sz="2400"/>
              <a:t>Sugar Diversion through BH+SYP MT</a:t>
            </a:r>
          </a:p>
        </c:rich>
      </c:tx>
      <c:overlay val="0"/>
    </c:title>
    <c:autoTitleDeleted val="0"/>
    <c:plotArea>
      <c:layout/>
      <c:barChart>
        <c:barDir val="col"/>
        <c:grouping val="clustered"/>
        <c:varyColors val="0"/>
        <c:ser>
          <c:idx val="0"/>
          <c:order val="0"/>
          <c:tx>
            <c:strRef>
              <c:f>'Annexure II'!$C$55:$D$55</c:f>
              <c:strCache>
                <c:ptCount val="1"/>
                <c:pt idx="0">
                  <c:v>Sugar Diversion through BH+SYP Qtl.</c:v>
                </c:pt>
              </c:strCache>
            </c:strRef>
          </c:tx>
          <c:spPr>
            <a:solidFill>
              <a:schemeClr val="accent2">
                <a:lumMod val="60000"/>
                <a:lumOff val="40000"/>
              </a:schemeClr>
            </a:solidFill>
          </c:spPr>
          <c:invertIfNegative val="0"/>
          <c:dLbls>
            <c:spPr>
              <a:noFill/>
              <a:ln>
                <a:noFill/>
              </a:ln>
              <a:effectLst/>
            </c:spPr>
            <c:txPr>
              <a:bodyPr/>
              <a:lstStyle/>
              <a:p>
                <a:pPr>
                  <a:defRPr sz="18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'Annexure II'!$E$52:$I$52</c:f>
              <c:strCache>
                <c:ptCount val="5"/>
                <c:pt idx="0">
                  <c:v> 2018-19 </c:v>
                </c:pt>
                <c:pt idx="1">
                  <c:v>2019-20</c:v>
                </c:pt>
                <c:pt idx="2">
                  <c:v> 2020-21</c:v>
                </c:pt>
                <c:pt idx="3">
                  <c:v>  2021-22 </c:v>
                </c:pt>
                <c:pt idx="4">
                  <c:v> 2022-23 Expected</c:v>
                </c:pt>
              </c:strCache>
            </c:strRef>
          </c:cat>
          <c:val>
            <c:numRef>
              <c:f>'Annexure II'!$E$55:$I$55</c:f>
              <c:numCache>
                <c:formatCode>0</c:formatCode>
                <c:ptCount val="5"/>
                <c:pt idx="0">
                  <c:v>28154.491448199999</c:v>
                </c:pt>
                <c:pt idx="1">
                  <c:v>44441.079944837402</c:v>
                </c:pt>
                <c:pt idx="2">
                  <c:v>80687.805000000008</c:v>
                </c:pt>
                <c:pt idx="3">
                  <c:v>94256.89</c:v>
                </c:pt>
                <c:pt idx="4">
                  <c:v>104515.09</c:v>
                </c:pt>
              </c:numCache>
            </c:numRef>
          </c:val>
          <c:extLst>
            <c:ext xmlns:c16="http://schemas.microsoft.com/office/drawing/2014/chart" uri="{C3380CC4-5D6E-409C-BE32-E72D297353CC}">
              <c16:uniqueId val="{00000000-DC88-48DD-A7E2-BFE71FAAB537}"/>
            </c:ext>
          </c:extLst>
        </c:ser>
        <c:dLbls>
          <c:showLegendKey val="0"/>
          <c:showVal val="0"/>
          <c:showCatName val="0"/>
          <c:showSerName val="0"/>
          <c:showPercent val="0"/>
          <c:showBubbleSize val="0"/>
        </c:dLbls>
        <c:gapWidth val="150"/>
        <c:axId val="128250624"/>
        <c:axId val="128253312"/>
      </c:barChart>
      <c:catAx>
        <c:axId val="128250624"/>
        <c:scaling>
          <c:orientation val="minMax"/>
        </c:scaling>
        <c:delete val="0"/>
        <c:axPos val="b"/>
        <c:numFmt formatCode="General" sourceLinked="0"/>
        <c:majorTickMark val="out"/>
        <c:minorTickMark val="none"/>
        <c:tickLblPos val="nextTo"/>
        <c:txPr>
          <a:bodyPr/>
          <a:lstStyle/>
          <a:p>
            <a:pPr>
              <a:defRPr sz="1600" b="1"/>
            </a:pPr>
            <a:endParaRPr lang="en-US"/>
          </a:p>
        </c:txPr>
        <c:crossAx val="128253312"/>
        <c:crosses val="autoZero"/>
        <c:auto val="1"/>
        <c:lblAlgn val="ctr"/>
        <c:lblOffset val="100"/>
        <c:noMultiLvlLbl val="0"/>
      </c:catAx>
      <c:valAx>
        <c:axId val="128253312"/>
        <c:scaling>
          <c:orientation val="minMax"/>
        </c:scaling>
        <c:delete val="0"/>
        <c:axPos val="l"/>
        <c:numFmt formatCode="0" sourceLinked="1"/>
        <c:majorTickMark val="out"/>
        <c:minorTickMark val="none"/>
        <c:tickLblPos val="nextTo"/>
        <c:txPr>
          <a:bodyPr/>
          <a:lstStyle/>
          <a:p>
            <a:pPr>
              <a:defRPr sz="1600"/>
            </a:pPr>
            <a:endParaRPr lang="en-US"/>
          </a:p>
        </c:txPr>
        <c:crossAx val="128250624"/>
        <c:crosses val="autoZero"/>
        <c:crossBetween val="between"/>
      </c:valAx>
    </c:plotArea>
    <c:plotVisOnly val="1"/>
    <c:dispBlanksAs val="gap"/>
    <c:showDLblsOverMax val="0"/>
  </c:chart>
  <c:externalData r:id="rId2">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32"/>
    </mc:Choice>
    <mc:Fallback>
      <c:style val="32"/>
    </mc:Fallback>
  </mc:AlternateContent>
  <c:clrMapOvr bg1="lt1" tx1="dk1" bg2="lt2" tx2="dk2" accent1="accent1" accent2="accent2" accent3="accent3" accent4="accent4" accent5="accent5" accent6="accent6" hlink="hlink" folHlink="folHlink"/>
  <c:chart>
    <c:title>
      <c:tx>
        <c:rich>
          <a:bodyPr/>
          <a:lstStyle/>
          <a:p>
            <a:pPr>
              <a:defRPr sz="2400" b="1">
                <a:solidFill>
                  <a:srgbClr val="7030A0"/>
                </a:solidFill>
              </a:defRPr>
            </a:pPr>
            <a:r>
              <a:rPr lang="en-US" sz="2400" b="1">
                <a:solidFill>
                  <a:srgbClr val="7030A0"/>
                </a:solidFill>
              </a:rPr>
              <a:t>Sugar Diversion through BH+SYP %</a:t>
            </a:r>
          </a:p>
        </c:rich>
      </c:tx>
      <c:overlay val="0"/>
    </c:title>
    <c:autoTitleDeleted val="0"/>
    <c:plotArea>
      <c:layout/>
      <c:barChart>
        <c:barDir val="col"/>
        <c:grouping val="clustered"/>
        <c:varyColors val="0"/>
        <c:ser>
          <c:idx val="0"/>
          <c:order val="0"/>
          <c:tx>
            <c:strRef>
              <c:f>'Annexure II'!$C$56:$D$56</c:f>
              <c:strCache>
                <c:ptCount val="1"/>
                <c:pt idx="0">
                  <c:v>Sugar Diversion through BH+SYP %</c:v>
                </c:pt>
              </c:strCache>
            </c:strRef>
          </c:tx>
          <c:spPr>
            <a:solidFill>
              <a:schemeClr val="accent2">
                <a:lumMod val="60000"/>
                <a:lumOff val="40000"/>
              </a:schemeClr>
            </a:solidFill>
          </c:spPr>
          <c:invertIfNegative val="0"/>
          <c:dLbls>
            <c:spPr>
              <a:noFill/>
              <a:ln>
                <a:noFill/>
              </a:ln>
              <a:effectLst/>
            </c:spPr>
            <c:txPr>
              <a:bodyPr/>
              <a:lstStyle/>
              <a:p>
                <a:pPr>
                  <a:defRPr sz="2000" b="1"/>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0"/>
              </c:ext>
            </c:extLst>
          </c:dLbls>
          <c:cat>
            <c:strRef>
              <c:f>'Annexure II'!$E$52:$I$52</c:f>
              <c:strCache>
                <c:ptCount val="5"/>
                <c:pt idx="0">
                  <c:v> 2018-19 </c:v>
                </c:pt>
                <c:pt idx="1">
                  <c:v>2019-20</c:v>
                </c:pt>
                <c:pt idx="2">
                  <c:v> 2020-21</c:v>
                </c:pt>
                <c:pt idx="3">
                  <c:v>  2021-22 </c:v>
                </c:pt>
                <c:pt idx="4">
                  <c:v> 2022-23 Expected</c:v>
                </c:pt>
              </c:strCache>
            </c:strRef>
          </c:cat>
          <c:val>
            <c:numRef>
              <c:f>'Annexure II'!$E$56:$I$56</c:f>
              <c:numCache>
                <c:formatCode>0.00</c:formatCode>
                <c:ptCount val="5"/>
                <c:pt idx="0">
                  <c:v>13.674496644295303</c:v>
                </c:pt>
                <c:pt idx="1">
                  <c:v>26.226090471904008</c:v>
                </c:pt>
                <c:pt idx="2">
                  <c:v>35.339042038264502</c:v>
                </c:pt>
                <c:pt idx="3">
                  <c:v>36.142051635855175</c:v>
                </c:pt>
                <c:pt idx="4">
                  <c:v>42</c:v>
                </c:pt>
              </c:numCache>
            </c:numRef>
          </c:val>
          <c:extLst>
            <c:ext xmlns:c16="http://schemas.microsoft.com/office/drawing/2014/chart" uri="{C3380CC4-5D6E-409C-BE32-E72D297353CC}">
              <c16:uniqueId val="{00000000-6F48-4F75-BA84-D3B6D30921BB}"/>
            </c:ext>
          </c:extLst>
        </c:ser>
        <c:dLbls>
          <c:showLegendKey val="0"/>
          <c:showVal val="0"/>
          <c:showCatName val="0"/>
          <c:showSerName val="0"/>
          <c:showPercent val="0"/>
          <c:showBubbleSize val="0"/>
        </c:dLbls>
        <c:gapWidth val="150"/>
        <c:axId val="135795840"/>
        <c:axId val="135797760"/>
      </c:barChart>
      <c:catAx>
        <c:axId val="135795840"/>
        <c:scaling>
          <c:orientation val="minMax"/>
        </c:scaling>
        <c:delete val="0"/>
        <c:axPos val="b"/>
        <c:numFmt formatCode="General" sourceLinked="0"/>
        <c:majorTickMark val="out"/>
        <c:minorTickMark val="none"/>
        <c:tickLblPos val="nextTo"/>
        <c:txPr>
          <a:bodyPr/>
          <a:lstStyle/>
          <a:p>
            <a:pPr>
              <a:defRPr sz="1600" b="1"/>
            </a:pPr>
            <a:endParaRPr lang="en-US"/>
          </a:p>
        </c:txPr>
        <c:crossAx val="135797760"/>
        <c:crosses val="autoZero"/>
        <c:auto val="1"/>
        <c:lblAlgn val="ctr"/>
        <c:lblOffset val="100"/>
        <c:noMultiLvlLbl val="0"/>
      </c:catAx>
      <c:valAx>
        <c:axId val="135797760"/>
        <c:scaling>
          <c:orientation val="minMax"/>
        </c:scaling>
        <c:delete val="0"/>
        <c:axPos val="l"/>
        <c:numFmt formatCode="0.00" sourceLinked="1"/>
        <c:majorTickMark val="out"/>
        <c:minorTickMark val="none"/>
        <c:tickLblPos val="nextTo"/>
        <c:txPr>
          <a:bodyPr/>
          <a:lstStyle/>
          <a:p>
            <a:pPr>
              <a:defRPr sz="1400" b="1"/>
            </a:pPr>
            <a:endParaRPr lang="en-US"/>
          </a:p>
        </c:txPr>
        <c:crossAx val="135795840"/>
        <c:crosses val="autoZero"/>
        <c:crossBetween val="between"/>
      </c:valAx>
    </c:plotArea>
    <c:plotVisOnly val="1"/>
    <c:dispBlanksAs val="gap"/>
    <c:showDLblsOverMax val="0"/>
  </c:chart>
  <c:externalData r:id="rId2">
    <c:autoUpdate val="0"/>
  </c:externalData>
</c:chartSpace>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1" name="Rectangle 10"/>
          <p:cNvSpPr/>
          <p:nvPr/>
        </p:nvSpPr>
        <p:spPr>
          <a:xfrm>
            <a:off x="0" y="3866920"/>
            <a:ext cx="9144000" cy="299108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0" y="0"/>
            <a:ext cx="9144000" cy="386692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Oval 13"/>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p:cNvSpPr>
            <a:spLocks noGrp="1"/>
          </p:cNvSpPr>
          <p:nvPr>
            <p:ph type="subTitle" idx="1"/>
          </p:nvPr>
        </p:nvSpPr>
        <p:spPr>
          <a:xfrm>
            <a:off x="1473795" y="5052545"/>
            <a:ext cx="5637010" cy="882119"/>
          </a:xfrm>
        </p:spPr>
        <p:txBody>
          <a:bodyPr>
            <a:normAutofit/>
          </a:bodyPr>
          <a:lstStyle>
            <a:lvl1pPr marL="0" indent="0" algn="l">
              <a:buNone/>
              <a:defRPr sz="220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ctrTitle"/>
          </p:nvPr>
        </p:nvSpPr>
        <p:spPr>
          <a:xfrm>
            <a:off x="817581" y="3132290"/>
            <a:ext cx="7175351" cy="1793167"/>
          </a:xfrm>
          <a:effectLst/>
        </p:spPr>
        <p:txBody>
          <a:bodyPr>
            <a:noAutofit/>
          </a:bodyPr>
          <a:lstStyle>
            <a:lvl1pPr marL="640080" indent="-457200" algn="l">
              <a:defRPr sz="5400"/>
            </a:lvl1pPr>
          </a:lstStyle>
          <a:p>
            <a:r>
              <a:rPr lang="en-US"/>
              <a:t>Click to edit Master 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a:xfrm>
            <a:off x="1905000" y="731519"/>
            <a:ext cx="6400800" cy="347472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153758" y="376517"/>
            <a:ext cx="2057400" cy="5238339"/>
          </a:xfrm>
          <a:effectLst/>
        </p:spPr>
        <p:txBody>
          <a:bodyPr vert="eaVert"/>
          <a:lstStyle>
            <a:lvl1pPr algn="l">
              <a:defRPr/>
            </a:lvl1pPr>
          </a:lstStyle>
          <a:p>
            <a:r>
              <a:rPr lang="en-US"/>
              <a:t>Click to edit Master title style</a:t>
            </a:r>
          </a:p>
        </p:txBody>
      </p:sp>
      <p:sp>
        <p:nvSpPr>
          <p:cNvPr id="3" name="Vertical Text Placeholder 2"/>
          <p:cNvSpPr>
            <a:spLocks noGrp="1"/>
          </p:cNvSpPr>
          <p:nvPr>
            <p:ph type="body" orient="vert" idx="1"/>
          </p:nvPr>
        </p:nvSpPr>
        <p:spPr>
          <a:xfrm>
            <a:off x="3324113" y="731519"/>
            <a:ext cx="4829287" cy="48947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en-US"/>
              <a:t>Click to edit Master title style</a:t>
            </a:r>
          </a:p>
        </p:txBody>
      </p:sp>
      <p:sp>
        <p:nvSpPr>
          <p:cNvPr id="10" name="Content Placeholder 9"/>
          <p:cNvSpPr>
            <a:spLocks noGrp="1"/>
          </p:cNvSpPr>
          <p:nvPr>
            <p:ph sz="quarter" idx="13"/>
          </p:nvPr>
        </p:nvSpPr>
        <p:spPr>
          <a:xfrm>
            <a:off x="1143000" y="731520"/>
            <a:ext cx="6400800"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7" name="Rectangle 6"/>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2033195" y="2172648"/>
            <a:ext cx="5966666" cy="2423346"/>
          </a:xfrm>
          <a:effectLst/>
        </p:spPr>
        <p:txBody>
          <a:bodyPr anchor="b"/>
          <a:lstStyle>
            <a:lvl1pPr algn="r">
              <a:defRPr sz="4600" b="1" cap="none" baseline="0"/>
            </a:lvl1pPr>
          </a:lstStyle>
          <a:p>
            <a:r>
              <a:rPr lang="en-US"/>
              <a:t>Click to edit Master title style</a:t>
            </a:r>
            <a:endParaRPr lang="en-US" dirty="0"/>
          </a:p>
        </p:txBody>
      </p:sp>
      <p:sp>
        <p:nvSpPr>
          <p:cNvPr id="3" name="Text Placeholder 2"/>
          <p:cNvSpPr>
            <a:spLocks noGrp="1"/>
          </p:cNvSpPr>
          <p:nvPr>
            <p:ph type="body" idx="1"/>
          </p:nvPr>
        </p:nvSpPr>
        <p:spPr>
          <a:xfrm>
            <a:off x="2022438" y="4607511"/>
            <a:ext cx="5970494" cy="835460"/>
          </a:xfrm>
        </p:spPr>
        <p:txBody>
          <a:bodyPr anchor="t"/>
          <a:lstStyle>
            <a:lvl1pPr marL="0" indent="0" algn="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1D8BD707-D9CF-40AE-B4C6-C98DA3205C09}" type="datetimeFigureOut">
              <a:rPr lang="en-US" smtClean="0"/>
              <a:pPr/>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p:txBody>
          <a:bodyPr/>
          <a:lstStyle/>
          <a:p>
            <a:r>
              <a:rPr lang="en-US"/>
              <a:t>Click to edit Master title style</a:t>
            </a:r>
          </a:p>
        </p:txBody>
      </p:sp>
      <p:sp>
        <p:nvSpPr>
          <p:cNvPr id="9" name="Content Placeholder 8"/>
          <p:cNvSpPr>
            <a:spLocks noGrp="1"/>
          </p:cNvSpPr>
          <p:nvPr>
            <p:ph sz="quarter" idx="13"/>
          </p:nvPr>
        </p:nvSpPr>
        <p:spPr>
          <a:xfrm>
            <a:off x="1142999" y="731519"/>
            <a:ext cx="3346704"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1" name="Content Placeholder 10"/>
          <p:cNvSpPr>
            <a:spLocks noGrp="1"/>
          </p:cNvSpPr>
          <p:nvPr>
            <p:ph sz="quarter" idx="14"/>
          </p:nvPr>
        </p:nvSpPr>
        <p:spPr>
          <a:xfrm>
            <a:off x="4645152" y="731520"/>
            <a:ext cx="3346704" cy="347472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43000"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156447" y="1400327"/>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7302" y="731520"/>
            <a:ext cx="3346704" cy="639762"/>
          </a:xfrm>
        </p:spPr>
        <p:txBody>
          <a:bodyPr anchor="b">
            <a:noAutofit/>
          </a:bodyPr>
          <a:lstStyle>
            <a:lvl1pPr marL="0" indent="0" algn="ctr">
              <a:buNone/>
              <a:defRPr lang="en-US" sz="2400" b="1" i="0" kern="1200" dirty="0" smtClean="0">
                <a:gradFill>
                  <a:gsLst>
                    <a:gs pos="0">
                      <a:schemeClr val="tx1"/>
                    </a:gs>
                    <a:gs pos="40000">
                      <a:schemeClr val="tx1">
                        <a:lumMod val="75000"/>
                        <a:lumOff val="25000"/>
                      </a:schemeClr>
                    </a:gs>
                    <a:gs pos="100000">
                      <a:schemeClr val="tx2">
                        <a:alpha val="65000"/>
                      </a:schemeClr>
                    </a:gs>
                  </a:gsLst>
                  <a:lin ang="5400000" scaled="0"/>
                </a:gradFill>
                <a:effectLst/>
                <a:latin typeface="+mj-lt"/>
                <a:ea typeface="+mj-ea"/>
                <a:cs typeface="+mj-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ctr" defTabSz="914400" rtl="0" eaLnBrk="1" latinLnBrk="0" hangingPunct="1">
              <a:spcBef>
                <a:spcPct val="20000"/>
              </a:spcBef>
              <a:spcAft>
                <a:spcPts val="300"/>
              </a:spcAft>
              <a:buClr>
                <a:schemeClr val="accent6">
                  <a:lumMod val="75000"/>
                </a:schemeClr>
              </a:buClr>
              <a:buSzPct val="130000"/>
              <a:buFont typeface="Georgia" pitchFamily="18" charset="0"/>
              <a:buNone/>
            </a:pPr>
            <a:r>
              <a:rPr lang="en-US"/>
              <a:t>Click to edit Master text styles</a:t>
            </a:r>
          </a:p>
        </p:txBody>
      </p:sp>
      <p:sp>
        <p:nvSpPr>
          <p:cNvPr id="6" name="Content Placeholder 5"/>
          <p:cNvSpPr>
            <a:spLocks noGrp="1"/>
          </p:cNvSpPr>
          <p:nvPr>
            <p:ph sz="quarter" idx="4"/>
          </p:nvPr>
        </p:nvSpPr>
        <p:spPr>
          <a:xfrm>
            <a:off x="4645025" y="1399032"/>
            <a:ext cx="3346704" cy="2743200"/>
          </a:xfrm>
        </p:spPr>
        <p:txBody>
          <a:bodyPr>
            <a:normAutofit/>
          </a:bodyPr>
          <a:lstStyle>
            <a:lvl1pPr>
              <a:defRPr sz="1800"/>
            </a:lvl1pPr>
            <a:lvl2pPr>
              <a:defRPr sz="1800"/>
            </a:lvl2pPr>
            <a:lvl3pPr>
              <a:defRPr sz="16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0" name="Title 9"/>
          <p:cNvSpPr>
            <a:spLocks noGrp="1"/>
          </p:cNvSpPr>
          <p:nvPr>
            <p:ph type="title"/>
          </p:nvPr>
        </p:nvSpPr>
        <p:spPr/>
        <p:txBody>
          <a:bodyPr/>
          <a:lstStyle/>
          <a:p>
            <a:r>
              <a:rPr lang="en-US"/>
              <a:t>Click to edit Master title style</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1D8BD707-D9CF-40AE-B4C6-C98DA3205C09}" type="datetimeFigureOut">
              <a:rPr lang="en-US" smtClean="0"/>
              <a:pPr/>
              <a:t>3/31/2023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095" y="2209800"/>
            <a:ext cx="3636085" cy="1258493"/>
          </a:xfrm>
          <a:effectLst/>
        </p:spPr>
        <p:txBody>
          <a:bodyPr anchor="b">
            <a:noAutofit/>
          </a:bodyPr>
          <a:lstStyle>
            <a:lvl1pPr marL="228600" indent="-228600" algn="l">
              <a:defRPr sz="2800" b="1">
                <a:effectLst/>
              </a:defRPr>
            </a:lvl1pPr>
          </a:lstStyle>
          <a:p>
            <a:r>
              <a:rPr lang="en-US"/>
              <a:t>Click to edit Master title style</a:t>
            </a:r>
            <a:endParaRPr lang="en-US" dirty="0"/>
          </a:p>
        </p:txBody>
      </p:sp>
      <p:sp>
        <p:nvSpPr>
          <p:cNvPr id="3" name="Content Placeholder 2"/>
          <p:cNvSpPr>
            <a:spLocks noGrp="1"/>
          </p:cNvSpPr>
          <p:nvPr>
            <p:ph idx="1"/>
          </p:nvPr>
        </p:nvSpPr>
        <p:spPr>
          <a:xfrm>
            <a:off x="4593515" y="731520"/>
            <a:ext cx="4017085" cy="4894730"/>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075765" y="3497802"/>
            <a:ext cx="3388660" cy="213951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0" y="3866920"/>
            <a:ext cx="9144000" cy="2991080"/>
          </a:xfrm>
          <a:prstGeom prst="rect">
            <a:avLst/>
          </a:prstGeom>
          <a:gradFill>
            <a:gsLst>
              <a:gs pos="0">
                <a:schemeClr val="bg1">
                  <a:alpha val="92000"/>
                </a:schemeClr>
              </a:gs>
              <a:gs pos="37000">
                <a:schemeClr val="bg1">
                  <a:alpha val="77000"/>
                </a:schemeClr>
              </a:gs>
              <a:gs pos="100000">
                <a:schemeClr val="bg2">
                  <a:alpha val="80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0" y="0"/>
            <a:ext cx="9144000" cy="3866920"/>
          </a:xfrm>
          <a:prstGeom prst="rect">
            <a:avLst/>
          </a:prstGeom>
          <a:gradFill flip="none" rotWithShape="1">
            <a:gsLst>
              <a:gs pos="0">
                <a:schemeClr val="bg1">
                  <a:alpha val="90000"/>
                </a:schemeClr>
              </a:gs>
              <a:gs pos="48000">
                <a:schemeClr val="bg1">
                  <a:alpha val="63000"/>
                </a:schemeClr>
              </a:gs>
              <a:gs pos="100000">
                <a:schemeClr val="bg2">
                  <a:alpha val="80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p:cNvSpPr/>
          <p:nvPr/>
        </p:nvSpPr>
        <p:spPr>
          <a:xfrm>
            <a:off x="0" y="2652311"/>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Oval 10"/>
          <p:cNvSpPr/>
          <p:nvPr/>
        </p:nvSpPr>
        <p:spPr>
          <a:xfrm>
            <a:off x="0" y="1600200"/>
            <a:ext cx="9144000" cy="5105400"/>
          </a:xfrm>
          <a:prstGeom prst="ellipse">
            <a:avLst/>
          </a:prstGeom>
          <a:gradFill flip="none" rotWithShape="1">
            <a:gsLst>
              <a:gs pos="0">
                <a:schemeClr val="bg1"/>
              </a:gs>
              <a:gs pos="54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Picture Placeholder 2"/>
          <p:cNvSpPr>
            <a:spLocks noGrp="1"/>
          </p:cNvSpPr>
          <p:nvPr>
            <p:ph type="pic" idx="1"/>
          </p:nvPr>
        </p:nvSpPr>
        <p:spPr>
          <a:xfrm>
            <a:off x="4475175" y="1143000"/>
            <a:ext cx="4114800" cy="3127806"/>
          </a:xfrm>
          <a:prstGeom prst="roundRect">
            <a:avLst>
              <a:gd name="adj" fmla="val 4230"/>
            </a:avLst>
          </a:prstGeom>
          <a:solidFill>
            <a:schemeClr val="bg2">
              <a:lumMod val="90000"/>
            </a:schemeClr>
          </a:solidFill>
          <a:effectLst>
            <a:reflection blurRad="4350" stA="23000" endA="300" endPos="28000" dir="5400000" sy="-100000" algn="bl" rotWithShape="0"/>
          </a:effectLst>
          <a:scene3d>
            <a:camera prst="perspectiveContrastingLeftFacing" fov="1800000">
              <a:rot lat="300000" lon="2100000" rev="0"/>
            </a:camera>
            <a:lightRig rig="balanced" dir="t"/>
          </a:scene3d>
          <a:sp3d>
            <a:bevelT w="50800" h="50800"/>
          </a:sp3d>
        </p:spPr>
        <p:txBody>
          <a:bodyPr>
            <a:normAutofit/>
            <a:flatTx/>
          </a:bodyPr>
          <a:lstStyle>
            <a:lvl1pPr marL="0" indent="0" algn="ctr">
              <a:buNone/>
              <a:defRPr sz="2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77887" y="1010486"/>
            <a:ext cx="3694114" cy="2163020"/>
          </a:xfrm>
        </p:spPr>
        <p:txBody>
          <a:bodyPr anchor="b"/>
          <a:lstStyle>
            <a:lvl1pPr marL="182880" indent="-182880">
              <a:buFont typeface="Georgia" pitchFamily="18" charset="0"/>
              <a:buChar char="*"/>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2" name="Title 1"/>
          <p:cNvSpPr>
            <a:spLocks noGrp="1"/>
          </p:cNvSpPr>
          <p:nvPr>
            <p:ph type="title"/>
          </p:nvPr>
        </p:nvSpPr>
        <p:spPr>
          <a:xfrm>
            <a:off x="727268" y="4464421"/>
            <a:ext cx="6383538" cy="1143000"/>
          </a:xfrm>
        </p:spPr>
        <p:txBody>
          <a:bodyPr anchor="b">
            <a:noAutofit/>
          </a:bodyPr>
          <a:lstStyle>
            <a:lvl1pPr algn="l">
              <a:defRPr sz="4600" b="1"/>
            </a:lvl1pPr>
          </a:lstStyle>
          <a:p>
            <a:r>
              <a:rPr lang="en-US"/>
              <a:t>Click to edit Master title style</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5105400"/>
            <a:ext cx="9144000" cy="1752600"/>
          </a:xfrm>
          <a:prstGeom prst="rect">
            <a:avLst/>
          </a:prstGeom>
          <a:gradFill>
            <a:gsLst>
              <a:gs pos="0">
                <a:schemeClr val="bg1">
                  <a:alpha val="91000"/>
                </a:schemeClr>
              </a:gs>
              <a:gs pos="37000">
                <a:schemeClr val="bg1">
                  <a:alpha val="76000"/>
                </a:schemeClr>
              </a:gs>
              <a:gs pos="100000">
                <a:schemeClr val="bg2">
                  <a:alpha val="79000"/>
                </a:schemeClr>
              </a:gs>
            </a:gsLst>
            <a:path path="circle">
              <a:fillToRect l="50000" t="50000" r="50000" b="5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0" y="0"/>
            <a:ext cx="9144000" cy="5105400"/>
          </a:xfrm>
          <a:prstGeom prst="rect">
            <a:avLst/>
          </a:prstGeom>
          <a:gradFill flip="none" rotWithShape="1">
            <a:gsLst>
              <a:gs pos="0">
                <a:schemeClr val="bg1">
                  <a:alpha val="89000"/>
                </a:schemeClr>
              </a:gs>
              <a:gs pos="48000">
                <a:schemeClr val="bg1">
                  <a:alpha val="62000"/>
                </a:schemeClr>
              </a:gs>
              <a:gs pos="100000">
                <a:schemeClr val="bg2">
                  <a:alpha val="7900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p:cNvSpPr/>
          <p:nvPr/>
        </p:nvSpPr>
        <p:spPr>
          <a:xfrm>
            <a:off x="0" y="3768304"/>
            <a:ext cx="9144000" cy="2286000"/>
          </a:xfrm>
          <a:prstGeom prst="rect">
            <a:avLst/>
          </a:prstGeom>
          <a:gradFill flip="none" rotWithShape="1">
            <a:gsLst>
              <a:gs pos="0">
                <a:schemeClr val="bg1">
                  <a:alpha val="0"/>
                </a:schemeClr>
              </a:gs>
              <a:gs pos="29000">
                <a:schemeClr val="bg1">
                  <a:alpha val="30000"/>
                </a:schemeClr>
              </a:gs>
              <a:gs pos="45000">
                <a:schemeClr val="bg2">
                  <a:alpha val="40000"/>
                </a:schemeClr>
              </a:gs>
              <a:gs pos="55000">
                <a:schemeClr val="bg1">
                  <a:alpha val="26000"/>
                </a:schemeClr>
              </a:gs>
              <a:gs pos="65000">
                <a:schemeClr val="bg2">
                  <a:alpha val="60000"/>
                </a:schemeClr>
              </a:gs>
              <a:gs pos="100000">
                <a:schemeClr val="bg1">
                  <a:alpha val="0"/>
                </a:schemeClr>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Oval 9"/>
          <p:cNvSpPr/>
          <p:nvPr/>
        </p:nvSpPr>
        <p:spPr>
          <a:xfrm>
            <a:off x="0" y="1600200"/>
            <a:ext cx="9144000" cy="5105400"/>
          </a:xfrm>
          <a:prstGeom prst="ellipse">
            <a:avLst/>
          </a:prstGeom>
          <a:gradFill flip="none" rotWithShape="1">
            <a:gsLst>
              <a:gs pos="0">
                <a:schemeClr val="bg1"/>
              </a:gs>
              <a:gs pos="56000">
                <a:schemeClr val="bg1">
                  <a:alpha val="0"/>
                </a:schemeClr>
              </a:gs>
            </a:gsLst>
            <a:path path="circle">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793289" y="4372168"/>
            <a:ext cx="6512511" cy="1143000"/>
          </a:xfrm>
          <a:prstGeom prst="rect">
            <a:avLst/>
          </a:prstGeom>
          <a:effectLst/>
        </p:spPr>
        <p:txBody>
          <a:bodyPr vert="horz" lIns="91440" tIns="45720" rIns="91440" bIns="45720" rtlCol="0" anchor="t" anchorCtr="0">
            <a:noAutofit/>
          </a:bodyPr>
          <a:lstStyle/>
          <a:p>
            <a:r>
              <a:rPr lang="en-US"/>
              <a:t>Click to edit Master title style</a:t>
            </a:r>
            <a:endParaRPr lang="en-US" dirty="0"/>
          </a:p>
        </p:txBody>
      </p:sp>
      <p:sp>
        <p:nvSpPr>
          <p:cNvPr id="3" name="Text Placeholder 2"/>
          <p:cNvSpPr>
            <a:spLocks noGrp="1"/>
          </p:cNvSpPr>
          <p:nvPr>
            <p:ph type="body" idx="1"/>
          </p:nvPr>
        </p:nvSpPr>
        <p:spPr>
          <a:xfrm>
            <a:off x="1143000" y="732260"/>
            <a:ext cx="6400800" cy="347472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172200" y="6172200"/>
            <a:ext cx="2514600" cy="365125"/>
          </a:xfrm>
          <a:prstGeom prst="rect">
            <a:avLst/>
          </a:prstGeom>
        </p:spPr>
        <p:txBody>
          <a:bodyPr vert="horz" lIns="91440" tIns="45720" rIns="91440" bIns="45720" rtlCol="0" anchor="ctr"/>
          <a:lstStyle>
            <a:lvl1pPr algn="r">
              <a:defRPr sz="1100" b="1">
                <a:solidFill>
                  <a:schemeClr val="tx1">
                    <a:lumMod val="50000"/>
                    <a:lumOff val="50000"/>
                  </a:schemeClr>
                </a:solidFill>
              </a:defRPr>
            </a:lvl1pPr>
          </a:lstStyle>
          <a:p>
            <a:fld id="{1D8BD707-D9CF-40AE-B4C6-C98DA3205C09}" type="datetimeFigureOut">
              <a:rPr lang="en-US" smtClean="0"/>
              <a:pPr/>
              <a:t>3/31/2023</a:t>
            </a:fld>
            <a:endParaRPr lang="en-US"/>
          </a:p>
        </p:txBody>
      </p:sp>
      <p:sp>
        <p:nvSpPr>
          <p:cNvPr id="5" name="Footer Placeholder 4"/>
          <p:cNvSpPr>
            <a:spLocks noGrp="1"/>
          </p:cNvSpPr>
          <p:nvPr>
            <p:ph type="ftr" sz="quarter" idx="3"/>
          </p:nvPr>
        </p:nvSpPr>
        <p:spPr>
          <a:xfrm>
            <a:off x="457199" y="6172200"/>
            <a:ext cx="3352801" cy="365125"/>
          </a:xfrm>
          <a:prstGeom prst="rect">
            <a:avLst/>
          </a:prstGeom>
        </p:spPr>
        <p:txBody>
          <a:bodyPr vert="horz" lIns="91440" tIns="45720" rIns="91440" bIns="45720" rtlCol="0" anchor="ctr"/>
          <a:lstStyle>
            <a:lvl1pPr algn="l">
              <a:defRPr sz="1100" b="1">
                <a:solidFill>
                  <a:schemeClr val="tx1">
                    <a:lumMod val="50000"/>
                    <a:lumOff val="50000"/>
                  </a:schemeClr>
                </a:solidFill>
              </a:defRPr>
            </a:lvl1pPr>
          </a:lstStyle>
          <a:p>
            <a:endParaRPr lang="en-US"/>
          </a:p>
        </p:txBody>
      </p:sp>
      <p:sp>
        <p:nvSpPr>
          <p:cNvPr id="6" name="Slide Number Placeholder 5"/>
          <p:cNvSpPr>
            <a:spLocks noGrp="1"/>
          </p:cNvSpPr>
          <p:nvPr>
            <p:ph type="sldNum" sz="quarter" idx="4"/>
          </p:nvPr>
        </p:nvSpPr>
        <p:spPr>
          <a:xfrm>
            <a:off x="3810000" y="6172200"/>
            <a:ext cx="1828800" cy="365125"/>
          </a:xfrm>
          <a:prstGeom prst="rect">
            <a:avLst/>
          </a:prstGeom>
        </p:spPr>
        <p:txBody>
          <a:bodyPr vert="horz" lIns="91440" tIns="45720" rIns="91440" bIns="45720" rtlCol="0" anchor="ctr"/>
          <a:lstStyle>
            <a:lvl1pPr algn="ctr">
              <a:defRPr sz="1200" b="1">
                <a:solidFill>
                  <a:schemeClr val="tx1">
                    <a:lumMod val="50000"/>
                    <a:lumOff val="50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200" kern="1200">
          <a:solidFill>
            <a:schemeClr val="tx1">
              <a:lumMod val="75000"/>
              <a:lumOff val="25000"/>
            </a:schemeClr>
          </a:solidFill>
          <a:latin typeface="+mn-lt"/>
          <a:ea typeface="+mn-ea"/>
          <a:cs typeface="+mn-cs"/>
        </a:defRPr>
      </a:lvl1pPr>
      <a:lvl2pPr marL="54864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2000" kern="1200">
          <a:solidFill>
            <a:schemeClr val="tx1">
              <a:lumMod val="75000"/>
              <a:lumOff val="25000"/>
            </a:schemeClr>
          </a:solidFill>
          <a:latin typeface="+mn-lt"/>
          <a:ea typeface="+mn-ea"/>
          <a:cs typeface="+mn-cs"/>
        </a:defRPr>
      </a:lvl2pPr>
      <a:lvl3pPr marL="822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800" kern="1200">
          <a:solidFill>
            <a:schemeClr val="tx1">
              <a:lumMod val="75000"/>
              <a:lumOff val="25000"/>
            </a:schemeClr>
          </a:solidFill>
          <a:latin typeface="+mn-lt"/>
          <a:ea typeface="+mn-ea"/>
          <a:cs typeface="+mn-cs"/>
        </a:defRPr>
      </a:lvl3pPr>
      <a:lvl4pPr marL="109728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600" kern="1200">
          <a:solidFill>
            <a:schemeClr val="tx1">
              <a:lumMod val="75000"/>
              <a:lumOff val="25000"/>
            </a:schemeClr>
          </a:solidFill>
          <a:latin typeface="+mn-lt"/>
          <a:ea typeface="+mn-ea"/>
          <a:cs typeface="+mn-cs"/>
        </a:defRPr>
      </a:lvl4pPr>
      <a:lvl5pPr marL="138988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5pPr>
      <a:lvl6pPr marL="1664208"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6pPr>
      <a:lvl7pPr marL="196596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7pPr>
      <a:lvl8pPr marL="2286000"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8pPr>
      <a:lvl9pPr marL="2587752" indent="-182880" algn="l" defTabSz="914400" rtl="0" eaLnBrk="1" latinLnBrk="0" hangingPunct="1">
        <a:spcBef>
          <a:spcPct val="20000"/>
        </a:spcBef>
        <a:spcAft>
          <a:spcPts val="300"/>
        </a:spcAft>
        <a:buClr>
          <a:schemeClr val="accent6">
            <a:lumMod val="75000"/>
          </a:schemeClr>
        </a:buClr>
        <a:buSzPct val="130000"/>
        <a:buFont typeface="Georgia" pitchFamily="18"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7.xml"/><Relationship Id="rId1" Type="http://schemas.openxmlformats.org/officeDocument/2006/relationships/themeOverride" Target="../theme/themeOverride1.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7030A0"/>
            </a:gs>
            <a:gs pos="60000">
              <a:schemeClr val="bg2">
                <a:tint val="95000"/>
                <a:shade val="100000"/>
                <a:satMod val="130000"/>
                <a:lumMod val="130000"/>
              </a:schemeClr>
            </a:gs>
            <a:gs pos="100000">
              <a:schemeClr val="bg2">
                <a:tint val="97000"/>
                <a:shade val="100000"/>
                <a:hueMod val="100000"/>
                <a:satMod val="140000"/>
                <a:lumMod val="80000"/>
              </a:schemeClr>
            </a:gs>
          </a:gsLst>
          <a:path path="circle">
            <a:fillToRect l="20000" t="10000" r="20000" b="60000"/>
          </a:path>
        </a:gradFill>
        <a:effectLst/>
      </p:bgPr>
    </p:bg>
    <p:spTree>
      <p:nvGrpSpPr>
        <p:cNvPr id="1" name=""/>
        <p:cNvGrpSpPr/>
        <p:nvPr/>
      </p:nvGrpSpPr>
      <p:grpSpPr>
        <a:xfrm>
          <a:off x="0" y="0"/>
          <a:ext cx="0" cy="0"/>
          <a:chOff x="0" y="0"/>
          <a:chExt cx="0" cy="0"/>
        </a:xfrm>
      </p:grpSpPr>
      <p:sp>
        <p:nvSpPr>
          <p:cNvPr id="7" name="Title 1"/>
          <p:cNvSpPr txBox="1">
            <a:spLocks/>
          </p:cNvSpPr>
          <p:nvPr/>
        </p:nvSpPr>
        <p:spPr>
          <a:xfrm>
            <a:off x="-381000" y="4876800"/>
            <a:ext cx="7772400" cy="990600"/>
          </a:xfrm>
          <a:prstGeom prst="rect">
            <a:avLst/>
          </a:prstGeom>
          <a:effectLst/>
        </p:spPr>
        <p:txBody>
          <a:bodyPr vert="horz" lIns="91440" tIns="45720" rIns="91440" bIns="45720" rtlCol="0" anchor="t" anchorCtr="0">
            <a:noAutofit/>
          </a:bodyPr>
          <a:lstStyle>
            <a:lvl1pPr marL="640080" indent="-457200" algn="l" defTabSz="914400" rtl="0" eaLnBrk="1" latinLnBrk="0" hangingPunct="1">
              <a:spcBef>
                <a:spcPct val="0"/>
              </a:spcBef>
              <a:buClr>
                <a:schemeClr val="accent6">
                  <a:lumMod val="75000"/>
                </a:schemeClr>
              </a:buClr>
              <a:buSzPct val="128000"/>
              <a:buFont typeface="Georgia" pitchFamily="18" charset="0"/>
              <a:buChar char="*"/>
              <a:defRPr sz="54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182880" indent="0" algn="ctr">
              <a:buNone/>
              <a:defRPr/>
            </a:pPr>
            <a:r>
              <a:rPr lang="en-US" sz="2400" dirty="0">
                <a:solidFill>
                  <a:srgbClr val="F41EBC"/>
                </a:solidFill>
              </a:rPr>
              <a:t>GODAVARI BIO REFINERIES LTD , SAMEERWADI</a:t>
            </a:r>
          </a:p>
        </p:txBody>
      </p:sp>
      <p:sp>
        <p:nvSpPr>
          <p:cNvPr id="8" name="Subtitle 2"/>
          <p:cNvSpPr txBox="1">
            <a:spLocks noGrp="1"/>
          </p:cNvSpPr>
          <p:nvPr>
            <p:ph type="ctrTitle"/>
          </p:nvPr>
        </p:nvSpPr>
        <p:spPr bwMode="auto">
          <a:xfrm>
            <a:off x="304800" y="756374"/>
            <a:ext cx="8534400" cy="2362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marL="0" indent="0" algn="l" defTabSz="914400" rtl="0" eaLnBrk="1" fontAlgn="base" latinLnBrk="0" hangingPunct="1">
              <a:spcBef>
                <a:spcPct val="20000"/>
              </a:spcBef>
              <a:spcAft>
                <a:spcPct val="0"/>
              </a:spcAft>
              <a:buClr>
                <a:schemeClr val="accent1"/>
              </a:buClr>
              <a:buSzPct val="76000"/>
              <a:buFont typeface="Wingdings 2" pitchFamily="18" charset="2"/>
              <a:buNone/>
              <a:defRPr sz="1800" kern="1200">
                <a:solidFill>
                  <a:srgbClr val="424242"/>
                </a:solidFill>
                <a:latin typeface="+mn-lt"/>
                <a:ea typeface="+mn-ea"/>
                <a:cs typeface="+mn-cs"/>
              </a:defRPr>
            </a:lvl1pPr>
            <a:lvl2pPr marL="457200" indent="0" algn="ctr" defTabSz="914400" rtl="0" eaLnBrk="1" fontAlgn="base" latinLnBrk="0" hangingPunct="1">
              <a:spcBef>
                <a:spcPct val="20000"/>
              </a:spcBef>
              <a:spcAft>
                <a:spcPct val="0"/>
              </a:spcAft>
              <a:buClr>
                <a:schemeClr val="accent1"/>
              </a:buClr>
              <a:buSzPct val="76000"/>
              <a:buFont typeface="Wingdings 2" pitchFamily="18" charset="2"/>
              <a:buNone/>
              <a:defRPr sz="2200" kern="1200">
                <a:solidFill>
                  <a:schemeClr val="tx1">
                    <a:tint val="75000"/>
                  </a:schemeClr>
                </a:solidFill>
                <a:latin typeface="+mn-lt"/>
                <a:ea typeface="+mn-ea"/>
                <a:cs typeface="+mn-cs"/>
              </a:defRPr>
            </a:lvl2pPr>
            <a:lvl3pPr marL="914400" indent="0" algn="ctr" defTabSz="914400" rtl="0" eaLnBrk="1" fontAlgn="base" latinLnBrk="0" hangingPunct="1">
              <a:spcBef>
                <a:spcPct val="20000"/>
              </a:spcBef>
              <a:spcAft>
                <a:spcPct val="0"/>
              </a:spcAft>
              <a:buClr>
                <a:schemeClr val="accent1"/>
              </a:buClr>
              <a:buSzPct val="76000"/>
              <a:buFont typeface="Wingdings 2" pitchFamily="18" charset="2"/>
              <a:buNone/>
              <a:defRPr sz="2000" kern="1200">
                <a:solidFill>
                  <a:schemeClr val="tx1">
                    <a:tint val="75000"/>
                  </a:schemeClr>
                </a:solidFill>
                <a:latin typeface="+mn-lt"/>
                <a:ea typeface="+mn-ea"/>
                <a:cs typeface="+mn-cs"/>
              </a:defRPr>
            </a:lvl3pPr>
            <a:lvl4pPr marL="1371600" indent="0" algn="ctr" defTabSz="914400" rtl="0" eaLnBrk="1" fontAlgn="base" latinLnBrk="0" hangingPunct="1">
              <a:spcBef>
                <a:spcPct val="20000"/>
              </a:spcBef>
              <a:spcAft>
                <a:spcPct val="0"/>
              </a:spcAft>
              <a:buClr>
                <a:schemeClr val="accent1"/>
              </a:buClr>
              <a:buSzPct val="76000"/>
              <a:buFont typeface="Wingdings 2" pitchFamily="18" charset="2"/>
              <a:buNone/>
              <a:defRPr sz="1800" kern="1200">
                <a:solidFill>
                  <a:schemeClr val="tx1">
                    <a:tint val="75000"/>
                  </a:schemeClr>
                </a:solidFill>
                <a:latin typeface="+mn-lt"/>
                <a:ea typeface="+mn-ea"/>
                <a:cs typeface="+mn-cs"/>
              </a:defRPr>
            </a:lvl4pPr>
            <a:lvl5pPr marL="1828800" indent="0" algn="ctr" defTabSz="914400" rtl="0" eaLnBrk="1" fontAlgn="base" latinLnBrk="0" hangingPunct="1">
              <a:spcBef>
                <a:spcPct val="20000"/>
              </a:spcBef>
              <a:spcAft>
                <a:spcPct val="0"/>
              </a:spcAft>
              <a:buClr>
                <a:schemeClr val="accent1"/>
              </a:buClr>
              <a:buSzPct val="76000"/>
              <a:buFont typeface="Wingdings 2" pitchFamily="18" charset="2"/>
              <a:buNone/>
              <a:defRPr sz="1600" kern="1200" baseline="0">
                <a:solidFill>
                  <a:schemeClr val="tx1">
                    <a:tint val="75000"/>
                  </a:schemeClr>
                </a:solidFill>
                <a:latin typeface="+mn-lt"/>
                <a:ea typeface="+mn-ea"/>
                <a:cs typeface="+mn-cs"/>
              </a:defRPr>
            </a:lvl5pPr>
            <a:lvl6pPr marL="2286000" indent="0" algn="ctr" defTabSz="914400" rtl="0" eaLnBrk="1" fontAlgn="base" latinLnBrk="0" hangingPunct="1">
              <a:spcBef>
                <a:spcPct val="20000"/>
              </a:spcBef>
              <a:spcAft>
                <a:spcPct val="0"/>
              </a:spcAft>
              <a:buClr>
                <a:schemeClr val="accent1"/>
              </a:buClr>
              <a:buSzPct val="76000"/>
              <a:buFont typeface="Wingdings 2" pitchFamily="18" charset="2"/>
              <a:buNone/>
              <a:defRPr sz="1400" kern="1200">
                <a:solidFill>
                  <a:schemeClr val="tx1">
                    <a:tint val="75000"/>
                  </a:schemeClr>
                </a:solidFill>
                <a:latin typeface="+mn-lt"/>
                <a:ea typeface="+mn-ea"/>
                <a:cs typeface="+mn-cs"/>
              </a:defRPr>
            </a:lvl6pPr>
            <a:lvl7pPr marL="2743200" indent="0" algn="ctr" defTabSz="914400" rtl="0" eaLnBrk="1" fontAlgn="base" latinLnBrk="0" hangingPunct="1">
              <a:spcBef>
                <a:spcPct val="20000"/>
              </a:spcBef>
              <a:spcAft>
                <a:spcPct val="0"/>
              </a:spcAft>
              <a:buClr>
                <a:schemeClr val="accent1"/>
              </a:buClr>
              <a:buSzPct val="76000"/>
              <a:buFont typeface="Wingdings 2" pitchFamily="18" charset="2"/>
              <a:buNone/>
              <a:defRPr sz="1400" kern="1200">
                <a:solidFill>
                  <a:schemeClr val="tx1">
                    <a:tint val="75000"/>
                  </a:schemeClr>
                </a:solidFill>
                <a:latin typeface="+mn-lt"/>
                <a:ea typeface="+mn-ea"/>
                <a:cs typeface="+mn-cs"/>
              </a:defRPr>
            </a:lvl7pPr>
            <a:lvl8pPr marL="3200400" indent="0" algn="ctr" defTabSz="914400" rtl="0" eaLnBrk="1" fontAlgn="base" latinLnBrk="0" hangingPunct="1">
              <a:spcBef>
                <a:spcPct val="20000"/>
              </a:spcBef>
              <a:spcAft>
                <a:spcPct val="0"/>
              </a:spcAft>
              <a:buClr>
                <a:schemeClr val="accent1"/>
              </a:buClr>
              <a:buSzPct val="76000"/>
              <a:buFont typeface="Wingdings 2" pitchFamily="18" charset="2"/>
              <a:buNone/>
              <a:defRPr sz="1400" kern="1200">
                <a:solidFill>
                  <a:schemeClr val="tx1">
                    <a:tint val="75000"/>
                  </a:schemeClr>
                </a:solidFill>
                <a:latin typeface="+mn-lt"/>
                <a:ea typeface="+mn-ea"/>
                <a:cs typeface="+mn-cs"/>
              </a:defRPr>
            </a:lvl8pPr>
            <a:lvl9pPr marL="3657600" indent="0" algn="ctr" defTabSz="914400" rtl="0" eaLnBrk="1" fontAlgn="base" latinLnBrk="0" hangingPunct="1">
              <a:spcBef>
                <a:spcPct val="20000"/>
              </a:spcBef>
              <a:spcAft>
                <a:spcPct val="0"/>
              </a:spcAft>
              <a:buClr>
                <a:schemeClr val="accent1"/>
              </a:buClr>
              <a:buSzPct val="76000"/>
              <a:buFont typeface="Wingdings 2" pitchFamily="18" charset="2"/>
              <a:buNone/>
              <a:defRPr sz="1400" kern="1200">
                <a:solidFill>
                  <a:schemeClr val="tx1">
                    <a:tint val="75000"/>
                  </a:schemeClr>
                </a:solidFill>
                <a:latin typeface="+mn-lt"/>
                <a:ea typeface="+mn-ea"/>
                <a:cs typeface="+mn-cs"/>
              </a:defRPr>
            </a:lvl9pPr>
          </a:lstStyle>
          <a:p>
            <a:pPr>
              <a:defRPr/>
            </a:pPr>
            <a:r>
              <a:rPr lang="en-US" sz="3200" u="sng" dirty="0">
                <a:solidFill>
                  <a:schemeClr val="tx1"/>
                </a:solidFill>
                <a:effectLst>
                  <a:outerShdw blurRad="38100" dist="38100" dir="2700000" algn="tl">
                    <a:srgbClr val="000000">
                      <a:alpha val="43137"/>
                    </a:srgbClr>
                  </a:outerShdw>
                </a:effectLst>
                <a:latin typeface="Eras Medium ITC" pitchFamily="34" charset="0"/>
              </a:rPr>
              <a:t>DIVERSION OF SUGAR CANE DERIVATIVES FOR ETHANOL MANUFACTURING : AN OVERVIEW ON THE CHANGE IN THE DYNAMICS OF THE SUGAR PLANT OPERATION </a:t>
            </a:r>
          </a:p>
        </p:txBody>
      </p:sp>
      <p:sp>
        <p:nvSpPr>
          <p:cNvPr id="9" name="Subtitle 4"/>
          <p:cNvSpPr txBox="1">
            <a:spLocks noGrp="1" noChangeArrowheads="1"/>
          </p:cNvSpPr>
          <p:nvPr>
            <p:ph type="subTitle" idx="1"/>
          </p:nvPr>
        </p:nvSpPr>
        <p:spPr bwMode="auto">
          <a:xfrm>
            <a:off x="323850" y="3832872"/>
            <a:ext cx="7315200" cy="943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Tahoma" pitchFamily="34" charset="0"/>
              </a:defRPr>
            </a:lvl1pPr>
            <a:lvl2pPr marL="742950" indent="-285750" eaLnBrk="0" hangingPunct="0">
              <a:defRPr sz="2400">
                <a:solidFill>
                  <a:schemeClr val="tx1"/>
                </a:solidFill>
                <a:latin typeface="Tahoma" pitchFamily="34" charset="0"/>
              </a:defRPr>
            </a:lvl2pPr>
            <a:lvl3pPr marL="1143000" indent="-228600" eaLnBrk="0" hangingPunct="0">
              <a:defRPr sz="2400">
                <a:solidFill>
                  <a:schemeClr val="tx1"/>
                </a:solidFill>
                <a:latin typeface="Tahoma" pitchFamily="34" charset="0"/>
              </a:defRPr>
            </a:lvl3pPr>
            <a:lvl4pPr marL="1600200" indent="-228600" eaLnBrk="0" hangingPunct="0">
              <a:defRPr sz="2400">
                <a:solidFill>
                  <a:schemeClr val="tx1"/>
                </a:solidFill>
                <a:latin typeface="Tahoma" pitchFamily="34" charset="0"/>
              </a:defRPr>
            </a:lvl4pPr>
            <a:lvl5pPr marL="2057400" indent="-228600" eaLnBrk="0" hangingPunct="0">
              <a:defRPr sz="2400">
                <a:solidFill>
                  <a:schemeClr val="tx1"/>
                </a:solidFill>
                <a:latin typeface="Tahoma" pitchFamily="34" charset="0"/>
              </a:defRPr>
            </a:lvl5pPr>
            <a:lvl6pPr marL="2514600" indent="-228600" eaLnBrk="0" fontAlgn="base" hangingPunct="0">
              <a:spcBef>
                <a:spcPct val="0"/>
              </a:spcBef>
              <a:spcAft>
                <a:spcPct val="0"/>
              </a:spcAft>
              <a:defRPr sz="2400">
                <a:solidFill>
                  <a:schemeClr val="tx1"/>
                </a:solidFill>
                <a:latin typeface="Tahoma" pitchFamily="34" charset="0"/>
              </a:defRPr>
            </a:lvl6pPr>
            <a:lvl7pPr marL="2971800" indent="-228600" eaLnBrk="0" fontAlgn="base" hangingPunct="0">
              <a:spcBef>
                <a:spcPct val="0"/>
              </a:spcBef>
              <a:spcAft>
                <a:spcPct val="0"/>
              </a:spcAft>
              <a:defRPr sz="2400">
                <a:solidFill>
                  <a:schemeClr val="tx1"/>
                </a:solidFill>
                <a:latin typeface="Tahoma" pitchFamily="34" charset="0"/>
              </a:defRPr>
            </a:lvl7pPr>
            <a:lvl8pPr marL="3429000" indent="-228600" eaLnBrk="0" fontAlgn="base" hangingPunct="0">
              <a:spcBef>
                <a:spcPct val="0"/>
              </a:spcBef>
              <a:spcAft>
                <a:spcPct val="0"/>
              </a:spcAft>
              <a:defRPr sz="2400">
                <a:solidFill>
                  <a:schemeClr val="tx1"/>
                </a:solidFill>
                <a:latin typeface="Tahoma" pitchFamily="34" charset="0"/>
              </a:defRPr>
            </a:lvl8pPr>
            <a:lvl9pPr marL="3886200" indent="-228600" eaLnBrk="0" fontAlgn="base" hangingPunct="0">
              <a:spcBef>
                <a:spcPct val="0"/>
              </a:spcBef>
              <a:spcAft>
                <a:spcPct val="0"/>
              </a:spcAft>
              <a:defRPr sz="2400">
                <a:solidFill>
                  <a:schemeClr val="tx1"/>
                </a:solidFill>
                <a:latin typeface="Tahoma" pitchFamily="34" charset="0"/>
              </a:defRPr>
            </a:lvl9pPr>
          </a:lstStyle>
          <a:p>
            <a:pPr eaLnBrk="1" hangingPunct="1"/>
            <a:r>
              <a:rPr lang="en-US" b="1" dirty="0">
                <a:solidFill>
                  <a:schemeClr val="bg2">
                    <a:lumMod val="50000"/>
                  </a:schemeClr>
                </a:solidFill>
              </a:rPr>
              <a:t>Dinesh Sharma , </a:t>
            </a:r>
          </a:p>
          <a:p>
            <a:pPr eaLnBrk="1" hangingPunct="1"/>
            <a:r>
              <a:rPr lang="en-US" b="1" dirty="0">
                <a:solidFill>
                  <a:schemeClr val="bg2">
                    <a:lumMod val="50000"/>
                  </a:schemeClr>
                </a:solidFill>
              </a:rPr>
              <a:t>General Manager –MFG</a:t>
            </a:r>
          </a:p>
        </p:txBody>
      </p:sp>
      <p:pic>
        <p:nvPicPr>
          <p:cNvPr id="6"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0" y="190500"/>
            <a:ext cx="631825"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0" y="6087672"/>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847468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Chart 2"/>
          <p:cNvGraphicFramePr>
            <a:graphicFrameLocks/>
          </p:cNvGraphicFramePr>
          <p:nvPr>
            <p:extLst>
              <p:ext uri="{D42A27DB-BD31-4B8C-83A1-F6EECF244321}">
                <p14:modId xmlns:p14="http://schemas.microsoft.com/office/powerpoint/2010/main" val="1246233750"/>
              </p:ext>
            </p:extLst>
          </p:nvPr>
        </p:nvGraphicFramePr>
        <p:xfrm>
          <a:off x="457200" y="914400"/>
          <a:ext cx="8357682" cy="5334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2920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Chart 6"/>
          <p:cNvGraphicFramePr>
            <a:graphicFrameLocks/>
          </p:cNvGraphicFramePr>
          <p:nvPr>
            <p:extLst>
              <p:ext uri="{D42A27DB-BD31-4B8C-83A1-F6EECF244321}">
                <p14:modId xmlns:p14="http://schemas.microsoft.com/office/powerpoint/2010/main" val="4130610970"/>
              </p:ext>
            </p:extLst>
          </p:nvPr>
        </p:nvGraphicFramePr>
        <p:xfrm>
          <a:off x="838200" y="838200"/>
          <a:ext cx="7976681" cy="5333999"/>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4421937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Chart 3"/>
          <p:cNvGraphicFramePr>
            <a:graphicFrameLocks/>
          </p:cNvGraphicFramePr>
          <p:nvPr>
            <p:extLst>
              <p:ext uri="{D42A27DB-BD31-4B8C-83A1-F6EECF244321}">
                <p14:modId xmlns:p14="http://schemas.microsoft.com/office/powerpoint/2010/main" val="432301362"/>
              </p:ext>
            </p:extLst>
          </p:nvPr>
        </p:nvGraphicFramePr>
        <p:xfrm>
          <a:off x="304800" y="1066800"/>
          <a:ext cx="8510082" cy="49530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6826105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4" name="Chart 3"/>
          <p:cNvGraphicFramePr>
            <a:graphicFrameLocks/>
          </p:cNvGraphicFramePr>
          <p:nvPr>
            <p:extLst>
              <p:ext uri="{D42A27DB-BD31-4B8C-83A1-F6EECF244321}">
                <p14:modId xmlns:p14="http://schemas.microsoft.com/office/powerpoint/2010/main" val="4288916753"/>
              </p:ext>
            </p:extLst>
          </p:nvPr>
        </p:nvGraphicFramePr>
        <p:xfrm>
          <a:off x="457200" y="914400"/>
          <a:ext cx="8063201" cy="51054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2920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Chart 2"/>
          <p:cNvGraphicFramePr>
            <a:graphicFrameLocks/>
          </p:cNvGraphicFramePr>
          <p:nvPr>
            <p:extLst>
              <p:ext uri="{D42A27DB-BD31-4B8C-83A1-F6EECF244321}">
                <p14:modId xmlns:p14="http://schemas.microsoft.com/office/powerpoint/2010/main" val="46793005"/>
              </p:ext>
            </p:extLst>
          </p:nvPr>
        </p:nvGraphicFramePr>
        <p:xfrm>
          <a:off x="685800" y="838200"/>
          <a:ext cx="7834601" cy="525780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882920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880745109"/>
              </p:ext>
            </p:extLst>
          </p:nvPr>
        </p:nvGraphicFramePr>
        <p:xfrm>
          <a:off x="332704" y="1066800"/>
          <a:ext cx="8510082" cy="4501448"/>
        </p:xfrm>
        <a:graphic>
          <a:graphicData uri="http://schemas.openxmlformats.org/drawingml/2006/table">
            <a:tbl>
              <a:tblPr/>
              <a:tblGrid>
                <a:gridCol w="8510082">
                  <a:extLst>
                    <a:ext uri="{9D8B030D-6E8A-4147-A177-3AD203B41FA5}">
                      <a16:colId xmlns:a16="http://schemas.microsoft.com/office/drawing/2014/main" val="20000"/>
                    </a:ext>
                  </a:extLst>
                </a:gridCol>
              </a:tblGrid>
              <a:tr h="230701">
                <a:tc>
                  <a:txBody>
                    <a:bodyPr/>
                    <a:lstStyle/>
                    <a:p>
                      <a:pPr algn="l" fontAlgn="b"/>
                      <a:r>
                        <a:rPr lang="en-GB" sz="2400" b="1" i="0" u="none" strike="noStrike" dirty="0">
                          <a:solidFill>
                            <a:schemeClr val="accent6">
                              <a:lumMod val="75000"/>
                            </a:schemeClr>
                          </a:solidFill>
                          <a:effectLst/>
                          <a:latin typeface="Calibri"/>
                        </a:rPr>
                        <a:t>CONCLUSION : </a:t>
                      </a:r>
                    </a:p>
                  </a:txBody>
                  <a:tcPr marL="7945" marR="7945" marT="7945" marB="0" anchor="b">
                    <a:lnL>
                      <a:noFill/>
                    </a:lnL>
                    <a:lnR>
                      <a:noFill/>
                    </a:lnR>
                    <a:lnT>
                      <a:noFill/>
                    </a:lnT>
                    <a:lnB>
                      <a:noFill/>
                    </a:lnB>
                  </a:tcPr>
                </a:tc>
                <a:extLst>
                  <a:ext uri="{0D108BD9-81ED-4DB2-BD59-A6C34878D82A}">
                    <a16:rowId xmlns:a16="http://schemas.microsoft.com/office/drawing/2014/main" val="10000"/>
                  </a:ext>
                </a:extLst>
              </a:tr>
              <a:tr h="44009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b="1" i="0" u="none" strike="noStrike" dirty="0">
                          <a:solidFill>
                            <a:srgbClr val="7030A0"/>
                          </a:solidFill>
                          <a:effectLst/>
                          <a:latin typeface="Calibri"/>
                        </a:rPr>
                        <a:t>EBP is a wonderful platform which has the potential of boosting the sugar industry economy and renders with an opportunity to be a part of SUSSTAINABILITY DRIVE.</a:t>
                      </a:r>
                    </a:p>
                    <a:p>
                      <a:pPr algn="l" fontAlgn="b"/>
                      <a:endParaRPr lang="en-US" sz="1800" b="1" i="0" u="none" strike="noStrike" dirty="0">
                        <a:solidFill>
                          <a:srgbClr val="7030A0"/>
                        </a:solidFill>
                        <a:effectLst/>
                        <a:latin typeface="Calibri"/>
                      </a:endParaRPr>
                    </a:p>
                  </a:txBody>
                  <a:tcPr marL="7945" marR="7945" marT="7945" marB="0" anchor="b">
                    <a:lnL>
                      <a:noFill/>
                    </a:lnL>
                    <a:lnR>
                      <a:noFill/>
                    </a:lnR>
                    <a:lnT>
                      <a:noFill/>
                    </a:lnT>
                    <a:lnB>
                      <a:noFill/>
                    </a:lnB>
                  </a:tcPr>
                </a:tc>
                <a:extLst>
                  <a:ext uri="{0D108BD9-81ED-4DB2-BD59-A6C34878D82A}">
                    <a16:rowId xmlns:a16="http://schemas.microsoft.com/office/drawing/2014/main" val="10001"/>
                  </a:ext>
                </a:extLst>
              </a:tr>
              <a:tr h="440096">
                <a:tc>
                  <a:txBody>
                    <a:bodyPr/>
                    <a:lstStyle/>
                    <a:p>
                      <a:pPr algn="l" fontAlgn="b"/>
                      <a:r>
                        <a:rPr lang="en-US" sz="1800" b="1" i="0" u="none" strike="noStrike" dirty="0">
                          <a:solidFill>
                            <a:srgbClr val="7030A0"/>
                          </a:solidFill>
                          <a:effectLst/>
                          <a:latin typeface="Calibri"/>
                        </a:rPr>
                        <a:t>With proper modifications and necessary investments in the clarification and evaporation stations , enhancement in capacity can be achieved , so that idle capacity of sugar house can be put to better use.</a:t>
                      </a:r>
                    </a:p>
                  </a:txBody>
                  <a:tcPr marL="7945" marR="7945" marT="7945" marB="0" anchor="b">
                    <a:lnL>
                      <a:noFill/>
                    </a:lnL>
                    <a:lnR>
                      <a:noFill/>
                    </a:lnR>
                    <a:lnT>
                      <a:noFill/>
                    </a:lnT>
                    <a:lnB>
                      <a:noFill/>
                    </a:lnB>
                  </a:tcPr>
                </a:tc>
                <a:extLst>
                  <a:ext uri="{0D108BD9-81ED-4DB2-BD59-A6C34878D82A}">
                    <a16:rowId xmlns:a16="http://schemas.microsoft.com/office/drawing/2014/main" val="10002"/>
                  </a:ext>
                </a:extLst>
              </a:tr>
              <a:tr h="230701">
                <a:tc>
                  <a:txBody>
                    <a:bodyPr/>
                    <a:lstStyle/>
                    <a:p>
                      <a:pPr algn="l" fontAlgn="b"/>
                      <a:r>
                        <a:rPr lang="en-US" sz="1800" b="1" i="0" u="none" strike="noStrike" dirty="0">
                          <a:solidFill>
                            <a:srgbClr val="7030A0"/>
                          </a:solidFill>
                          <a:effectLst/>
                          <a:latin typeface="Calibri"/>
                        </a:rPr>
                        <a:t> </a:t>
                      </a:r>
                    </a:p>
                  </a:txBody>
                  <a:tcPr marL="7945" marR="7945" marT="7945" marB="0" anchor="b">
                    <a:lnL>
                      <a:noFill/>
                    </a:lnL>
                    <a:lnR>
                      <a:noFill/>
                    </a:lnR>
                    <a:lnT>
                      <a:noFill/>
                    </a:lnT>
                    <a:lnB>
                      <a:noFill/>
                    </a:lnB>
                  </a:tcPr>
                </a:tc>
                <a:extLst>
                  <a:ext uri="{0D108BD9-81ED-4DB2-BD59-A6C34878D82A}">
                    <a16:rowId xmlns:a16="http://schemas.microsoft.com/office/drawing/2014/main" val="10003"/>
                  </a:ext>
                </a:extLst>
              </a:tr>
              <a:tr h="440096">
                <a:tc>
                  <a:txBody>
                    <a:bodyPr/>
                    <a:lstStyle/>
                    <a:p>
                      <a:pPr algn="l" fontAlgn="b"/>
                      <a:r>
                        <a:rPr lang="en-US" sz="1800" b="1" i="0" u="none" strike="noStrike" dirty="0">
                          <a:solidFill>
                            <a:srgbClr val="7030A0"/>
                          </a:solidFill>
                          <a:effectLst/>
                          <a:latin typeface="Calibri"/>
                        </a:rPr>
                        <a:t>There is steam &amp; power  saving in Sugar Plant , however a well conceived integration of the processes can result in more saving,</a:t>
                      </a:r>
                    </a:p>
                  </a:txBody>
                  <a:tcPr marL="7945" marR="7945" marT="7945" marB="0" anchor="b">
                    <a:lnL>
                      <a:noFill/>
                    </a:lnL>
                    <a:lnR>
                      <a:noFill/>
                    </a:lnR>
                    <a:lnT>
                      <a:noFill/>
                    </a:lnT>
                    <a:lnB>
                      <a:noFill/>
                    </a:lnB>
                  </a:tcPr>
                </a:tc>
                <a:extLst>
                  <a:ext uri="{0D108BD9-81ED-4DB2-BD59-A6C34878D82A}">
                    <a16:rowId xmlns:a16="http://schemas.microsoft.com/office/drawing/2014/main" val="10004"/>
                  </a:ext>
                </a:extLst>
              </a:tr>
              <a:tr h="230701">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800" b="1" i="0" u="none" strike="noStrike" dirty="0">
                          <a:solidFill>
                            <a:srgbClr val="7030A0"/>
                          </a:solidFill>
                          <a:effectLst/>
                          <a:latin typeface="Calibri"/>
                        </a:rPr>
                        <a:t>In the present scenario , Energy savings are to be captured for the complex as a whole and not merely from the sugar plant point of view , which can truly give a proper perspective on the advantages </a:t>
                      </a:r>
                      <a:r>
                        <a:rPr lang="en-GB" sz="1800" b="1" i="0" u="none" strike="noStrike" dirty="0">
                          <a:solidFill>
                            <a:srgbClr val="7030A0"/>
                          </a:solidFill>
                          <a:effectLst/>
                          <a:latin typeface="Calibri"/>
                        </a:rPr>
                        <a:t>of diversion.</a:t>
                      </a:r>
                    </a:p>
                    <a:p>
                      <a:pPr algn="l" fontAlgn="b"/>
                      <a:endParaRPr lang="en-US" sz="1800" b="1" i="0" u="none" strike="noStrike" dirty="0">
                        <a:solidFill>
                          <a:srgbClr val="7030A0"/>
                        </a:solidFill>
                        <a:effectLst/>
                        <a:latin typeface="Calibri"/>
                      </a:endParaRPr>
                    </a:p>
                  </a:txBody>
                  <a:tcPr marL="7945" marR="7945" marT="7945" marB="0" anchor="b">
                    <a:lnL>
                      <a:noFill/>
                    </a:lnL>
                    <a:lnR>
                      <a:noFill/>
                    </a:lnR>
                    <a:lnT>
                      <a:noFill/>
                    </a:lnT>
                    <a:lnB>
                      <a:noFill/>
                    </a:lnB>
                  </a:tcPr>
                </a:tc>
                <a:extLst>
                  <a:ext uri="{0D108BD9-81ED-4DB2-BD59-A6C34878D82A}">
                    <a16:rowId xmlns:a16="http://schemas.microsoft.com/office/drawing/2014/main" val="10005"/>
                  </a:ext>
                </a:extLst>
              </a:tr>
              <a:tr h="230701">
                <a:tc>
                  <a:txBody>
                    <a:bodyPr/>
                    <a:lstStyle/>
                    <a:p>
                      <a:pPr algn="l" fontAlgn="b"/>
                      <a:endParaRPr lang="en-US" sz="1800" b="1" i="0" u="none" strike="noStrike" dirty="0">
                        <a:solidFill>
                          <a:srgbClr val="7030A0"/>
                        </a:solidFill>
                        <a:effectLst/>
                        <a:latin typeface="Calibri"/>
                      </a:endParaRPr>
                    </a:p>
                  </a:txBody>
                  <a:tcPr marL="7945" marR="7945" marT="7945" marB="0" anchor="b">
                    <a:lnL>
                      <a:noFill/>
                    </a:lnL>
                    <a:lnR>
                      <a:noFill/>
                    </a:lnR>
                    <a:lnT>
                      <a:noFill/>
                    </a:lnT>
                    <a:lnB>
                      <a:noFill/>
                    </a:lnB>
                  </a:tcPr>
                </a:tc>
                <a:extLst>
                  <a:ext uri="{0D108BD9-81ED-4DB2-BD59-A6C34878D82A}">
                    <a16:rowId xmlns:a16="http://schemas.microsoft.com/office/drawing/2014/main" val="10006"/>
                  </a:ext>
                </a:extLst>
              </a:tr>
              <a:tr h="230701">
                <a:tc>
                  <a:txBody>
                    <a:bodyPr/>
                    <a:lstStyle/>
                    <a:p>
                      <a:pPr algn="l" fontAlgn="b"/>
                      <a:endParaRPr lang="en-GB" sz="1520" b="1" i="0" u="none" strike="noStrike" dirty="0">
                        <a:solidFill>
                          <a:srgbClr val="7030A0"/>
                        </a:solidFill>
                        <a:effectLst/>
                        <a:latin typeface="Calibri"/>
                      </a:endParaRPr>
                    </a:p>
                  </a:txBody>
                  <a:tcPr marL="7945" marR="7945" marT="7945" marB="0" anchor="b">
                    <a:lnL>
                      <a:noFill/>
                    </a:lnL>
                    <a:lnR>
                      <a:noFill/>
                    </a:lnR>
                    <a:lnT>
                      <a:noFill/>
                    </a:lnT>
                    <a:lnB>
                      <a:noFill/>
                    </a:lnB>
                  </a:tcPr>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8538863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3900274142"/>
              </p:ext>
            </p:extLst>
          </p:nvPr>
        </p:nvGraphicFramePr>
        <p:xfrm>
          <a:off x="381000" y="667654"/>
          <a:ext cx="8382000" cy="5136016"/>
        </p:xfrm>
        <a:graphic>
          <a:graphicData uri="http://schemas.openxmlformats.org/drawingml/2006/table">
            <a:tbl>
              <a:tblPr/>
              <a:tblGrid>
                <a:gridCol w="8382000">
                  <a:extLst>
                    <a:ext uri="{9D8B030D-6E8A-4147-A177-3AD203B41FA5}">
                      <a16:colId xmlns:a16="http://schemas.microsoft.com/office/drawing/2014/main" val="20000"/>
                    </a:ext>
                  </a:extLst>
                </a:gridCol>
              </a:tblGrid>
              <a:tr h="425100">
                <a:tc>
                  <a:txBody>
                    <a:bodyPr/>
                    <a:lstStyle/>
                    <a:p>
                      <a:pPr algn="l" fontAlgn="b"/>
                      <a:r>
                        <a:rPr lang="en-GB" sz="3200" b="1" i="0" u="none" strike="noStrike" dirty="0">
                          <a:solidFill>
                            <a:schemeClr val="accent6">
                              <a:lumMod val="75000"/>
                            </a:schemeClr>
                          </a:solidFill>
                          <a:effectLst/>
                          <a:latin typeface="Calibri"/>
                        </a:rPr>
                        <a:t>An Expression of gratitude …......</a:t>
                      </a:r>
                    </a:p>
                  </a:txBody>
                  <a:tcPr marL="9506" marR="9506" marT="9506" marB="0" anchor="b">
                    <a:lnL>
                      <a:noFill/>
                    </a:lnL>
                    <a:lnR>
                      <a:noFill/>
                    </a:lnR>
                    <a:lnT>
                      <a:noFill/>
                    </a:lnT>
                    <a:lnB>
                      <a:noFill/>
                    </a:lnB>
                  </a:tcPr>
                </a:tc>
                <a:extLst>
                  <a:ext uri="{0D108BD9-81ED-4DB2-BD59-A6C34878D82A}">
                    <a16:rowId xmlns:a16="http://schemas.microsoft.com/office/drawing/2014/main" val="10000"/>
                  </a:ext>
                </a:extLst>
              </a:tr>
              <a:tr h="425100">
                <a:tc>
                  <a:txBody>
                    <a:bodyPr/>
                    <a:lstStyle/>
                    <a:p>
                      <a:pPr algn="l" fontAlgn="b"/>
                      <a:endParaRPr lang="en-GB" sz="28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1"/>
                  </a:ext>
                </a:extLst>
              </a:tr>
              <a:tr h="340081">
                <a:tc>
                  <a:txBody>
                    <a:bodyPr/>
                    <a:lstStyle/>
                    <a:p>
                      <a:pPr algn="l" fontAlgn="b"/>
                      <a:r>
                        <a:rPr lang="en-US" sz="2000" b="1" i="0" u="none" strike="noStrike" dirty="0">
                          <a:solidFill>
                            <a:srgbClr val="7030A0"/>
                          </a:solidFill>
                          <a:effectLst/>
                          <a:latin typeface="Calibri"/>
                        </a:rPr>
                        <a:t>The Author extends his gratitude to The CMD , Mr.Samirbhai Somaiya , Godavari Bio Refineries ,for being such a visionary</a:t>
                      </a:r>
                    </a:p>
                  </a:txBody>
                  <a:tcPr marL="9506" marR="9506" marT="9506" marB="0" anchor="b">
                    <a:lnL>
                      <a:noFill/>
                    </a:lnL>
                    <a:lnR>
                      <a:noFill/>
                    </a:lnR>
                    <a:lnT>
                      <a:noFill/>
                    </a:lnT>
                    <a:lnB>
                      <a:noFill/>
                    </a:lnB>
                  </a:tcPr>
                </a:tc>
                <a:extLst>
                  <a:ext uri="{0D108BD9-81ED-4DB2-BD59-A6C34878D82A}">
                    <a16:rowId xmlns:a16="http://schemas.microsoft.com/office/drawing/2014/main" val="10002"/>
                  </a:ext>
                </a:extLst>
              </a:tr>
              <a:tr h="340081">
                <a:tc>
                  <a:txBody>
                    <a:bodyPr/>
                    <a:lstStyle/>
                    <a:p>
                      <a:pPr algn="l" fontAlgn="b"/>
                      <a:r>
                        <a:rPr lang="en-US" sz="2000" b="1" i="0" u="none" strike="noStrike" dirty="0">
                          <a:solidFill>
                            <a:srgbClr val="7030A0"/>
                          </a:solidFill>
                          <a:effectLst/>
                          <a:latin typeface="Calibri"/>
                        </a:rPr>
                        <a:t>and taking all of us along in this journey of Godavari.</a:t>
                      </a:r>
                    </a:p>
                  </a:txBody>
                  <a:tcPr marL="9506" marR="9506" marT="9506" marB="0" anchor="b">
                    <a:lnL>
                      <a:noFill/>
                    </a:lnL>
                    <a:lnR>
                      <a:noFill/>
                    </a:lnR>
                    <a:lnT>
                      <a:noFill/>
                    </a:lnT>
                    <a:lnB>
                      <a:noFill/>
                    </a:lnB>
                  </a:tcPr>
                </a:tc>
                <a:extLst>
                  <a:ext uri="{0D108BD9-81ED-4DB2-BD59-A6C34878D82A}">
                    <a16:rowId xmlns:a16="http://schemas.microsoft.com/office/drawing/2014/main" val="10003"/>
                  </a:ext>
                </a:extLst>
              </a:tr>
              <a:tr h="340081">
                <a:tc>
                  <a:txBody>
                    <a:bodyPr/>
                    <a:lstStyle/>
                    <a:p>
                      <a:pPr algn="l" fontAlgn="b"/>
                      <a:endParaRPr lang="en-GB" sz="20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4"/>
                  </a:ext>
                </a:extLst>
              </a:tr>
              <a:tr h="340081">
                <a:tc>
                  <a:txBody>
                    <a:bodyPr/>
                    <a:lstStyle/>
                    <a:p>
                      <a:pPr algn="l" fontAlgn="b"/>
                      <a:endParaRPr lang="en-GB" sz="20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5"/>
                  </a:ext>
                </a:extLst>
              </a:tr>
              <a:tr h="340081">
                <a:tc>
                  <a:txBody>
                    <a:bodyPr/>
                    <a:lstStyle/>
                    <a:p>
                      <a:pPr algn="l" fontAlgn="b"/>
                      <a:r>
                        <a:rPr lang="en-US" sz="2000" b="1" i="0" u="none" strike="noStrike" dirty="0">
                          <a:solidFill>
                            <a:srgbClr val="7030A0"/>
                          </a:solidFill>
                          <a:effectLst/>
                          <a:latin typeface="Calibri"/>
                        </a:rPr>
                        <a:t>I should mention the whole team of Godavari Bio Refineries ( Sugar , Co-gen and Distillery ), who have done wonderfully well through </a:t>
                      </a:r>
                    </a:p>
                  </a:txBody>
                  <a:tcPr marL="9506" marR="9506" marT="9506" marB="0" anchor="b">
                    <a:lnL>
                      <a:noFill/>
                    </a:lnL>
                    <a:lnR>
                      <a:noFill/>
                    </a:lnR>
                    <a:lnT>
                      <a:noFill/>
                    </a:lnT>
                    <a:lnB>
                      <a:noFill/>
                    </a:lnB>
                  </a:tcPr>
                </a:tc>
                <a:extLst>
                  <a:ext uri="{0D108BD9-81ED-4DB2-BD59-A6C34878D82A}">
                    <a16:rowId xmlns:a16="http://schemas.microsoft.com/office/drawing/2014/main" val="10006"/>
                  </a:ext>
                </a:extLst>
              </a:tr>
              <a:tr h="340081">
                <a:tc>
                  <a:txBody>
                    <a:bodyPr/>
                    <a:lstStyle/>
                    <a:p>
                      <a:pPr algn="l" fontAlgn="b"/>
                      <a:r>
                        <a:rPr lang="en-US" sz="2000" b="1" i="0" u="none" strike="noStrike" dirty="0">
                          <a:solidFill>
                            <a:srgbClr val="7030A0"/>
                          </a:solidFill>
                          <a:effectLst/>
                          <a:latin typeface="Calibri"/>
                        </a:rPr>
                        <a:t>this journey and their collective efforts are commendable.</a:t>
                      </a:r>
                    </a:p>
                  </a:txBody>
                  <a:tcPr marL="9506" marR="9506" marT="9506" marB="0" anchor="b">
                    <a:lnL>
                      <a:noFill/>
                    </a:lnL>
                    <a:lnR>
                      <a:noFill/>
                    </a:lnR>
                    <a:lnT>
                      <a:noFill/>
                    </a:lnT>
                    <a:lnB>
                      <a:noFill/>
                    </a:lnB>
                  </a:tcPr>
                </a:tc>
                <a:extLst>
                  <a:ext uri="{0D108BD9-81ED-4DB2-BD59-A6C34878D82A}">
                    <a16:rowId xmlns:a16="http://schemas.microsoft.com/office/drawing/2014/main" val="10007"/>
                  </a:ext>
                </a:extLst>
              </a:tr>
              <a:tr h="340081">
                <a:tc>
                  <a:txBody>
                    <a:bodyPr/>
                    <a:lstStyle/>
                    <a:p>
                      <a:pPr algn="l" fontAlgn="b"/>
                      <a:endParaRPr lang="en-GB" sz="20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8"/>
                  </a:ext>
                </a:extLst>
              </a:tr>
              <a:tr h="616733">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2000" b="1" i="0" u="none" strike="noStrike" dirty="0">
                          <a:solidFill>
                            <a:srgbClr val="7030A0"/>
                          </a:solidFill>
                          <a:effectLst/>
                          <a:latin typeface="Calibri"/>
                        </a:rPr>
                        <a:t>I thank SISTA &amp; SNSI , Belagavi for providing this platform to the stake holders of the Industry to engage in sharing </a:t>
                      </a:r>
                      <a:r>
                        <a:rPr lang="en-GB" sz="2000" b="1" i="0" u="none" strike="noStrike" dirty="0">
                          <a:solidFill>
                            <a:srgbClr val="7030A0"/>
                          </a:solidFill>
                          <a:effectLst/>
                          <a:latin typeface="Calibri"/>
                        </a:rPr>
                        <a:t>the experiences .</a:t>
                      </a:r>
                    </a:p>
                    <a:p>
                      <a:pPr algn="l" fontAlgn="b"/>
                      <a:endParaRPr lang="en-US" sz="20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9"/>
                  </a:ext>
                </a:extLst>
              </a:tr>
              <a:tr h="340081">
                <a:tc>
                  <a:txBody>
                    <a:bodyPr/>
                    <a:lstStyle/>
                    <a:p>
                      <a:pPr algn="l" fontAlgn="b"/>
                      <a:endParaRPr lang="en-GB" sz="20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183342598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117028" y="1981200"/>
            <a:ext cx="6705600" cy="830997"/>
          </a:xfrm>
          <a:prstGeom prst="rect">
            <a:avLst/>
          </a:prstGeom>
          <a:noFill/>
        </p:spPr>
        <p:txBody>
          <a:bodyPr wrap="square" rtlCol="0">
            <a:spAutoFit/>
          </a:bodyPr>
          <a:lstStyle/>
          <a:p>
            <a:r>
              <a:rPr lang="en-US" sz="4800" dirty="0">
                <a:solidFill>
                  <a:schemeClr val="accent1">
                    <a:lumMod val="75000"/>
                  </a:schemeClr>
                </a:solidFill>
              </a:rPr>
              <a:t>THANK YOU ….!</a:t>
            </a:r>
          </a:p>
        </p:txBody>
      </p:sp>
      <p:pic>
        <p:nvPicPr>
          <p:cNvPr id="3"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76600" y="3505200"/>
            <a:ext cx="2081657" cy="2362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04796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1" y="29368"/>
            <a:ext cx="727364" cy="8850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609600"/>
            <a:ext cx="7682200" cy="50768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0851409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7" name="Table 6"/>
          <p:cNvGraphicFramePr>
            <a:graphicFrameLocks noGrp="1"/>
          </p:cNvGraphicFramePr>
          <p:nvPr>
            <p:extLst>
              <p:ext uri="{D42A27DB-BD31-4B8C-83A1-F6EECF244321}">
                <p14:modId xmlns:p14="http://schemas.microsoft.com/office/powerpoint/2010/main" val="1217627121"/>
              </p:ext>
            </p:extLst>
          </p:nvPr>
        </p:nvGraphicFramePr>
        <p:xfrm>
          <a:off x="304800" y="365782"/>
          <a:ext cx="8510082" cy="6063631"/>
        </p:xfrm>
        <a:graphic>
          <a:graphicData uri="http://schemas.openxmlformats.org/drawingml/2006/table">
            <a:tbl>
              <a:tblPr/>
              <a:tblGrid>
                <a:gridCol w="8510082">
                  <a:extLst>
                    <a:ext uri="{9D8B030D-6E8A-4147-A177-3AD203B41FA5}">
                      <a16:colId xmlns:a16="http://schemas.microsoft.com/office/drawing/2014/main" val="20000"/>
                    </a:ext>
                  </a:extLst>
                </a:gridCol>
              </a:tblGrid>
              <a:tr h="282609">
                <a:tc>
                  <a:txBody>
                    <a:bodyPr/>
                    <a:lstStyle/>
                    <a:p>
                      <a:pPr algn="l" fontAlgn="b"/>
                      <a:r>
                        <a:rPr lang="en-GB" sz="2000" b="1" i="0" u="none" strike="noStrike" dirty="0">
                          <a:solidFill>
                            <a:schemeClr val="accent6">
                              <a:lumMod val="75000"/>
                            </a:schemeClr>
                          </a:solidFill>
                          <a:effectLst/>
                          <a:latin typeface="Calibri"/>
                        </a:rPr>
                        <a:t>PROLOUGE : </a:t>
                      </a:r>
                    </a:p>
                  </a:txBody>
                  <a:tcPr marL="6435" marR="6435" marT="6435" marB="0" anchor="b">
                    <a:lnL>
                      <a:noFill/>
                    </a:lnL>
                    <a:lnR>
                      <a:noFill/>
                    </a:lnR>
                    <a:lnT>
                      <a:noFill/>
                    </a:lnT>
                    <a:lnB>
                      <a:noFill/>
                    </a:lnB>
                  </a:tcPr>
                </a:tc>
                <a:extLst>
                  <a:ext uri="{0D108BD9-81ED-4DB2-BD59-A6C34878D82A}">
                    <a16:rowId xmlns:a16="http://schemas.microsoft.com/office/drawing/2014/main" val="10000"/>
                  </a:ext>
                </a:extLst>
              </a:tr>
              <a:tr h="221246">
                <a:tc>
                  <a:txBody>
                    <a:bodyPr/>
                    <a:lstStyle/>
                    <a:p>
                      <a:pPr algn="l" fontAlgn="b"/>
                      <a:r>
                        <a:rPr lang="en-US" sz="1400" b="1" i="0" u="none" strike="noStrike" dirty="0">
                          <a:solidFill>
                            <a:srgbClr val="7030A0"/>
                          </a:solidFill>
                          <a:effectLst/>
                          <a:latin typeface="Calibri"/>
                        </a:rPr>
                        <a:t>Sugar Industry has gone through the ages with continuous improvements in the technical aspects of</a:t>
                      </a:r>
                    </a:p>
                  </a:txBody>
                  <a:tcPr marL="6435" marR="6435" marT="6435" marB="0" anchor="b">
                    <a:lnL>
                      <a:noFill/>
                    </a:lnL>
                    <a:lnR>
                      <a:noFill/>
                    </a:lnR>
                    <a:lnT>
                      <a:noFill/>
                    </a:lnT>
                    <a:lnB>
                      <a:noFill/>
                    </a:lnB>
                  </a:tcPr>
                </a:tc>
                <a:extLst>
                  <a:ext uri="{0D108BD9-81ED-4DB2-BD59-A6C34878D82A}">
                    <a16:rowId xmlns:a16="http://schemas.microsoft.com/office/drawing/2014/main" val="10001"/>
                  </a:ext>
                </a:extLst>
              </a:tr>
              <a:tr h="221246">
                <a:tc>
                  <a:txBody>
                    <a:bodyPr/>
                    <a:lstStyle/>
                    <a:p>
                      <a:pPr algn="l" fontAlgn="b"/>
                      <a:r>
                        <a:rPr lang="en-US" sz="1400" b="1" i="0" u="none" strike="noStrike" dirty="0">
                          <a:solidFill>
                            <a:srgbClr val="7030A0"/>
                          </a:solidFill>
                          <a:effectLst/>
                          <a:latin typeface="Calibri"/>
                        </a:rPr>
                        <a:t> manufacturing like better milling practices , energy efficiency through changes in the designing of vacuum</a:t>
                      </a:r>
                    </a:p>
                  </a:txBody>
                  <a:tcPr marL="6435" marR="6435" marT="6435" marB="0" anchor="b">
                    <a:lnL>
                      <a:noFill/>
                    </a:lnL>
                    <a:lnR>
                      <a:noFill/>
                    </a:lnR>
                    <a:lnT>
                      <a:noFill/>
                    </a:lnT>
                    <a:lnB>
                      <a:noFill/>
                    </a:lnB>
                  </a:tcPr>
                </a:tc>
                <a:extLst>
                  <a:ext uri="{0D108BD9-81ED-4DB2-BD59-A6C34878D82A}">
                    <a16:rowId xmlns:a16="http://schemas.microsoft.com/office/drawing/2014/main" val="10002"/>
                  </a:ext>
                </a:extLst>
              </a:tr>
              <a:tr h="221246">
                <a:tc>
                  <a:txBody>
                    <a:bodyPr/>
                    <a:lstStyle/>
                    <a:p>
                      <a:pPr algn="l" fontAlgn="b"/>
                      <a:r>
                        <a:rPr lang="en-US" sz="1400" b="1" i="0" u="none" strike="noStrike" dirty="0">
                          <a:solidFill>
                            <a:srgbClr val="7030A0"/>
                          </a:solidFill>
                          <a:effectLst/>
                          <a:latin typeface="Calibri"/>
                        </a:rPr>
                        <a:t>pans to enable usage of low  pressure steams , plate heaters and contact heaters to bring down the </a:t>
                      </a:r>
                    </a:p>
                  </a:txBody>
                  <a:tcPr marL="6435" marR="6435" marT="6435" marB="0" anchor="b">
                    <a:lnL>
                      <a:noFill/>
                    </a:lnL>
                    <a:lnR>
                      <a:noFill/>
                    </a:lnR>
                    <a:lnT>
                      <a:noFill/>
                    </a:lnT>
                    <a:lnB>
                      <a:noFill/>
                    </a:lnB>
                  </a:tcPr>
                </a:tc>
                <a:extLst>
                  <a:ext uri="{0D108BD9-81ED-4DB2-BD59-A6C34878D82A}">
                    <a16:rowId xmlns:a16="http://schemas.microsoft.com/office/drawing/2014/main" val="10003"/>
                  </a:ext>
                </a:extLst>
              </a:tr>
              <a:tr h="221246">
                <a:tc>
                  <a:txBody>
                    <a:bodyPr/>
                    <a:lstStyle/>
                    <a:p>
                      <a:pPr algn="l" fontAlgn="b"/>
                      <a:r>
                        <a:rPr lang="en-US" sz="1400" b="1" i="0" u="none" strike="noStrike" dirty="0">
                          <a:solidFill>
                            <a:srgbClr val="7030A0"/>
                          </a:solidFill>
                          <a:effectLst/>
                          <a:latin typeface="Calibri"/>
                        </a:rPr>
                        <a:t>approach temperatures , short retention time clarifiers , de-canters , higher evaporation rates with falling</a:t>
                      </a:r>
                    </a:p>
                  </a:txBody>
                  <a:tcPr marL="6435" marR="6435" marT="6435" marB="0" anchor="b">
                    <a:lnL>
                      <a:noFill/>
                    </a:lnL>
                    <a:lnR>
                      <a:noFill/>
                    </a:lnR>
                    <a:lnT>
                      <a:noFill/>
                    </a:lnT>
                    <a:lnB>
                      <a:noFill/>
                    </a:lnB>
                  </a:tcPr>
                </a:tc>
                <a:extLst>
                  <a:ext uri="{0D108BD9-81ED-4DB2-BD59-A6C34878D82A}">
                    <a16:rowId xmlns:a16="http://schemas.microsoft.com/office/drawing/2014/main" val="10004"/>
                  </a:ext>
                </a:extLst>
              </a:tr>
              <a:tr h="221246">
                <a:tc>
                  <a:txBody>
                    <a:bodyPr/>
                    <a:lstStyle/>
                    <a:p>
                      <a:pPr algn="l" fontAlgn="b"/>
                      <a:r>
                        <a:rPr lang="en-US" sz="1400" b="1" i="0" u="none" strike="noStrike" dirty="0">
                          <a:solidFill>
                            <a:srgbClr val="7030A0"/>
                          </a:solidFill>
                          <a:effectLst/>
                          <a:latin typeface="Calibri"/>
                        </a:rPr>
                        <a:t>film evaporators , robust bleeding combinations to increase surface evaporation and thereby reducing the</a:t>
                      </a:r>
                    </a:p>
                  </a:txBody>
                  <a:tcPr marL="6435" marR="6435" marT="6435" marB="0" anchor="b">
                    <a:lnL>
                      <a:noFill/>
                    </a:lnL>
                    <a:lnR>
                      <a:noFill/>
                    </a:lnR>
                    <a:lnT>
                      <a:noFill/>
                    </a:lnT>
                    <a:lnB>
                      <a:noFill/>
                    </a:lnB>
                  </a:tcPr>
                </a:tc>
                <a:extLst>
                  <a:ext uri="{0D108BD9-81ED-4DB2-BD59-A6C34878D82A}">
                    <a16:rowId xmlns:a16="http://schemas.microsoft.com/office/drawing/2014/main" val="10005"/>
                  </a:ext>
                </a:extLst>
              </a:tr>
              <a:tr h="221246">
                <a:tc>
                  <a:txBody>
                    <a:bodyPr/>
                    <a:lstStyle/>
                    <a:p>
                      <a:pPr algn="l" fontAlgn="b"/>
                      <a:r>
                        <a:rPr lang="en-US" sz="1400" b="1" i="0" u="none" strike="noStrike" dirty="0">
                          <a:solidFill>
                            <a:srgbClr val="7030A0"/>
                          </a:solidFill>
                          <a:effectLst/>
                          <a:latin typeface="Calibri"/>
                        </a:rPr>
                        <a:t>load on condensers , sugar refining processes , specialty sugars , waste heat recovery systems , so on </a:t>
                      </a:r>
                    </a:p>
                  </a:txBody>
                  <a:tcPr marL="6435" marR="6435" marT="6435" marB="0" anchor="b">
                    <a:lnL>
                      <a:noFill/>
                    </a:lnL>
                    <a:lnR>
                      <a:noFill/>
                    </a:lnR>
                    <a:lnT>
                      <a:noFill/>
                    </a:lnT>
                    <a:lnB>
                      <a:noFill/>
                    </a:lnB>
                  </a:tcPr>
                </a:tc>
                <a:extLst>
                  <a:ext uri="{0D108BD9-81ED-4DB2-BD59-A6C34878D82A}">
                    <a16:rowId xmlns:a16="http://schemas.microsoft.com/office/drawing/2014/main" val="10006"/>
                  </a:ext>
                </a:extLst>
              </a:tr>
              <a:tr h="221246">
                <a:tc>
                  <a:txBody>
                    <a:bodyPr/>
                    <a:lstStyle/>
                    <a:p>
                      <a:pPr algn="l" fontAlgn="b"/>
                      <a:r>
                        <a:rPr lang="en-GB" sz="1400" b="1" i="0" u="none" strike="noStrike" dirty="0">
                          <a:solidFill>
                            <a:srgbClr val="7030A0"/>
                          </a:solidFill>
                          <a:effectLst/>
                          <a:latin typeface="Calibri"/>
                        </a:rPr>
                        <a:t>and so forth.</a:t>
                      </a:r>
                    </a:p>
                  </a:txBody>
                  <a:tcPr marL="6435" marR="6435" marT="6435" marB="0" anchor="b">
                    <a:lnL>
                      <a:noFill/>
                    </a:lnL>
                    <a:lnR>
                      <a:noFill/>
                    </a:lnR>
                    <a:lnT>
                      <a:noFill/>
                    </a:lnT>
                    <a:lnB>
                      <a:noFill/>
                    </a:lnB>
                  </a:tcPr>
                </a:tc>
                <a:extLst>
                  <a:ext uri="{0D108BD9-81ED-4DB2-BD59-A6C34878D82A}">
                    <a16:rowId xmlns:a16="http://schemas.microsoft.com/office/drawing/2014/main" val="10007"/>
                  </a:ext>
                </a:extLst>
              </a:tr>
              <a:tr h="221246">
                <a:tc>
                  <a:txBody>
                    <a:bodyPr/>
                    <a:lstStyle/>
                    <a:p>
                      <a:pPr algn="l" fontAlgn="b"/>
                      <a:endParaRPr lang="en-GB" sz="1400" b="1" i="0" u="none" strike="noStrike" dirty="0">
                        <a:solidFill>
                          <a:srgbClr val="7030A0"/>
                        </a:solidFill>
                        <a:effectLst/>
                        <a:latin typeface="Calibri"/>
                      </a:endParaRPr>
                    </a:p>
                  </a:txBody>
                  <a:tcPr marL="6435" marR="6435" marT="6435" marB="0" anchor="b">
                    <a:lnL>
                      <a:noFill/>
                    </a:lnL>
                    <a:lnR>
                      <a:noFill/>
                    </a:lnR>
                    <a:lnT>
                      <a:noFill/>
                    </a:lnT>
                    <a:lnB>
                      <a:noFill/>
                    </a:lnB>
                  </a:tcPr>
                </a:tc>
                <a:extLst>
                  <a:ext uri="{0D108BD9-81ED-4DB2-BD59-A6C34878D82A}">
                    <a16:rowId xmlns:a16="http://schemas.microsoft.com/office/drawing/2014/main" val="10008"/>
                  </a:ext>
                </a:extLst>
              </a:tr>
              <a:tr h="221246">
                <a:tc>
                  <a:txBody>
                    <a:bodyPr/>
                    <a:lstStyle/>
                    <a:p>
                      <a:pPr algn="l" fontAlgn="b"/>
                      <a:r>
                        <a:rPr lang="en-US" sz="1400" b="1" i="0" u="none" strike="noStrike" dirty="0">
                          <a:solidFill>
                            <a:srgbClr val="7030A0"/>
                          </a:solidFill>
                          <a:effectLst/>
                          <a:latin typeface="Calibri"/>
                        </a:rPr>
                        <a:t>All these innovations vastly improved the performance of sugar mills and even made them energy efficient</a:t>
                      </a:r>
                    </a:p>
                  </a:txBody>
                  <a:tcPr marL="6435" marR="6435" marT="6435" marB="0" anchor="b">
                    <a:lnL>
                      <a:noFill/>
                    </a:lnL>
                    <a:lnR>
                      <a:noFill/>
                    </a:lnR>
                    <a:lnT>
                      <a:noFill/>
                    </a:lnT>
                    <a:lnB>
                      <a:noFill/>
                    </a:lnB>
                  </a:tcPr>
                </a:tc>
                <a:extLst>
                  <a:ext uri="{0D108BD9-81ED-4DB2-BD59-A6C34878D82A}">
                    <a16:rowId xmlns:a16="http://schemas.microsoft.com/office/drawing/2014/main" val="10009"/>
                  </a:ext>
                </a:extLst>
              </a:tr>
              <a:tr h="221246">
                <a:tc>
                  <a:txBody>
                    <a:bodyPr/>
                    <a:lstStyle/>
                    <a:p>
                      <a:pPr algn="l" fontAlgn="b"/>
                      <a:r>
                        <a:rPr lang="en-US" sz="1400" b="1" i="0" u="none" strike="noStrike" dirty="0">
                          <a:solidFill>
                            <a:srgbClr val="7030A0"/>
                          </a:solidFill>
                          <a:effectLst/>
                          <a:latin typeface="Calibri"/>
                        </a:rPr>
                        <a:t>with lowered cost of production. However , sugar production , as a business , started facing a huge challenge</a:t>
                      </a:r>
                    </a:p>
                  </a:txBody>
                  <a:tcPr marL="6435" marR="6435" marT="6435" marB="0" anchor="b">
                    <a:lnL>
                      <a:noFill/>
                    </a:lnL>
                    <a:lnR>
                      <a:noFill/>
                    </a:lnR>
                    <a:lnT>
                      <a:noFill/>
                    </a:lnT>
                    <a:lnB>
                      <a:noFill/>
                    </a:lnB>
                  </a:tcPr>
                </a:tc>
                <a:extLst>
                  <a:ext uri="{0D108BD9-81ED-4DB2-BD59-A6C34878D82A}">
                    <a16:rowId xmlns:a16="http://schemas.microsoft.com/office/drawing/2014/main" val="10010"/>
                  </a:ext>
                </a:extLst>
              </a:tr>
              <a:tr h="221246">
                <a:tc>
                  <a:txBody>
                    <a:bodyPr/>
                    <a:lstStyle/>
                    <a:p>
                      <a:pPr algn="l" fontAlgn="b"/>
                      <a:r>
                        <a:rPr lang="en-US" sz="1400" b="1" i="0" u="none" strike="noStrike" dirty="0">
                          <a:solidFill>
                            <a:srgbClr val="7030A0"/>
                          </a:solidFill>
                          <a:effectLst/>
                          <a:latin typeface="Calibri"/>
                        </a:rPr>
                        <a:t>in the form of large sugar inventory , resulting in  liquidity crunch .This phenomenon had nothing to do with</a:t>
                      </a:r>
                    </a:p>
                  </a:txBody>
                  <a:tcPr marL="6435" marR="6435" marT="6435" marB="0" anchor="b">
                    <a:lnL>
                      <a:noFill/>
                    </a:lnL>
                    <a:lnR>
                      <a:noFill/>
                    </a:lnR>
                    <a:lnT>
                      <a:noFill/>
                    </a:lnT>
                    <a:lnB>
                      <a:noFill/>
                    </a:lnB>
                  </a:tcPr>
                </a:tc>
                <a:extLst>
                  <a:ext uri="{0D108BD9-81ED-4DB2-BD59-A6C34878D82A}">
                    <a16:rowId xmlns:a16="http://schemas.microsoft.com/office/drawing/2014/main" val="10011"/>
                  </a:ext>
                </a:extLst>
              </a:tr>
              <a:tr h="221246">
                <a:tc>
                  <a:txBody>
                    <a:bodyPr/>
                    <a:lstStyle/>
                    <a:p>
                      <a:pPr algn="l" fontAlgn="b"/>
                      <a:r>
                        <a:rPr lang="en-US" sz="1400" b="1" i="0" u="none" strike="noStrike" dirty="0">
                          <a:solidFill>
                            <a:srgbClr val="7030A0"/>
                          </a:solidFill>
                          <a:effectLst/>
                          <a:latin typeface="Calibri"/>
                        </a:rPr>
                        <a:t>the way the industry was performing as a production house , but had a lot to do with external factors like</a:t>
                      </a:r>
                    </a:p>
                  </a:txBody>
                  <a:tcPr marL="6435" marR="6435" marT="6435" marB="0" anchor="b">
                    <a:lnL>
                      <a:noFill/>
                    </a:lnL>
                    <a:lnR>
                      <a:noFill/>
                    </a:lnR>
                    <a:lnT>
                      <a:noFill/>
                    </a:lnT>
                    <a:lnB>
                      <a:noFill/>
                    </a:lnB>
                  </a:tcPr>
                </a:tc>
                <a:extLst>
                  <a:ext uri="{0D108BD9-81ED-4DB2-BD59-A6C34878D82A}">
                    <a16:rowId xmlns:a16="http://schemas.microsoft.com/office/drawing/2014/main" val="10012"/>
                  </a:ext>
                </a:extLst>
              </a:tr>
              <a:tr h="221246">
                <a:tc>
                  <a:txBody>
                    <a:bodyPr/>
                    <a:lstStyle/>
                    <a:p>
                      <a:pPr algn="l" fontAlgn="b"/>
                      <a:r>
                        <a:rPr lang="en-US" sz="1400" b="1" i="0" u="none" strike="noStrike" dirty="0">
                          <a:solidFill>
                            <a:srgbClr val="7030A0"/>
                          </a:solidFill>
                          <a:effectLst/>
                          <a:latin typeface="Calibri"/>
                        </a:rPr>
                        <a:t>imbalance in the SUPPLY - DEMAND ratio. </a:t>
                      </a:r>
                    </a:p>
                  </a:txBody>
                  <a:tcPr marL="6435" marR="6435" marT="6435" marB="0" anchor="b">
                    <a:lnL>
                      <a:noFill/>
                    </a:lnL>
                    <a:lnR>
                      <a:noFill/>
                    </a:lnR>
                    <a:lnT>
                      <a:noFill/>
                    </a:lnT>
                    <a:lnB>
                      <a:noFill/>
                    </a:lnB>
                  </a:tcPr>
                </a:tc>
                <a:extLst>
                  <a:ext uri="{0D108BD9-81ED-4DB2-BD59-A6C34878D82A}">
                    <a16:rowId xmlns:a16="http://schemas.microsoft.com/office/drawing/2014/main" val="10013"/>
                  </a:ext>
                </a:extLst>
              </a:tr>
              <a:tr h="221246">
                <a:tc>
                  <a:txBody>
                    <a:bodyPr/>
                    <a:lstStyle/>
                    <a:p>
                      <a:pPr algn="l" fontAlgn="b"/>
                      <a:endParaRPr lang="en-GB" sz="1400" b="1" i="0" u="none" strike="noStrike" dirty="0">
                        <a:solidFill>
                          <a:srgbClr val="7030A0"/>
                        </a:solidFill>
                        <a:effectLst/>
                        <a:latin typeface="Calibri"/>
                      </a:endParaRPr>
                    </a:p>
                  </a:txBody>
                  <a:tcPr marL="6435" marR="6435" marT="6435" marB="0" anchor="b">
                    <a:lnL>
                      <a:noFill/>
                    </a:lnL>
                    <a:lnR>
                      <a:noFill/>
                    </a:lnR>
                    <a:lnT>
                      <a:noFill/>
                    </a:lnT>
                    <a:lnB>
                      <a:noFill/>
                    </a:lnB>
                  </a:tcPr>
                </a:tc>
                <a:extLst>
                  <a:ext uri="{0D108BD9-81ED-4DB2-BD59-A6C34878D82A}">
                    <a16:rowId xmlns:a16="http://schemas.microsoft.com/office/drawing/2014/main" val="10014"/>
                  </a:ext>
                </a:extLst>
              </a:tr>
              <a:tr h="221246">
                <a:tc>
                  <a:txBody>
                    <a:bodyPr/>
                    <a:lstStyle/>
                    <a:p>
                      <a:pPr algn="l" fontAlgn="b"/>
                      <a:r>
                        <a:rPr lang="en-US" sz="1400" b="1" i="0" u="none" strike="noStrike" dirty="0">
                          <a:solidFill>
                            <a:srgbClr val="7030A0"/>
                          </a:solidFill>
                          <a:effectLst/>
                          <a:latin typeface="Calibri"/>
                        </a:rPr>
                        <a:t>Come the year 2018 , the ETHANOL BLENDING WITH PETROL policy emerged and changed the fortunes of</a:t>
                      </a:r>
                    </a:p>
                  </a:txBody>
                  <a:tcPr marL="6435" marR="6435" marT="6435" marB="0" anchor="b">
                    <a:lnL>
                      <a:noFill/>
                    </a:lnL>
                    <a:lnR>
                      <a:noFill/>
                    </a:lnR>
                    <a:lnT>
                      <a:noFill/>
                    </a:lnT>
                    <a:lnB>
                      <a:noFill/>
                    </a:lnB>
                  </a:tcPr>
                </a:tc>
                <a:extLst>
                  <a:ext uri="{0D108BD9-81ED-4DB2-BD59-A6C34878D82A}">
                    <a16:rowId xmlns:a16="http://schemas.microsoft.com/office/drawing/2014/main" val="10015"/>
                  </a:ext>
                </a:extLst>
              </a:tr>
              <a:tr h="221246">
                <a:tc>
                  <a:txBody>
                    <a:bodyPr/>
                    <a:lstStyle/>
                    <a:p>
                      <a:pPr algn="l" fontAlgn="b"/>
                      <a:r>
                        <a:rPr lang="en-US" sz="1400" b="1" i="0" u="none" strike="noStrike" dirty="0">
                          <a:solidFill>
                            <a:srgbClr val="7030A0"/>
                          </a:solidFill>
                          <a:effectLst/>
                          <a:latin typeface="Calibri"/>
                        </a:rPr>
                        <a:t>sugar industry once for ever . It may not only be due to the improved liquidity or profitability , but due to the</a:t>
                      </a:r>
                    </a:p>
                  </a:txBody>
                  <a:tcPr marL="6435" marR="6435" marT="6435" marB="0" anchor="b">
                    <a:lnL>
                      <a:noFill/>
                    </a:lnL>
                    <a:lnR>
                      <a:noFill/>
                    </a:lnR>
                    <a:lnT>
                      <a:noFill/>
                    </a:lnT>
                    <a:lnB>
                      <a:noFill/>
                    </a:lnB>
                  </a:tcPr>
                </a:tc>
                <a:extLst>
                  <a:ext uri="{0D108BD9-81ED-4DB2-BD59-A6C34878D82A}">
                    <a16:rowId xmlns:a16="http://schemas.microsoft.com/office/drawing/2014/main" val="10016"/>
                  </a:ext>
                </a:extLst>
              </a:tr>
              <a:tr h="221246">
                <a:tc>
                  <a:txBody>
                    <a:bodyPr/>
                    <a:lstStyle/>
                    <a:p>
                      <a:pPr algn="l" fontAlgn="b"/>
                      <a:r>
                        <a:rPr lang="en-US" sz="1400" b="1" i="0" u="none" strike="noStrike" dirty="0">
                          <a:solidFill>
                            <a:srgbClr val="7030A0"/>
                          </a:solidFill>
                          <a:effectLst/>
                          <a:latin typeface="Calibri"/>
                        </a:rPr>
                        <a:t>more significant aspects like CONTRIBUTION TO THE FIELD OF SUSTAINABLE FUELS , REDUCTION IN CARBON</a:t>
                      </a:r>
                    </a:p>
                  </a:txBody>
                  <a:tcPr marL="6435" marR="6435" marT="6435" marB="0" anchor="b">
                    <a:lnL>
                      <a:noFill/>
                    </a:lnL>
                    <a:lnR>
                      <a:noFill/>
                    </a:lnR>
                    <a:lnT>
                      <a:noFill/>
                    </a:lnT>
                    <a:lnB>
                      <a:noFill/>
                    </a:lnB>
                  </a:tcPr>
                </a:tc>
                <a:extLst>
                  <a:ext uri="{0D108BD9-81ED-4DB2-BD59-A6C34878D82A}">
                    <a16:rowId xmlns:a16="http://schemas.microsoft.com/office/drawing/2014/main" val="10017"/>
                  </a:ext>
                </a:extLst>
              </a:tr>
              <a:tr h="221246">
                <a:tc>
                  <a:txBody>
                    <a:bodyPr/>
                    <a:lstStyle/>
                    <a:p>
                      <a:pPr algn="l" fontAlgn="b"/>
                      <a:r>
                        <a:rPr lang="en-US" sz="1400" b="1" i="0" u="none" strike="noStrike" dirty="0">
                          <a:solidFill>
                            <a:srgbClr val="7030A0"/>
                          </a:solidFill>
                          <a:effectLst/>
                          <a:latin typeface="Calibri"/>
                        </a:rPr>
                        <a:t>FOOT PRINT , not to forget the improved ease of sugar mills to pay the farmers.</a:t>
                      </a:r>
                    </a:p>
                  </a:txBody>
                  <a:tcPr marL="6435" marR="6435" marT="6435" marB="0" anchor="b">
                    <a:lnL>
                      <a:noFill/>
                    </a:lnL>
                    <a:lnR>
                      <a:noFill/>
                    </a:lnR>
                    <a:lnT>
                      <a:noFill/>
                    </a:lnT>
                    <a:lnB>
                      <a:noFill/>
                    </a:lnB>
                  </a:tcPr>
                </a:tc>
                <a:extLst>
                  <a:ext uri="{0D108BD9-81ED-4DB2-BD59-A6C34878D82A}">
                    <a16:rowId xmlns:a16="http://schemas.microsoft.com/office/drawing/2014/main" val="10018"/>
                  </a:ext>
                </a:extLst>
              </a:tr>
              <a:tr h="221246">
                <a:tc>
                  <a:txBody>
                    <a:bodyPr/>
                    <a:lstStyle/>
                    <a:p>
                      <a:pPr algn="l" fontAlgn="b"/>
                      <a:endParaRPr lang="en-GB" sz="1400" b="1" i="0" u="none" strike="noStrike" dirty="0">
                        <a:solidFill>
                          <a:srgbClr val="7030A0"/>
                        </a:solidFill>
                        <a:effectLst/>
                        <a:latin typeface="Calibri"/>
                      </a:endParaRPr>
                    </a:p>
                  </a:txBody>
                  <a:tcPr marL="6435" marR="6435" marT="6435" marB="0" anchor="b">
                    <a:lnL>
                      <a:noFill/>
                    </a:lnL>
                    <a:lnR>
                      <a:noFill/>
                    </a:lnR>
                    <a:lnT>
                      <a:noFill/>
                    </a:lnT>
                    <a:lnB>
                      <a:noFill/>
                    </a:lnB>
                  </a:tcPr>
                </a:tc>
                <a:extLst>
                  <a:ext uri="{0D108BD9-81ED-4DB2-BD59-A6C34878D82A}">
                    <a16:rowId xmlns:a16="http://schemas.microsoft.com/office/drawing/2014/main" val="10019"/>
                  </a:ext>
                </a:extLst>
              </a:tr>
              <a:tr h="221246">
                <a:tc>
                  <a:txBody>
                    <a:bodyPr/>
                    <a:lstStyle/>
                    <a:p>
                      <a:pPr algn="l" fontAlgn="b"/>
                      <a:r>
                        <a:rPr lang="en-US" sz="1400" b="1" i="0" u="none" strike="noStrike" dirty="0">
                          <a:solidFill>
                            <a:srgbClr val="7030A0"/>
                          </a:solidFill>
                          <a:effectLst/>
                          <a:latin typeface="Calibri"/>
                        </a:rPr>
                        <a:t>This paper attempts to highlight the technical impacts on the sugar process balance , which hitherto was  </a:t>
                      </a:r>
                    </a:p>
                  </a:txBody>
                  <a:tcPr marL="6435" marR="6435" marT="6435" marB="0" anchor="b">
                    <a:lnL>
                      <a:noFill/>
                    </a:lnL>
                    <a:lnR>
                      <a:noFill/>
                    </a:lnR>
                    <a:lnT>
                      <a:noFill/>
                    </a:lnT>
                    <a:lnB>
                      <a:noFill/>
                    </a:lnB>
                  </a:tcPr>
                </a:tc>
                <a:extLst>
                  <a:ext uri="{0D108BD9-81ED-4DB2-BD59-A6C34878D82A}">
                    <a16:rowId xmlns:a16="http://schemas.microsoft.com/office/drawing/2014/main" val="10020"/>
                  </a:ext>
                </a:extLst>
              </a:tr>
              <a:tr h="221246">
                <a:tc>
                  <a:txBody>
                    <a:bodyPr/>
                    <a:lstStyle/>
                    <a:p>
                      <a:pPr algn="l" fontAlgn="b"/>
                      <a:r>
                        <a:rPr lang="en-US" sz="1400" b="1" i="0" u="none" strike="noStrike" dirty="0">
                          <a:solidFill>
                            <a:srgbClr val="7030A0"/>
                          </a:solidFill>
                          <a:effectLst/>
                          <a:latin typeface="Calibri"/>
                        </a:rPr>
                        <a:t>designed based upon  a mass balance where all the extracted juice is processed in the boiling house till the</a:t>
                      </a:r>
                    </a:p>
                  </a:txBody>
                  <a:tcPr marL="6435" marR="6435" marT="6435" marB="0" anchor="b">
                    <a:lnL>
                      <a:noFill/>
                    </a:lnL>
                    <a:lnR>
                      <a:noFill/>
                    </a:lnR>
                    <a:lnT>
                      <a:noFill/>
                    </a:lnT>
                    <a:lnB>
                      <a:noFill/>
                    </a:lnB>
                  </a:tcPr>
                </a:tc>
                <a:extLst>
                  <a:ext uri="{0D108BD9-81ED-4DB2-BD59-A6C34878D82A}">
                    <a16:rowId xmlns:a16="http://schemas.microsoft.com/office/drawing/2014/main" val="10021"/>
                  </a:ext>
                </a:extLst>
              </a:tr>
              <a:tr h="221246">
                <a:tc>
                  <a:txBody>
                    <a:bodyPr/>
                    <a:lstStyle/>
                    <a:p>
                      <a:pPr algn="l" fontAlgn="b"/>
                      <a:r>
                        <a:rPr lang="en-US" sz="1400" b="1" i="0" u="none" strike="noStrike" dirty="0">
                          <a:solidFill>
                            <a:srgbClr val="7030A0"/>
                          </a:solidFill>
                          <a:effectLst/>
                          <a:latin typeface="Calibri"/>
                        </a:rPr>
                        <a:t>final product ( SUGAR ) and by-product ( C-Molasses ) are obtained . </a:t>
                      </a:r>
                    </a:p>
                  </a:txBody>
                  <a:tcPr marL="6435" marR="6435" marT="6435" marB="0" anchor="b">
                    <a:lnL>
                      <a:noFill/>
                    </a:lnL>
                    <a:lnR>
                      <a:noFill/>
                    </a:lnR>
                    <a:lnT>
                      <a:noFill/>
                    </a:lnT>
                    <a:lnB>
                      <a:noFill/>
                    </a:lnB>
                  </a:tcPr>
                </a:tc>
                <a:extLst>
                  <a:ext uri="{0D108BD9-81ED-4DB2-BD59-A6C34878D82A}">
                    <a16:rowId xmlns:a16="http://schemas.microsoft.com/office/drawing/2014/main" val="10022"/>
                  </a:ext>
                </a:extLst>
              </a:tr>
              <a:tr h="221246">
                <a:tc>
                  <a:txBody>
                    <a:bodyPr/>
                    <a:lstStyle/>
                    <a:p>
                      <a:pPr algn="l" fontAlgn="b"/>
                      <a:r>
                        <a:rPr lang="en-US" sz="1400" b="1" i="0" u="none" strike="noStrike" dirty="0">
                          <a:solidFill>
                            <a:srgbClr val="7030A0"/>
                          </a:solidFill>
                          <a:effectLst/>
                          <a:latin typeface="Calibri"/>
                        </a:rPr>
                        <a:t>In the present scenario , intermediate molasses ( B-Heavy ) and partially , sugar syrup are diverted for ethanol</a:t>
                      </a:r>
                    </a:p>
                  </a:txBody>
                  <a:tcPr marL="6435" marR="6435" marT="6435" marB="0" anchor="b">
                    <a:lnL>
                      <a:noFill/>
                    </a:lnL>
                    <a:lnR>
                      <a:noFill/>
                    </a:lnR>
                    <a:lnT>
                      <a:noFill/>
                    </a:lnT>
                    <a:lnB>
                      <a:noFill/>
                    </a:lnB>
                  </a:tcPr>
                </a:tc>
                <a:extLst>
                  <a:ext uri="{0D108BD9-81ED-4DB2-BD59-A6C34878D82A}">
                    <a16:rowId xmlns:a16="http://schemas.microsoft.com/office/drawing/2014/main" val="10023"/>
                  </a:ext>
                </a:extLst>
              </a:tr>
              <a:tr h="221246">
                <a:tc>
                  <a:txBody>
                    <a:bodyPr/>
                    <a:lstStyle/>
                    <a:p>
                      <a:pPr algn="l" fontAlgn="b"/>
                      <a:r>
                        <a:rPr lang="en-US" sz="1400" b="1" i="0" u="none" strike="noStrike" dirty="0">
                          <a:solidFill>
                            <a:srgbClr val="7030A0"/>
                          </a:solidFill>
                          <a:effectLst/>
                          <a:latin typeface="Calibri"/>
                        </a:rPr>
                        <a:t>production , which reduces the energy demand in the crystallization stage which alters the load on juice </a:t>
                      </a:r>
                    </a:p>
                  </a:txBody>
                  <a:tcPr marL="6435" marR="6435" marT="6435" marB="0" anchor="b">
                    <a:lnL>
                      <a:noFill/>
                    </a:lnL>
                    <a:lnR>
                      <a:noFill/>
                    </a:lnR>
                    <a:lnT>
                      <a:noFill/>
                    </a:lnT>
                    <a:lnB>
                      <a:noFill/>
                    </a:lnB>
                  </a:tcPr>
                </a:tc>
                <a:extLst>
                  <a:ext uri="{0D108BD9-81ED-4DB2-BD59-A6C34878D82A}">
                    <a16:rowId xmlns:a16="http://schemas.microsoft.com/office/drawing/2014/main" val="10024"/>
                  </a:ext>
                </a:extLst>
              </a:tr>
              <a:tr h="221246">
                <a:tc>
                  <a:txBody>
                    <a:bodyPr/>
                    <a:lstStyle/>
                    <a:p>
                      <a:pPr algn="l" fontAlgn="b"/>
                      <a:r>
                        <a:rPr lang="en-US" sz="1400" b="1" i="0" u="none" strike="noStrike" dirty="0">
                          <a:solidFill>
                            <a:srgbClr val="7030A0"/>
                          </a:solidFill>
                          <a:effectLst/>
                          <a:latin typeface="Calibri"/>
                        </a:rPr>
                        <a:t>evaporators , in addition to other implications like idle capacities in pans &amp; centrifugal ,changes in</a:t>
                      </a:r>
                    </a:p>
                  </a:txBody>
                  <a:tcPr marL="6435" marR="6435" marT="6435" marB="0" anchor="b">
                    <a:lnL>
                      <a:noFill/>
                    </a:lnL>
                    <a:lnR>
                      <a:noFill/>
                    </a:lnR>
                    <a:lnT>
                      <a:noFill/>
                    </a:lnT>
                    <a:lnB>
                      <a:noFill/>
                    </a:lnB>
                  </a:tcPr>
                </a:tc>
                <a:extLst>
                  <a:ext uri="{0D108BD9-81ED-4DB2-BD59-A6C34878D82A}">
                    <a16:rowId xmlns:a16="http://schemas.microsoft.com/office/drawing/2014/main" val="10025"/>
                  </a:ext>
                </a:extLst>
              </a:tr>
              <a:tr h="221246">
                <a:tc>
                  <a:txBody>
                    <a:bodyPr/>
                    <a:lstStyle/>
                    <a:p>
                      <a:pPr algn="l" fontAlgn="b"/>
                      <a:r>
                        <a:rPr lang="en-US" sz="1400" b="1" i="0" u="none" strike="noStrike" dirty="0">
                          <a:solidFill>
                            <a:srgbClr val="7030A0"/>
                          </a:solidFill>
                          <a:effectLst/>
                          <a:latin typeface="Calibri"/>
                        </a:rPr>
                        <a:t>water balance of the process etc.</a:t>
                      </a:r>
                    </a:p>
                  </a:txBody>
                  <a:tcPr marL="6435" marR="6435" marT="6435" marB="0" anchor="b">
                    <a:lnL>
                      <a:noFill/>
                    </a:lnL>
                    <a:lnR>
                      <a:noFill/>
                    </a:lnR>
                    <a:lnT>
                      <a:noFill/>
                    </a:lnT>
                    <a:lnB>
                      <a:noFill/>
                    </a:lnB>
                  </a:tcPr>
                </a:tc>
                <a:extLst>
                  <a:ext uri="{0D108BD9-81ED-4DB2-BD59-A6C34878D82A}">
                    <a16:rowId xmlns:a16="http://schemas.microsoft.com/office/drawing/2014/main" val="10026"/>
                  </a:ext>
                </a:extLst>
              </a:tr>
            </a:tbl>
          </a:graphicData>
        </a:graphic>
      </p:graphicFrame>
    </p:spTree>
    <p:extLst>
      <p:ext uri="{BB962C8B-B14F-4D97-AF65-F5344CB8AC3E}">
        <p14:creationId xmlns:p14="http://schemas.microsoft.com/office/powerpoint/2010/main" val="36125407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2710363887"/>
              </p:ext>
            </p:extLst>
          </p:nvPr>
        </p:nvGraphicFramePr>
        <p:xfrm>
          <a:off x="228600" y="152400"/>
          <a:ext cx="8586282" cy="6509320"/>
        </p:xfrm>
        <a:graphic>
          <a:graphicData uri="http://schemas.openxmlformats.org/drawingml/2006/table">
            <a:tbl>
              <a:tblPr/>
              <a:tblGrid>
                <a:gridCol w="8586282">
                  <a:extLst>
                    <a:ext uri="{9D8B030D-6E8A-4147-A177-3AD203B41FA5}">
                      <a16:colId xmlns:a16="http://schemas.microsoft.com/office/drawing/2014/main" val="20000"/>
                    </a:ext>
                  </a:extLst>
                </a:gridCol>
              </a:tblGrid>
              <a:tr h="357347">
                <a:tc>
                  <a:txBody>
                    <a:bodyPr/>
                    <a:lstStyle/>
                    <a:p>
                      <a:pPr algn="ctr" fontAlgn="ctr"/>
                      <a:r>
                        <a:rPr lang="en-US" sz="2400" b="1" i="0" u="none" strike="noStrike" dirty="0">
                          <a:solidFill>
                            <a:schemeClr val="accent6">
                              <a:lumMod val="75000"/>
                            </a:schemeClr>
                          </a:solidFill>
                          <a:effectLst/>
                          <a:latin typeface="Calibri"/>
                        </a:rPr>
                        <a:t>THE  BODY : Dwelling into the details …............</a:t>
                      </a:r>
                    </a:p>
                  </a:txBody>
                  <a:tcPr marL="4826" marR="4826" marT="4826" marB="0" anchor="ctr">
                    <a:lnL>
                      <a:noFill/>
                    </a:lnL>
                    <a:lnR>
                      <a:noFill/>
                    </a:lnR>
                    <a:lnT>
                      <a:noFill/>
                    </a:lnT>
                    <a:lnB>
                      <a:noFill/>
                    </a:lnB>
                  </a:tcPr>
                </a:tc>
                <a:extLst>
                  <a:ext uri="{0D108BD9-81ED-4DB2-BD59-A6C34878D82A}">
                    <a16:rowId xmlns:a16="http://schemas.microsoft.com/office/drawing/2014/main" val="10000"/>
                  </a:ext>
                </a:extLst>
              </a:tr>
              <a:tr h="210391">
                <a:tc>
                  <a:txBody>
                    <a:bodyPr/>
                    <a:lstStyle/>
                    <a:p>
                      <a:pPr algn="l" fontAlgn="b"/>
                      <a:endParaRPr lang="en-GB" sz="1400" b="1" i="0" u="none" strike="noStrike" dirty="0">
                        <a:solidFill>
                          <a:srgbClr val="7030A0"/>
                        </a:solidFill>
                        <a:effectLst/>
                        <a:latin typeface="Calibri"/>
                      </a:endParaRPr>
                    </a:p>
                  </a:txBody>
                  <a:tcPr marL="4826" marR="4826" marT="4826" marB="0" anchor="b">
                    <a:lnL>
                      <a:noFill/>
                    </a:lnL>
                    <a:lnR>
                      <a:noFill/>
                    </a:lnR>
                    <a:lnT>
                      <a:noFill/>
                    </a:lnT>
                    <a:lnB>
                      <a:noFill/>
                    </a:lnB>
                  </a:tcPr>
                </a:tc>
                <a:extLst>
                  <a:ext uri="{0D108BD9-81ED-4DB2-BD59-A6C34878D82A}">
                    <a16:rowId xmlns:a16="http://schemas.microsoft.com/office/drawing/2014/main" val="10001"/>
                  </a:ext>
                </a:extLst>
              </a:tr>
              <a:tr h="210391">
                <a:tc>
                  <a:txBody>
                    <a:bodyPr/>
                    <a:lstStyle/>
                    <a:p>
                      <a:pPr algn="l" fontAlgn="b"/>
                      <a:r>
                        <a:rPr lang="en-US" sz="1400" b="1" i="0" u="none" strike="noStrike" dirty="0">
                          <a:solidFill>
                            <a:schemeClr val="accent6">
                              <a:lumMod val="75000"/>
                            </a:schemeClr>
                          </a:solidFill>
                          <a:effectLst/>
                          <a:latin typeface="Calibri"/>
                        </a:rPr>
                        <a:t>1. IMPACT ON THE EVAPORATION OPERATION : </a:t>
                      </a:r>
                    </a:p>
                  </a:txBody>
                  <a:tcPr marL="4826" marR="4826" marT="4826" marB="0" anchor="b">
                    <a:lnL>
                      <a:noFill/>
                    </a:lnL>
                    <a:lnR>
                      <a:noFill/>
                    </a:lnR>
                    <a:lnT>
                      <a:noFill/>
                    </a:lnT>
                    <a:lnB>
                      <a:noFill/>
                    </a:lnB>
                  </a:tcPr>
                </a:tc>
                <a:extLst>
                  <a:ext uri="{0D108BD9-81ED-4DB2-BD59-A6C34878D82A}">
                    <a16:rowId xmlns:a16="http://schemas.microsoft.com/office/drawing/2014/main" val="10002"/>
                  </a:ext>
                </a:extLst>
              </a:tr>
              <a:tr h="210391">
                <a:tc>
                  <a:txBody>
                    <a:bodyPr/>
                    <a:lstStyle/>
                    <a:p>
                      <a:pPr algn="l" fontAlgn="b"/>
                      <a:endParaRPr lang="en-GB" sz="1400" b="1" i="0" u="none" strike="noStrike" dirty="0">
                        <a:solidFill>
                          <a:srgbClr val="7030A0"/>
                        </a:solidFill>
                        <a:effectLst/>
                        <a:latin typeface="Calibri"/>
                      </a:endParaRPr>
                    </a:p>
                  </a:txBody>
                  <a:tcPr marL="4826" marR="4826" marT="4826" marB="0" anchor="b">
                    <a:lnL>
                      <a:noFill/>
                    </a:lnL>
                    <a:lnR>
                      <a:noFill/>
                    </a:lnR>
                    <a:lnT>
                      <a:noFill/>
                    </a:lnT>
                    <a:lnB>
                      <a:noFill/>
                    </a:lnB>
                  </a:tcPr>
                </a:tc>
                <a:extLst>
                  <a:ext uri="{0D108BD9-81ED-4DB2-BD59-A6C34878D82A}">
                    <a16:rowId xmlns:a16="http://schemas.microsoft.com/office/drawing/2014/main" val="10003"/>
                  </a:ext>
                </a:extLst>
              </a:tr>
              <a:tr h="210391">
                <a:tc>
                  <a:txBody>
                    <a:bodyPr/>
                    <a:lstStyle/>
                    <a:p>
                      <a:pPr algn="l" fontAlgn="b"/>
                      <a:r>
                        <a:rPr lang="en-US" sz="1400" b="1" i="0" u="none" strike="noStrike" dirty="0">
                          <a:solidFill>
                            <a:srgbClr val="7030A0"/>
                          </a:solidFill>
                          <a:effectLst/>
                          <a:latin typeface="Calibri"/>
                        </a:rPr>
                        <a:t>Clarified Sugar cane juice ( Clear Juice ) is concentrated in a set of evaporators , generally designed on </a:t>
                      </a:r>
                    </a:p>
                  </a:txBody>
                  <a:tcPr marL="4826" marR="4826" marT="4826" marB="0" anchor="b">
                    <a:lnL>
                      <a:noFill/>
                    </a:lnL>
                    <a:lnR>
                      <a:noFill/>
                    </a:lnR>
                    <a:lnT>
                      <a:noFill/>
                    </a:lnT>
                    <a:lnB>
                      <a:noFill/>
                    </a:lnB>
                  </a:tcPr>
                </a:tc>
                <a:extLst>
                  <a:ext uri="{0D108BD9-81ED-4DB2-BD59-A6C34878D82A}">
                    <a16:rowId xmlns:a16="http://schemas.microsoft.com/office/drawing/2014/main" val="10004"/>
                  </a:ext>
                </a:extLst>
              </a:tr>
              <a:tr h="210391">
                <a:tc>
                  <a:txBody>
                    <a:bodyPr/>
                    <a:lstStyle/>
                    <a:p>
                      <a:pPr algn="l" fontAlgn="b"/>
                      <a:r>
                        <a:rPr lang="en-US" sz="1400" b="1" i="0" u="none" strike="noStrike" dirty="0">
                          <a:solidFill>
                            <a:srgbClr val="7030A0"/>
                          </a:solidFill>
                          <a:effectLst/>
                          <a:latin typeface="Calibri"/>
                        </a:rPr>
                        <a:t>the following considerations ( it varies from plant to plant ; this is a general picture ) -</a:t>
                      </a:r>
                    </a:p>
                  </a:txBody>
                  <a:tcPr marL="4826" marR="4826" marT="4826" marB="0" anchor="b">
                    <a:lnL>
                      <a:noFill/>
                    </a:lnL>
                    <a:lnR>
                      <a:noFill/>
                    </a:lnR>
                    <a:lnT>
                      <a:noFill/>
                    </a:lnT>
                    <a:lnB>
                      <a:noFill/>
                    </a:lnB>
                  </a:tcPr>
                </a:tc>
                <a:extLst>
                  <a:ext uri="{0D108BD9-81ED-4DB2-BD59-A6C34878D82A}">
                    <a16:rowId xmlns:a16="http://schemas.microsoft.com/office/drawing/2014/main" val="10005"/>
                  </a:ext>
                </a:extLst>
              </a:tr>
              <a:tr h="210391">
                <a:tc>
                  <a:txBody>
                    <a:bodyPr/>
                    <a:lstStyle/>
                    <a:p>
                      <a:pPr algn="l" fontAlgn="b"/>
                      <a:r>
                        <a:rPr lang="en-US" sz="1400" b="1" i="0" u="none" strike="noStrike" dirty="0">
                          <a:solidFill>
                            <a:srgbClr val="7030A0"/>
                          </a:solidFill>
                          <a:effectLst/>
                          <a:latin typeface="Calibri"/>
                        </a:rPr>
                        <a:t>a. Quantity of water to be evaporated in evaporators to attain desired Brix ( 60 - 68 % )</a:t>
                      </a:r>
                    </a:p>
                  </a:txBody>
                  <a:tcPr marL="4826" marR="4826" marT="4826" marB="0" anchor="b">
                    <a:lnL>
                      <a:noFill/>
                    </a:lnL>
                    <a:lnR>
                      <a:noFill/>
                    </a:lnR>
                    <a:lnT>
                      <a:noFill/>
                    </a:lnT>
                    <a:lnB>
                      <a:noFill/>
                    </a:lnB>
                  </a:tcPr>
                </a:tc>
                <a:extLst>
                  <a:ext uri="{0D108BD9-81ED-4DB2-BD59-A6C34878D82A}">
                    <a16:rowId xmlns:a16="http://schemas.microsoft.com/office/drawing/2014/main" val="10006"/>
                  </a:ext>
                </a:extLst>
              </a:tr>
              <a:tr h="210391">
                <a:tc>
                  <a:txBody>
                    <a:bodyPr/>
                    <a:lstStyle/>
                    <a:p>
                      <a:pPr algn="l" fontAlgn="b"/>
                      <a:r>
                        <a:rPr lang="en-US" sz="1400" b="1" i="0" u="none" strike="noStrike" dirty="0">
                          <a:solidFill>
                            <a:srgbClr val="7030A0"/>
                          </a:solidFill>
                          <a:effectLst/>
                          <a:latin typeface="Calibri"/>
                        </a:rPr>
                        <a:t>b. Quantity of bled vapour to Pans and Juice heaters </a:t>
                      </a:r>
                    </a:p>
                  </a:txBody>
                  <a:tcPr marL="4826" marR="4826" marT="4826" marB="0" anchor="b">
                    <a:lnL>
                      <a:noFill/>
                    </a:lnL>
                    <a:lnR>
                      <a:noFill/>
                    </a:lnR>
                    <a:lnT>
                      <a:noFill/>
                    </a:lnT>
                    <a:lnB>
                      <a:noFill/>
                    </a:lnB>
                  </a:tcPr>
                </a:tc>
                <a:extLst>
                  <a:ext uri="{0D108BD9-81ED-4DB2-BD59-A6C34878D82A}">
                    <a16:rowId xmlns:a16="http://schemas.microsoft.com/office/drawing/2014/main" val="10007"/>
                  </a:ext>
                </a:extLst>
              </a:tr>
              <a:tr h="210391">
                <a:tc>
                  <a:txBody>
                    <a:bodyPr/>
                    <a:lstStyle/>
                    <a:p>
                      <a:pPr algn="l" fontAlgn="b"/>
                      <a:r>
                        <a:rPr lang="en-US" sz="1400" b="1" i="0" u="none" strike="noStrike" dirty="0">
                          <a:solidFill>
                            <a:srgbClr val="7030A0"/>
                          </a:solidFill>
                          <a:effectLst/>
                          <a:latin typeface="Calibri"/>
                        </a:rPr>
                        <a:t>c. Bleeding of vapour from 2nd and/ Or 3 rd and / Or  4 th and / Or 5 th effects.</a:t>
                      </a:r>
                    </a:p>
                  </a:txBody>
                  <a:tcPr marL="4826" marR="4826" marT="4826" marB="0" anchor="b">
                    <a:lnL>
                      <a:noFill/>
                    </a:lnL>
                    <a:lnR>
                      <a:noFill/>
                    </a:lnR>
                    <a:lnT>
                      <a:noFill/>
                    </a:lnT>
                    <a:lnB>
                      <a:noFill/>
                    </a:lnB>
                  </a:tcPr>
                </a:tc>
                <a:extLst>
                  <a:ext uri="{0D108BD9-81ED-4DB2-BD59-A6C34878D82A}">
                    <a16:rowId xmlns:a16="http://schemas.microsoft.com/office/drawing/2014/main" val="10008"/>
                  </a:ext>
                </a:extLst>
              </a:tr>
              <a:tr h="210391">
                <a:tc>
                  <a:txBody>
                    <a:bodyPr/>
                    <a:lstStyle/>
                    <a:p>
                      <a:pPr algn="l" fontAlgn="b"/>
                      <a:r>
                        <a:rPr lang="en-US" sz="1400" b="1" i="0" u="none" strike="noStrike" dirty="0">
                          <a:solidFill>
                            <a:srgbClr val="7030A0"/>
                          </a:solidFill>
                          <a:effectLst/>
                          <a:latin typeface="Calibri"/>
                        </a:rPr>
                        <a:t>d, Total evaporation targeted - 75 - 80 %</a:t>
                      </a:r>
                    </a:p>
                  </a:txBody>
                  <a:tcPr marL="4826" marR="4826" marT="4826" marB="0" anchor="b">
                    <a:lnL>
                      <a:noFill/>
                    </a:lnL>
                    <a:lnR>
                      <a:noFill/>
                    </a:lnR>
                    <a:lnT>
                      <a:noFill/>
                    </a:lnT>
                    <a:lnB>
                      <a:noFill/>
                    </a:lnB>
                  </a:tcPr>
                </a:tc>
                <a:extLst>
                  <a:ext uri="{0D108BD9-81ED-4DB2-BD59-A6C34878D82A}">
                    <a16:rowId xmlns:a16="http://schemas.microsoft.com/office/drawing/2014/main" val="10009"/>
                  </a:ext>
                </a:extLst>
              </a:tr>
              <a:tr h="210391">
                <a:tc>
                  <a:txBody>
                    <a:bodyPr/>
                    <a:lstStyle/>
                    <a:p>
                      <a:pPr algn="l" fontAlgn="b"/>
                      <a:endParaRPr lang="en-GB" sz="1400" b="1" i="0" u="none" strike="noStrike" dirty="0">
                        <a:solidFill>
                          <a:srgbClr val="7030A0"/>
                        </a:solidFill>
                        <a:effectLst/>
                        <a:latin typeface="Calibri"/>
                      </a:endParaRPr>
                    </a:p>
                  </a:txBody>
                  <a:tcPr marL="4826" marR="4826" marT="4826" marB="0" anchor="b">
                    <a:lnL>
                      <a:noFill/>
                    </a:lnL>
                    <a:lnR>
                      <a:noFill/>
                    </a:lnR>
                    <a:lnT>
                      <a:noFill/>
                    </a:lnT>
                    <a:lnB>
                      <a:noFill/>
                    </a:lnB>
                  </a:tcPr>
                </a:tc>
                <a:extLst>
                  <a:ext uri="{0D108BD9-81ED-4DB2-BD59-A6C34878D82A}">
                    <a16:rowId xmlns:a16="http://schemas.microsoft.com/office/drawing/2014/main" val="10010"/>
                  </a:ext>
                </a:extLst>
              </a:tr>
              <a:tr h="210391">
                <a:tc>
                  <a:txBody>
                    <a:bodyPr/>
                    <a:lstStyle/>
                    <a:p>
                      <a:pPr algn="l" fontAlgn="b"/>
                      <a:r>
                        <a:rPr lang="en-US" sz="1400" b="1" i="0" u="none" strike="noStrike" dirty="0">
                          <a:solidFill>
                            <a:srgbClr val="7030A0"/>
                          </a:solidFill>
                          <a:effectLst/>
                          <a:latin typeface="Calibri"/>
                        </a:rPr>
                        <a:t>This is achieved by bleeding vapour from different sequenced bodies -</a:t>
                      </a:r>
                    </a:p>
                  </a:txBody>
                  <a:tcPr marL="4826" marR="4826" marT="4826" marB="0" anchor="b">
                    <a:lnL>
                      <a:noFill/>
                    </a:lnL>
                    <a:lnR>
                      <a:noFill/>
                    </a:lnR>
                    <a:lnT>
                      <a:noFill/>
                    </a:lnT>
                    <a:lnB>
                      <a:noFill/>
                    </a:lnB>
                  </a:tcPr>
                </a:tc>
                <a:extLst>
                  <a:ext uri="{0D108BD9-81ED-4DB2-BD59-A6C34878D82A}">
                    <a16:rowId xmlns:a16="http://schemas.microsoft.com/office/drawing/2014/main" val="10011"/>
                  </a:ext>
                </a:extLst>
              </a:tr>
              <a:tr h="210391">
                <a:tc>
                  <a:txBody>
                    <a:bodyPr/>
                    <a:lstStyle/>
                    <a:p>
                      <a:pPr algn="l" fontAlgn="b"/>
                      <a:r>
                        <a:rPr lang="en-US" sz="1400" b="1" i="0" u="none" strike="noStrike" dirty="0">
                          <a:solidFill>
                            <a:srgbClr val="7030A0"/>
                          </a:solidFill>
                          <a:effectLst/>
                          <a:latin typeface="Calibri"/>
                        </a:rPr>
                        <a:t>20- 23 % on cane for pans with 2 nd or 3 rd vapour</a:t>
                      </a:r>
                    </a:p>
                  </a:txBody>
                  <a:tcPr marL="4826" marR="4826" marT="4826" marB="0" anchor="b">
                    <a:lnL>
                      <a:noFill/>
                    </a:lnL>
                    <a:lnR>
                      <a:noFill/>
                    </a:lnR>
                    <a:lnT>
                      <a:noFill/>
                    </a:lnT>
                    <a:lnB>
                      <a:noFill/>
                    </a:lnB>
                  </a:tcPr>
                </a:tc>
                <a:extLst>
                  <a:ext uri="{0D108BD9-81ED-4DB2-BD59-A6C34878D82A}">
                    <a16:rowId xmlns:a16="http://schemas.microsoft.com/office/drawing/2014/main" val="10012"/>
                  </a:ext>
                </a:extLst>
              </a:tr>
              <a:tr h="210391">
                <a:tc>
                  <a:txBody>
                    <a:bodyPr/>
                    <a:lstStyle/>
                    <a:p>
                      <a:pPr algn="l" fontAlgn="b"/>
                      <a:r>
                        <a:rPr lang="en-US" sz="1400" b="1" i="0" u="none" strike="noStrike" dirty="0">
                          <a:solidFill>
                            <a:srgbClr val="7030A0"/>
                          </a:solidFill>
                          <a:effectLst/>
                          <a:latin typeface="Calibri"/>
                        </a:rPr>
                        <a:t>12 - 16 % on cane for juice heaters from 2nd,3rd and 4 th vapour</a:t>
                      </a:r>
                    </a:p>
                  </a:txBody>
                  <a:tcPr marL="4826" marR="4826" marT="4826" marB="0" anchor="b">
                    <a:lnL>
                      <a:noFill/>
                    </a:lnL>
                    <a:lnR>
                      <a:noFill/>
                    </a:lnR>
                    <a:lnT>
                      <a:noFill/>
                    </a:lnT>
                    <a:lnB>
                      <a:noFill/>
                    </a:lnB>
                  </a:tcPr>
                </a:tc>
                <a:extLst>
                  <a:ext uri="{0D108BD9-81ED-4DB2-BD59-A6C34878D82A}">
                    <a16:rowId xmlns:a16="http://schemas.microsoft.com/office/drawing/2014/main" val="10013"/>
                  </a:ext>
                </a:extLst>
              </a:tr>
              <a:tr h="210391">
                <a:tc>
                  <a:txBody>
                    <a:bodyPr/>
                    <a:lstStyle/>
                    <a:p>
                      <a:pPr algn="l" fontAlgn="b"/>
                      <a:endParaRPr lang="en-GB" sz="1400" b="1" i="0" u="none" strike="noStrike" dirty="0">
                        <a:solidFill>
                          <a:srgbClr val="7030A0"/>
                        </a:solidFill>
                        <a:effectLst/>
                        <a:latin typeface="Calibri"/>
                      </a:endParaRPr>
                    </a:p>
                  </a:txBody>
                  <a:tcPr marL="4826" marR="4826" marT="4826" marB="0" anchor="b">
                    <a:lnL>
                      <a:noFill/>
                    </a:lnL>
                    <a:lnR>
                      <a:noFill/>
                    </a:lnR>
                    <a:lnT>
                      <a:noFill/>
                    </a:lnT>
                    <a:lnB>
                      <a:noFill/>
                    </a:lnB>
                  </a:tcPr>
                </a:tc>
                <a:extLst>
                  <a:ext uri="{0D108BD9-81ED-4DB2-BD59-A6C34878D82A}">
                    <a16:rowId xmlns:a16="http://schemas.microsoft.com/office/drawing/2014/main" val="10014"/>
                  </a:ext>
                </a:extLst>
              </a:tr>
              <a:tr h="223107">
                <a:tc>
                  <a:txBody>
                    <a:bodyPr/>
                    <a:lstStyle/>
                    <a:p>
                      <a:pPr algn="l" fontAlgn="b"/>
                      <a:r>
                        <a:rPr lang="en-US" sz="1400" b="1" i="0" u="none" strike="noStrike" dirty="0">
                          <a:solidFill>
                            <a:srgbClr val="7030A0"/>
                          </a:solidFill>
                          <a:effectLst/>
                          <a:latin typeface="Calibri"/>
                        </a:rPr>
                        <a:t>Juice heating requirements remaining the same , the bleeding for pans come down in case of diversion and </a:t>
                      </a:r>
                    </a:p>
                  </a:txBody>
                  <a:tcPr marL="4826" marR="4826" marT="4826" marB="0" anchor="b">
                    <a:lnL>
                      <a:noFill/>
                    </a:lnL>
                    <a:lnR>
                      <a:noFill/>
                    </a:lnR>
                    <a:lnT>
                      <a:noFill/>
                    </a:lnT>
                    <a:lnB>
                      <a:noFill/>
                    </a:lnB>
                  </a:tcPr>
                </a:tc>
                <a:extLst>
                  <a:ext uri="{0D108BD9-81ED-4DB2-BD59-A6C34878D82A}">
                    <a16:rowId xmlns:a16="http://schemas.microsoft.com/office/drawing/2014/main" val="10015"/>
                  </a:ext>
                </a:extLst>
              </a:tr>
              <a:tr h="210391">
                <a:tc>
                  <a:txBody>
                    <a:bodyPr/>
                    <a:lstStyle/>
                    <a:p>
                      <a:pPr algn="l" fontAlgn="b"/>
                      <a:r>
                        <a:rPr lang="en-US" sz="1400" b="1" i="0" u="none" strike="noStrike" dirty="0">
                          <a:solidFill>
                            <a:srgbClr val="7030A0"/>
                          </a:solidFill>
                          <a:effectLst/>
                          <a:latin typeface="Calibri"/>
                        </a:rPr>
                        <a:t>hence the evaporation load on the subsequent bodies in the evaporator set increases .</a:t>
                      </a:r>
                    </a:p>
                  </a:txBody>
                  <a:tcPr marL="4826" marR="4826" marT="4826" marB="0" anchor="b">
                    <a:lnL>
                      <a:noFill/>
                    </a:lnL>
                    <a:lnR>
                      <a:noFill/>
                    </a:lnR>
                    <a:lnT>
                      <a:noFill/>
                    </a:lnT>
                    <a:lnB>
                      <a:noFill/>
                    </a:lnB>
                  </a:tcPr>
                </a:tc>
                <a:extLst>
                  <a:ext uri="{0D108BD9-81ED-4DB2-BD59-A6C34878D82A}">
                    <a16:rowId xmlns:a16="http://schemas.microsoft.com/office/drawing/2014/main" val="10016"/>
                  </a:ext>
                </a:extLst>
              </a:tr>
              <a:tr h="223107">
                <a:tc>
                  <a:txBody>
                    <a:bodyPr/>
                    <a:lstStyle/>
                    <a:p>
                      <a:pPr algn="l" fontAlgn="b"/>
                      <a:r>
                        <a:rPr lang="en-US" sz="1400" b="1" i="0" u="none" strike="noStrike" dirty="0">
                          <a:solidFill>
                            <a:srgbClr val="7030A0"/>
                          </a:solidFill>
                          <a:effectLst/>
                          <a:latin typeface="Calibri"/>
                        </a:rPr>
                        <a:t>If bleeding arrangements are not modified to next lower grade vapors , it either causes lower syrup brixes </a:t>
                      </a:r>
                    </a:p>
                  </a:txBody>
                  <a:tcPr marL="4826" marR="4826" marT="4826" marB="0" anchor="b">
                    <a:lnL>
                      <a:noFill/>
                    </a:lnL>
                    <a:lnR>
                      <a:noFill/>
                    </a:lnR>
                    <a:lnT>
                      <a:noFill/>
                    </a:lnT>
                    <a:lnB>
                      <a:noFill/>
                    </a:lnB>
                  </a:tcPr>
                </a:tc>
                <a:extLst>
                  <a:ext uri="{0D108BD9-81ED-4DB2-BD59-A6C34878D82A}">
                    <a16:rowId xmlns:a16="http://schemas.microsoft.com/office/drawing/2014/main" val="10017"/>
                  </a:ext>
                </a:extLst>
              </a:tr>
              <a:tr h="210391">
                <a:tc>
                  <a:txBody>
                    <a:bodyPr/>
                    <a:lstStyle/>
                    <a:p>
                      <a:pPr algn="l" fontAlgn="b"/>
                      <a:r>
                        <a:rPr lang="en-US" sz="1400" b="1" i="0" u="none" strike="noStrike" dirty="0">
                          <a:solidFill>
                            <a:srgbClr val="7030A0"/>
                          </a:solidFill>
                          <a:effectLst/>
                          <a:latin typeface="Calibri"/>
                        </a:rPr>
                        <a:t>OR if the subsequent bodies are large enough , it increases the load on condenser and hence energy loss.</a:t>
                      </a:r>
                    </a:p>
                  </a:txBody>
                  <a:tcPr marL="4826" marR="4826" marT="4826" marB="0" anchor="b">
                    <a:lnL>
                      <a:noFill/>
                    </a:lnL>
                    <a:lnR>
                      <a:noFill/>
                    </a:lnR>
                    <a:lnT>
                      <a:noFill/>
                    </a:lnT>
                    <a:lnB>
                      <a:noFill/>
                    </a:lnB>
                  </a:tcPr>
                </a:tc>
                <a:extLst>
                  <a:ext uri="{0D108BD9-81ED-4DB2-BD59-A6C34878D82A}">
                    <a16:rowId xmlns:a16="http://schemas.microsoft.com/office/drawing/2014/main" val="10018"/>
                  </a:ext>
                </a:extLst>
              </a:tr>
              <a:tr h="210391">
                <a:tc>
                  <a:txBody>
                    <a:bodyPr/>
                    <a:lstStyle/>
                    <a:p>
                      <a:pPr algn="l" fontAlgn="b"/>
                      <a:endParaRPr lang="en-GB" sz="1400" b="1" i="0" u="none" strike="noStrike" dirty="0">
                        <a:solidFill>
                          <a:srgbClr val="7030A0"/>
                        </a:solidFill>
                        <a:effectLst/>
                        <a:latin typeface="Calibri"/>
                      </a:endParaRPr>
                    </a:p>
                  </a:txBody>
                  <a:tcPr marL="4826" marR="4826" marT="4826" marB="0" anchor="b">
                    <a:lnL>
                      <a:noFill/>
                    </a:lnL>
                    <a:lnR>
                      <a:noFill/>
                    </a:lnR>
                    <a:lnT>
                      <a:noFill/>
                    </a:lnT>
                    <a:lnB>
                      <a:noFill/>
                    </a:lnB>
                  </a:tcPr>
                </a:tc>
                <a:extLst>
                  <a:ext uri="{0D108BD9-81ED-4DB2-BD59-A6C34878D82A}">
                    <a16:rowId xmlns:a16="http://schemas.microsoft.com/office/drawing/2014/main" val="10019"/>
                  </a:ext>
                </a:extLst>
              </a:tr>
              <a:tr h="223107">
                <a:tc>
                  <a:txBody>
                    <a:bodyPr/>
                    <a:lstStyle/>
                    <a:p>
                      <a:pPr algn="l" fontAlgn="b"/>
                      <a:r>
                        <a:rPr lang="en-US" sz="1400" b="1" i="0" u="none" strike="noStrike" dirty="0">
                          <a:solidFill>
                            <a:srgbClr val="7030A0"/>
                          </a:solidFill>
                          <a:effectLst/>
                          <a:latin typeface="Calibri"/>
                        </a:rPr>
                        <a:t>Depending upon the quantity of diversion targeted , bleeding arrangements have to be shifted to next effect</a:t>
                      </a:r>
                    </a:p>
                  </a:txBody>
                  <a:tcPr marL="4826" marR="4826" marT="4826" marB="0" anchor="b">
                    <a:lnL>
                      <a:noFill/>
                    </a:lnL>
                    <a:lnR>
                      <a:noFill/>
                    </a:lnR>
                    <a:lnT>
                      <a:noFill/>
                    </a:lnT>
                    <a:lnB>
                      <a:noFill/>
                    </a:lnB>
                  </a:tcPr>
                </a:tc>
                <a:extLst>
                  <a:ext uri="{0D108BD9-81ED-4DB2-BD59-A6C34878D82A}">
                    <a16:rowId xmlns:a16="http://schemas.microsoft.com/office/drawing/2014/main" val="10020"/>
                  </a:ext>
                </a:extLst>
              </a:tr>
              <a:tr h="210391">
                <a:tc>
                  <a:txBody>
                    <a:bodyPr/>
                    <a:lstStyle/>
                    <a:p>
                      <a:pPr algn="l" fontAlgn="b"/>
                      <a:r>
                        <a:rPr lang="en-US" sz="1400" b="1" i="0" u="none" strike="noStrike" dirty="0">
                          <a:solidFill>
                            <a:srgbClr val="7030A0"/>
                          </a:solidFill>
                          <a:effectLst/>
                          <a:latin typeface="Calibri"/>
                        </a:rPr>
                        <a:t>to counter- balance the increased evaporation needs.</a:t>
                      </a:r>
                    </a:p>
                  </a:txBody>
                  <a:tcPr marL="4826" marR="4826" marT="4826" marB="0" anchor="b">
                    <a:lnL>
                      <a:noFill/>
                    </a:lnL>
                    <a:lnR>
                      <a:noFill/>
                    </a:lnR>
                    <a:lnT>
                      <a:noFill/>
                    </a:lnT>
                    <a:lnB>
                      <a:noFill/>
                    </a:lnB>
                  </a:tcPr>
                </a:tc>
                <a:extLst>
                  <a:ext uri="{0D108BD9-81ED-4DB2-BD59-A6C34878D82A}">
                    <a16:rowId xmlns:a16="http://schemas.microsoft.com/office/drawing/2014/main" val="10021"/>
                  </a:ext>
                </a:extLst>
              </a:tr>
              <a:tr h="210391">
                <a:tc>
                  <a:txBody>
                    <a:bodyPr/>
                    <a:lstStyle/>
                    <a:p>
                      <a:pPr algn="l" fontAlgn="b"/>
                      <a:endParaRPr lang="en-GB" sz="1400" b="1" i="0" u="none" strike="noStrike" dirty="0">
                        <a:solidFill>
                          <a:srgbClr val="7030A0"/>
                        </a:solidFill>
                        <a:effectLst/>
                        <a:latin typeface="Calibri"/>
                      </a:endParaRPr>
                    </a:p>
                  </a:txBody>
                  <a:tcPr marL="4826" marR="4826" marT="4826" marB="0" anchor="b">
                    <a:lnL>
                      <a:noFill/>
                    </a:lnL>
                    <a:lnR>
                      <a:noFill/>
                    </a:lnR>
                    <a:lnT>
                      <a:noFill/>
                    </a:lnT>
                    <a:lnB>
                      <a:noFill/>
                    </a:lnB>
                  </a:tcPr>
                </a:tc>
                <a:extLst>
                  <a:ext uri="{0D108BD9-81ED-4DB2-BD59-A6C34878D82A}">
                    <a16:rowId xmlns:a16="http://schemas.microsoft.com/office/drawing/2014/main" val="10022"/>
                  </a:ext>
                </a:extLst>
              </a:tr>
              <a:tr h="210391">
                <a:tc>
                  <a:txBody>
                    <a:bodyPr/>
                    <a:lstStyle/>
                    <a:p>
                      <a:pPr algn="l" fontAlgn="b"/>
                      <a:r>
                        <a:rPr lang="en-GB" sz="1400" b="1" i="0" u="none" strike="noStrike" dirty="0">
                          <a:solidFill>
                            <a:schemeClr val="accent6">
                              <a:lumMod val="75000"/>
                            </a:schemeClr>
                          </a:solidFill>
                          <a:effectLst/>
                          <a:latin typeface="Calibri"/>
                        </a:rPr>
                        <a:t>2. PAN STATION : </a:t>
                      </a:r>
                    </a:p>
                  </a:txBody>
                  <a:tcPr marL="4826" marR="4826" marT="4826" marB="0" anchor="b">
                    <a:lnL>
                      <a:noFill/>
                    </a:lnL>
                    <a:lnR>
                      <a:noFill/>
                    </a:lnR>
                    <a:lnT>
                      <a:noFill/>
                    </a:lnT>
                    <a:lnB>
                      <a:noFill/>
                    </a:lnB>
                  </a:tcPr>
                </a:tc>
                <a:extLst>
                  <a:ext uri="{0D108BD9-81ED-4DB2-BD59-A6C34878D82A}">
                    <a16:rowId xmlns:a16="http://schemas.microsoft.com/office/drawing/2014/main" val="10023"/>
                  </a:ext>
                </a:extLst>
              </a:tr>
              <a:tr h="223107">
                <a:tc>
                  <a:txBody>
                    <a:bodyPr/>
                    <a:lstStyle/>
                    <a:p>
                      <a:pPr algn="l" fontAlgn="b"/>
                      <a:r>
                        <a:rPr lang="en-US" sz="1400" b="1" i="0" u="none" strike="noStrike" dirty="0">
                          <a:solidFill>
                            <a:srgbClr val="7030A0"/>
                          </a:solidFill>
                          <a:effectLst/>
                          <a:latin typeface="Calibri"/>
                        </a:rPr>
                        <a:t>In order to keep a check on steam consumption , number of pans have to be restricted pro-rata as per the  </a:t>
                      </a:r>
                    </a:p>
                  </a:txBody>
                  <a:tcPr marL="4826" marR="4826" marT="4826" marB="0" anchor="b">
                    <a:lnL>
                      <a:noFill/>
                    </a:lnL>
                    <a:lnR>
                      <a:noFill/>
                    </a:lnR>
                    <a:lnT>
                      <a:noFill/>
                    </a:lnT>
                    <a:lnB>
                      <a:noFill/>
                    </a:lnB>
                  </a:tcPr>
                </a:tc>
                <a:extLst>
                  <a:ext uri="{0D108BD9-81ED-4DB2-BD59-A6C34878D82A}">
                    <a16:rowId xmlns:a16="http://schemas.microsoft.com/office/drawing/2014/main" val="10024"/>
                  </a:ext>
                </a:extLst>
              </a:tr>
              <a:tr h="223107">
                <a:tc>
                  <a:txBody>
                    <a:bodyPr/>
                    <a:lstStyle/>
                    <a:p>
                      <a:pPr algn="l" fontAlgn="b"/>
                      <a:r>
                        <a:rPr lang="en-US" sz="1400" b="1" i="0" u="none" strike="noStrike" dirty="0">
                          <a:solidFill>
                            <a:srgbClr val="7030A0"/>
                          </a:solidFill>
                          <a:effectLst/>
                          <a:latin typeface="Calibri"/>
                        </a:rPr>
                        <a:t>extent of diversion , spare pans can be handful in getting the periodical water boiling / cleaning of pans in </a:t>
                      </a:r>
                    </a:p>
                  </a:txBody>
                  <a:tcPr marL="4826" marR="4826" marT="4826" marB="0" anchor="b">
                    <a:lnL>
                      <a:noFill/>
                    </a:lnL>
                    <a:lnR>
                      <a:noFill/>
                    </a:lnR>
                    <a:lnT>
                      <a:noFill/>
                    </a:lnT>
                    <a:lnB>
                      <a:noFill/>
                    </a:lnB>
                  </a:tcPr>
                </a:tc>
                <a:extLst>
                  <a:ext uri="{0D108BD9-81ED-4DB2-BD59-A6C34878D82A}">
                    <a16:rowId xmlns:a16="http://schemas.microsoft.com/office/drawing/2014/main" val="10025"/>
                  </a:ext>
                </a:extLst>
              </a:tr>
              <a:tr h="210391">
                <a:tc>
                  <a:txBody>
                    <a:bodyPr/>
                    <a:lstStyle/>
                    <a:p>
                      <a:pPr algn="l" fontAlgn="b"/>
                      <a:r>
                        <a:rPr lang="en-US" sz="1400" b="1" i="0" u="none" strike="noStrike" dirty="0">
                          <a:solidFill>
                            <a:srgbClr val="7030A0"/>
                          </a:solidFill>
                          <a:effectLst/>
                          <a:latin typeface="Calibri"/>
                        </a:rPr>
                        <a:t>operation , which intern will perform better regularly .</a:t>
                      </a:r>
                    </a:p>
                  </a:txBody>
                  <a:tcPr marL="4826" marR="4826" marT="4826" marB="0" anchor="b">
                    <a:lnL>
                      <a:noFill/>
                    </a:lnL>
                    <a:lnR>
                      <a:noFill/>
                    </a:lnR>
                    <a:lnT>
                      <a:noFill/>
                    </a:lnT>
                    <a:lnB>
                      <a:noFill/>
                    </a:lnB>
                  </a:tcPr>
                </a:tc>
                <a:extLst>
                  <a:ext uri="{0D108BD9-81ED-4DB2-BD59-A6C34878D82A}">
                    <a16:rowId xmlns:a16="http://schemas.microsoft.com/office/drawing/2014/main" val="10026"/>
                  </a:ext>
                </a:extLst>
              </a:tr>
              <a:tr h="223107">
                <a:tc>
                  <a:txBody>
                    <a:bodyPr/>
                    <a:lstStyle/>
                    <a:p>
                      <a:pPr algn="l" fontAlgn="b"/>
                      <a:r>
                        <a:rPr lang="en-US" sz="1400" b="1" i="0" u="none" strike="noStrike" dirty="0">
                          <a:solidFill>
                            <a:srgbClr val="7030A0"/>
                          </a:solidFill>
                          <a:effectLst/>
                          <a:latin typeface="Calibri"/>
                        </a:rPr>
                        <a:t>In case of refineries , the idle capacities can be utilized by opting for additional re-processing activities along</a:t>
                      </a:r>
                    </a:p>
                  </a:txBody>
                  <a:tcPr marL="4826" marR="4826" marT="4826" marB="0" anchor="b">
                    <a:lnL>
                      <a:noFill/>
                    </a:lnL>
                    <a:lnR>
                      <a:noFill/>
                    </a:lnR>
                    <a:lnT>
                      <a:noFill/>
                    </a:lnT>
                    <a:lnB>
                      <a:noFill/>
                    </a:lnB>
                  </a:tcPr>
                </a:tc>
                <a:extLst>
                  <a:ext uri="{0D108BD9-81ED-4DB2-BD59-A6C34878D82A}">
                    <a16:rowId xmlns:a16="http://schemas.microsoft.com/office/drawing/2014/main" val="10027"/>
                  </a:ext>
                </a:extLst>
              </a:tr>
              <a:tr h="210391">
                <a:tc>
                  <a:txBody>
                    <a:bodyPr/>
                    <a:lstStyle/>
                    <a:p>
                      <a:pPr algn="l" fontAlgn="b"/>
                      <a:r>
                        <a:rPr lang="en-US" sz="1400" b="1" i="0" u="none" strike="noStrike" dirty="0">
                          <a:solidFill>
                            <a:srgbClr val="7030A0"/>
                          </a:solidFill>
                          <a:effectLst/>
                          <a:latin typeface="Calibri"/>
                        </a:rPr>
                        <a:t>with cane crushing , which greatly reduces the cost on power , steam and chemicals .</a:t>
                      </a:r>
                    </a:p>
                  </a:txBody>
                  <a:tcPr marL="4826" marR="4826" marT="4826" marB="0" anchor="b">
                    <a:lnL>
                      <a:noFill/>
                    </a:lnL>
                    <a:lnR>
                      <a:noFill/>
                    </a:lnR>
                    <a:lnT>
                      <a:noFill/>
                    </a:lnT>
                    <a:lnB>
                      <a:noFill/>
                    </a:lnB>
                  </a:tcPr>
                </a:tc>
                <a:extLst>
                  <a:ext uri="{0D108BD9-81ED-4DB2-BD59-A6C34878D82A}">
                    <a16:rowId xmlns:a16="http://schemas.microsoft.com/office/drawing/2014/main" val="10028"/>
                  </a:ext>
                </a:extLst>
              </a:tr>
            </a:tbl>
          </a:graphicData>
        </a:graphic>
      </p:graphicFrame>
    </p:spTree>
    <p:extLst>
      <p:ext uri="{BB962C8B-B14F-4D97-AF65-F5344CB8AC3E}">
        <p14:creationId xmlns:p14="http://schemas.microsoft.com/office/powerpoint/2010/main" val="52559880"/>
      </p:ext>
    </p:extLst>
  </p:cSld>
  <p:clrMapOvr>
    <a:overrideClrMapping bg1="lt1" tx1="dk1" bg2="lt2" tx2="dk2" accent1="accent1" accent2="accent2" accent3="accent3" accent4="accent4" accent5="accent5" accent6="accent6" hlink="hlink" folHlink="folHlink"/>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4207854971"/>
              </p:ext>
            </p:extLst>
          </p:nvPr>
        </p:nvGraphicFramePr>
        <p:xfrm>
          <a:off x="381000" y="363536"/>
          <a:ext cx="8229600" cy="6453294"/>
        </p:xfrm>
        <a:graphic>
          <a:graphicData uri="http://schemas.openxmlformats.org/drawingml/2006/table">
            <a:tbl>
              <a:tblPr/>
              <a:tblGrid>
                <a:gridCol w="8229600">
                  <a:extLst>
                    <a:ext uri="{9D8B030D-6E8A-4147-A177-3AD203B41FA5}">
                      <a16:colId xmlns:a16="http://schemas.microsoft.com/office/drawing/2014/main" val="20000"/>
                    </a:ext>
                  </a:extLst>
                </a:gridCol>
              </a:tblGrid>
              <a:tr h="392687">
                <a:tc>
                  <a:txBody>
                    <a:bodyPr/>
                    <a:lstStyle/>
                    <a:p>
                      <a:pPr algn="l" fontAlgn="b"/>
                      <a:r>
                        <a:rPr lang="en-GB" sz="2000" b="1" i="0" u="none" strike="noStrike" dirty="0">
                          <a:solidFill>
                            <a:schemeClr val="accent6">
                              <a:lumMod val="75000"/>
                            </a:schemeClr>
                          </a:solidFill>
                          <a:effectLst/>
                          <a:latin typeface="Calibri"/>
                        </a:rPr>
                        <a:t>3.CENTRIFUGALS :</a:t>
                      </a:r>
                    </a:p>
                  </a:txBody>
                  <a:tcPr marL="9506" marR="9506" marT="9506" marB="0" anchor="b">
                    <a:lnL>
                      <a:noFill/>
                    </a:lnL>
                    <a:lnR>
                      <a:noFill/>
                    </a:lnR>
                    <a:lnT>
                      <a:noFill/>
                    </a:lnT>
                    <a:lnB>
                      <a:noFill/>
                    </a:lnB>
                  </a:tcPr>
                </a:tc>
                <a:extLst>
                  <a:ext uri="{0D108BD9-81ED-4DB2-BD59-A6C34878D82A}">
                    <a16:rowId xmlns:a16="http://schemas.microsoft.com/office/drawing/2014/main" val="10000"/>
                  </a:ext>
                </a:extLst>
              </a:tr>
              <a:tr h="392687">
                <a:tc>
                  <a:txBody>
                    <a:bodyPr/>
                    <a:lstStyle/>
                    <a:p>
                      <a:pPr algn="l" fontAlgn="b"/>
                      <a:endParaRPr lang="en-GB" sz="16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1"/>
                  </a:ext>
                </a:extLst>
              </a:tr>
              <a:tr h="568840">
                <a:tc>
                  <a:txBody>
                    <a:bodyPr/>
                    <a:lstStyle/>
                    <a:p>
                      <a:pPr algn="l" fontAlgn="b"/>
                      <a:r>
                        <a:rPr lang="en-US" sz="1600" b="1" i="0" u="none" strike="noStrike" dirty="0">
                          <a:solidFill>
                            <a:srgbClr val="7030A0"/>
                          </a:solidFill>
                          <a:effectLst/>
                          <a:latin typeface="Calibri"/>
                        </a:rPr>
                        <a:t>Centrifugals perform well when loaded optimum. It is always better to run only required units with optimum load rather than running with underload , which causes re-circulation </a:t>
                      </a:r>
                    </a:p>
                    <a:p>
                      <a:pPr marL="0" marR="0" lvl="0" indent="0" algn="l" defTabSz="914400" rtl="0" eaLnBrk="1" fontAlgn="b" latinLnBrk="0" hangingPunct="1">
                        <a:lnSpc>
                          <a:spcPct val="100000"/>
                        </a:lnSpc>
                        <a:spcBef>
                          <a:spcPts val="0"/>
                        </a:spcBef>
                        <a:spcAft>
                          <a:spcPts val="0"/>
                        </a:spcAft>
                        <a:buClrTx/>
                        <a:buSzTx/>
                        <a:buFontTx/>
                        <a:buNone/>
                        <a:tabLst/>
                        <a:defRPr/>
                      </a:pPr>
                      <a:r>
                        <a:rPr lang="en-US" sz="1600" b="1" i="0" u="none" strike="noStrike" dirty="0">
                          <a:solidFill>
                            <a:srgbClr val="7030A0"/>
                          </a:solidFill>
                          <a:effectLst/>
                          <a:latin typeface="Calibri"/>
                        </a:rPr>
                        <a:t>of sugar and unwarranted power </a:t>
                      </a:r>
                      <a:r>
                        <a:rPr lang="en-GB" sz="1600" b="1" i="0" u="none" strike="noStrike" dirty="0">
                          <a:solidFill>
                            <a:srgbClr val="7030A0"/>
                          </a:solidFill>
                          <a:effectLst/>
                          <a:latin typeface="Calibri"/>
                        </a:rPr>
                        <a:t>consumption.</a:t>
                      </a:r>
                    </a:p>
                    <a:p>
                      <a:pPr algn="l" fontAlgn="b"/>
                      <a:endParaRPr lang="en-US" sz="16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2"/>
                  </a:ext>
                </a:extLst>
              </a:tr>
              <a:tr h="847822">
                <a:tc>
                  <a:txBody>
                    <a:bodyPr/>
                    <a:lstStyle/>
                    <a:p>
                      <a:pPr algn="l" fontAlgn="b"/>
                      <a:endParaRPr lang="en-US" sz="16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3"/>
                  </a:ext>
                </a:extLst>
              </a:tr>
              <a:tr h="392687">
                <a:tc>
                  <a:txBody>
                    <a:bodyPr/>
                    <a:lstStyle/>
                    <a:p>
                      <a:pPr algn="l" fontAlgn="b"/>
                      <a:r>
                        <a:rPr lang="en-US" sz="2000" b="1" i="0" u="none" strike="noStrike" dirty="0">
                          <a:solidFill>
                            <a:schemeClr val="accent6">
                              <a:lumMod val="75000"/>
                            </a:schemeClr>
                          </a:solidFill>
                          <a:effectLst/>
                          <a:latin typeface="Calibri"/>
                        </a:rPr>
                        <a:t>4.Accuracy in arriving at Recovery &amp; Diversion quantities :</a:t>
                      </a:r>
                    </a:p>
                  </a:txBody>
                  <a:tcPr marL="9506" marR="9506" marT="9506" marB="0" anchor="b">
                    <a:lnL>
                      <a:noFill/>
                    </a:lnL>
                    <a:lnR>
                      <a:noFill/>
                    </a:lnR>
                    <a:lnT>
                      <a:noFill/>
                    </a:lnT>
                    <a:lnB>
                      <a:noFill/>
                    </a:lnB>
                  </a:tcPr>
                </a:tc>
                <a:extLst>
                  <a:ext uri="{0D108BD9-81ED-4DB2-BD59-A6C34878D82A}">
                    <a16:rowId xmlns:a16="http://schemas.microsoft.com/office/drawing/2014/main" val="10004"/>
                  </a:ext>
                </a:extLst>
              </a:tr>
              <a:tr h="392687">
                <a:tc>
                  <a:txBody>
                    <a:bodyPr/>
                    <a:lstStyle/>
                    <a:p>
                      <a:pPr algn="l" fontAlgn="b"/>
                      <a:endParaRPr lang="en-GB" sz="16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5"/>
                  </a:ext>
                </a:extLst>
              </a:tr>
              <a:tr h="392687">
                <a:tc>
                  <a:txBody>
                    <a:bodyPr/>
                    <a:lstStyle/>
                    <a:p>
                      <a:pPr algn="l" fontAlgn="b"/>
                      <a:r>
                        <a:rPr lang="en-US" sz="1600" b="1" i="0" u="none" strike="noStrike" dirty="0">
                          <a:solidFill>
                            <a:srgbClr val="7030A0"/>
                          </a:solidFill>
                          <a:effectLst/>
                          <a:latin typeface="Calibri"/>
                        </a:rPr>
                        <a:t>Since the factory input is shared with different process streams , accurate measurement of </a:t>
                      </a:r>
                    </a:p>
                  </a:txBody>
                  <a:tcPr marL="9506" marR="9506" marT="9506" marB="0" anchor="b">
                    <a:lnL>
                      <a:noFill/>
                    </a:lnL>
                    <a:lnR>
                      <a:noFill/>
                    </a:lnR>
                    <a:lnT>
                      <a:noFill/>
                    </a:lnT>
                    <a:lnB>
                      <a:noFill/>
                    </a:lnB>
                  </a:tcPr>
                </a:tc>
                <a:extLst>
                  <a:ext uri="{0D108BD9-81ED-4DB2-BD59-A6C34878D82A}">
                    <a16:rowId xmlns:a16="http://schemas.microsoft.com/office/drawing/2014/main" val="10006"/>
                  </a:ext>
                </a:extLst>
              </a:tr>
              <a:tr h="568840">
                <a:tc>
                  <a:txBody>
                    <a:bodyPr/>
                    <a:lstStyle/>
                    <a:p>
                      <a:pPr algn="l" fontAlgn="b"/>
                      <a:r>
                        <a:rPr lang="en-US" sz="1600" b="1" i="0" u="none" strike="noStrike" dirty="0">
                          <a:solidFill>
                            <a:srgbClr val="7030A0"/>
                          </a:solidFill>
                          <a:effectLst/>
                          <a:latin typeface="Calibri"/>
                        </a:rPr>
                        <a:t>quantity  of diverted material is of paramount importance to arrive at process efficiencies of both streams.</a:t>
                      </a:r>
                    </a:p>
                  </a:txBody>
                  <a:tcPr marL="9506" marR="9506" marT="9506" marB="0" anchor="b">
                    <a:lnL>
                      <a:noFill/>
                    </a:lnL>
                    <a:lnR>
                      <a:noFill/>
                    </a:lnR>
                    <a:lnT>
                      <a:noFill/>
                    </a:lnT>
                    <a:lnB>
                      <a:noFill/>
                    </a:lnB>
                  </a:tcPr>
                </a:tc>
                <a:extLst>
                  <a:ext uri="{0D108BD9-81ED-4DB2-BD59-A6C34878D82A}">
                    <a16:rowId xmlns:a16="http://schemas.microsoft.com/office/drawing/2014/main" val="10007"/>
                  </a:ext>
                </a:extLst>
              </a:tr>
              <a:tr h="84782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1" i="0" u="none" strike="noStrike" dirty="0">
                          <a:solidFill>
                            <a:srgbClr val="7030A0"/>
                          </a:solidFill>
                          <a:effectLst/>
                          <a:latin typeface="Calibri"/>
                        </a:rPr>
                        <a:t>Guidelines specify the use of Mass flow meter OR Load -cell based weighing scales for the accounting of  </a:t>
                      </a:r>
                      <a:r>
                        <a:rPr lang="en-GB" sz="1600" b="1" i="0" u="none" strike="noStrike" dirty="0">
                          <a:solidFill>
                            <a:srgbClr val="7030A0"/>
                          </a:solidFill>
                          <a:effectLst/>
                          <a:latin typeface="Calibri"/>
                        </a:rPr>
                        <a:t>diversion. </a:t>
                      </a:r>
                    </a:p>
                    <a:p>
                      <a:pPr algn="l" fontAlgn="b"/>
                      <a:endParaRPr lang="en-US" sz="16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8"/>
                  </a:ext>
                </a:extLst>
              </a:tr>
              <a:tr h="847822">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600" b="1" i="0" u="none" strike="noStrike" dirty="0">
                          <a:solidFill>
                            <a:srgbClr val="7030A0"/>
                          </a:solidFill>
                          <a:effectLst/>
                          <a:latin typeface="Calibri"/>
                        </a:rPr>
                        <a:t>However , it is always better to have load-cell based weighing scale , for its consistency of accuracy and ease with which it can be calibrated.</a:t>
                      </a:r>
                    </a:p>
                    <a:p>
                      <a:pPr algn="l" fontAlgn="b"/>
                      <a:endParaRPr lang="en-US" sz="16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09"/>
                  </a:ext>
                </a:extLst>
              </a:tr>
              <a:tr h="392687">
                <a:tc>
                  <a:txBody>
                    <a:bodyPr/>
                    <a:lstStyle/>
                    <a:p>
                      <a:pPr algn="l" fontAlgn="b"/>
                      <a:endParaRPr lang="en-US" sz="1600" b="1" i="0" u="none" strike="noStrike" dirty="0">
                        <a:solidFill>
                          <a:srgbClr val="7030A0"/>
                        </a:solidFill>
                        <a:effectLst/>
                        <a:latin typeface="Calibri"/>
                      </a:endParaRPr>
                    </a:p>
                  </a:txBody>
                  <a:tcPr marL="9506" marR="9506" marT="9506" marB="0" anchor="b">
                    <a:lnL>
                      <a:noFill/>
                    </a:lnL>
                    <a:lnR>
                      <a:noFill/>
                    </a:lnR>
                    <a:lnT>
                      <a:noFill/>
                    </a:lnT>
                    <a:lnB>
                      <a:noFill/>
                    </a:lnB>
                  </a:tcPr>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9009062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2141831035"/>
              </p:ext>
            </p:extLst>
          </p:nvPr>
        </p:nvGraphicFramePr>
        <p:xfrm>
          <a:off x="457200" y="304800"/>
          <a:ext cx="8433882" cy="6425194"/>
        </p:xfrm>
        <a:graphic>
          <a:graphicData uri="http://schemas.openxmlformats.org/drawingml/2006/table">
            <a:tbl>
              <a:tblPr/>
              <a:tblGrid>
                <a:gridCol w="8433882">
                  <a:extLst>
                    <a:ext uri="{9D8B030D-6E8A-4147-A177-3AD203B41FA5}">
                      <a16:colId xmlns:a16="http://schemas.microsoft.com/office/drawing/2014/main" val="20000"/>
                    </a:ext>
                  </a:extLst>
                </a:gridCol>
              </a:tblGrid>
              <a:tr h="292710">
                <a:tc>
                  <a:txBody>
                    <a:bodyPr/>
                    <a:lstStyle/>
                    <a:p>
                      <a:pPr algn="l" fontAlgn="b"/>
                      <a:r>
                        <a:rPr lang="en-GB" sz="1800" b="1" i="0" u="none" strike="noStrike" dirty="0">
                          <a:solidFill>
                            <a:schemeClr val="accent6">
                              <a:lumMod val="75000"/>
                            </a:schemeClr>
                          </a:solidFill>
                          <a:effectLst/>
                          <a:latin typeface="Calibri"/>
                        </a:rPr>
                        <a:t>5.Quality of Feedstock :</a:t>
                      </a:r>
                    </a:p>
                  </a:txBody>
                  <a:tcPr marL="6481" marR="6481" marT="6481" marB="0" anchor="b">
                    <a:lnL>
                      <a:noFill/>
                    </a:lnL>
                    <a:lnR>
                      <a:noFill/>
                    </a:lnR>
                    <a:lnT>
                      <a:noFill/>
                    </a:lnT>
                    <a:lnB>
                      <a:noFill/>
                    </a:lnB>
                  </a:tcPr>
                </a:tc>
                <a:extLst>
                  <a:ext uri="{0D108BD9-81ED-4DB2-BD59-A6C34878D82A}">
                    <a16:rowId xmlns:a16="http://schemas.microsoft.com/office/drawing/2014/main" val="10000"/>
                  </a:ext>
                </a:extLst>
              </a:tr>
              <a:tr h="252994">
                <a:tc>
                  <a:txBody>
                    <a:bodyPr/>
                    <a:lstStyle/>
                    <a:p>
                      <a:pPr algn="l" fontAlgn="b"/>
                      <a:endParaRPr lang="en-GB" sz="155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1"/>
                  </a:ext>
                </a:extLst>
              </a:tr>
              <a:tr h="74547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550" b="1" i="0" u="none" strike="noStrike" dirty="0">
                          <a:solidFill>
                            <a:srgbClr val="7030A0"/>
                          </a:solidFill>
                          <a:effectLst/>
                          <a:latin typeface="Calibri"/>
                        </a:rPr>
                        <a:t>Quality is equally important as the variation in Brix can lead to improper estimation and hence frequency of analyzing Brix and purity to be well defined and adhered to.</a:t>
                      </a:r>
                    </a:p>
                    <a:p>
                      <a:pPr algn="l" fontAlgn="b"/>
                      <a:endParaRPr lang="en-US" sz="155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2"/>
                  </a:ext>
                </a:extLst>
              </a:tr>
              <a:tr h="499232">
                <a:tc>
                  <a:txBody>
                    <a:bodyPr/>
                    <a:lstStyle/>
                    <a:p>
                      <a:pPr algn="l" fontAlgn="b"/>
                      <a:r>
                        <a:rPr lang="en-US" sz="1550" b="1" i="0" u="none" strike="noStrike" dirty="0">
                          <a:solidFill>
                            <a:srgbClr val="7030A0"/>
                          </a:solidFill>
                          <a:effectLst/>
                          <a:latin typeface="Calibri"/>
                        </a:rPr>
                        <a:t>It is better to carryout analysis for Brix and TDS by both the plants and even better if cross functional teams engage in analysis of same batch of feed in both laboratories by swapping.</a:t>
                      </a:r>
                    </a:p>
                  </a:txBody>
                  <a:tcPr marL="6481" marR="6481" marT="6481" marB="0" anchor="b">
                    <a:lnL>
                      <a:noFill/>
                    </a:lnL>
                    <a:lnR>
                      <a:noFill/>
                    </a:lnR>
                    <a:lnT>
                      <a:noFill/>
                    </a:lnT>
                    <a:lnB>
                      <a:noFill/>
                    </a:lnB>
                  </a:tcPr>
                </a:tc>
                <a:extLst>
                  <a:ext uri="{0D108BD9-81ED-4DB2-BD59-A6C34878D82A}">
                    <a16:rowId xmlns:a16="http://schemas.microsoft.com/office/drawing/2014/main" val="10003"/>
                  </a:ext>
                </a:extLst>
              </a:tr>
              <a:tr h="74547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550" b="1" i="0" u="none" strike="noStrike" dirty="0">
                          <a:solidFill>
                            <a:srgbClr val="7030A0"/>
                          </a:solidFill>
                          <a:effectLst/>
                          <a:latin typeface="Calibri"/>
                        </a:rPr>
                        <a:t>This reduces the possible errors occurring due to differing concentrations , freshness and approximations errors in either of the labs and staff.</a:t>
                      </a:r>
                    </a:p>
                    <a:p>
                      <a:pPr algn="l" fontAlgn="b"/>
                      <a:endParaRPr lang="en-US" sz="155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4"/>
                  </a:ext>
                </a:extLst>
              </a:tr>
              <a:tr h="49923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550" b="1" i="0" u="none" strike="noStrike" dirty="0">
                          <a:solidFill>
                            <a:srgbClr val="7030A0"/>
                          </a:solidFill>
                          <a:effectLst/>
                          <a:latin typeface="Calibri"/>
                        </a:rPr>
                        <a:t>If a factory diverts syrup during season and stores B-Heavy molasses for using it as a feedstock during  later months , a lot of care has to be taken regarding Brix ( preferably 85 + ) and storage temperatures.</a:t>
                      </a:r>
                    </a:p>
                    <a:p>
                      <a:pPr algn="l" fontAlgn="b"/>
                      <a:endParaRPr lang="en-US" sz="155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5"/>
                  </a:ext>
                </a:extLst>
              </a:tr>
              <a:tr h="252994">
                <a:tc>
                  <a:txBody>
                    <a:bodyPr/>
                    <a:lstStyle/>
                    <a:p>
                      <a:pPr algn="l" fontAlgn="b"/>
                      <a:endParaRPr lang="en-US" sz="155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6"/>
                  </a:ext>
                </a:extLst>
              </a:tr>
              <a:tr h="630252">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US" sz="1550" b="1" i="0" u="none" strike="noStrike" dirty="0">
                          <a:solidFill>
                            <a:srgbClr val="7030A0"/>
                          </a:solidFill>
                          <a:effectLst/>
                          <a:latin typeface="Calibri"/>
                        </a:rPr>
                        <a:t>A stringent SOP for the re-circulation and cooling of molasses in storage has to be in place and efficacy of such measures to be checked and validated by periodical analysis to monitor TDS levels.</a:t>
                      </a:r>
                    </a:p>
                    <a:p>
                      <a:pPr algn="l" fontAlgn="b"/>
                      <a:endParaRPr lang="en-US" sz="155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7"/>
                  </a:ext>
                </a:extLst>
              </a:tr>
              <a:tr h="252994">
                <a:tc>
                  <a:txBody>
                    <a:bodyPr/>
                    <a:lstStyle/>
                    <a:p>
                      <a:pPr algn="l" fontAlgn="b"/>
                      <a:endParaRPr lang="en-US" sz="155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8"/>
                  </a:ext>
                </a:extLst>
              </a:tr>
              <a:tr h="745471">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550" b="1" i="0" u="none" strike="noStrike" dirty="0">
                          <a:solidFill>
                            <a:srgbClr val="7030A0"/>
                          </a:solidFill>
                          <a:effectLst/>
                          <a:latin typeface="Calibri"/>
                        </a:rPr>
                        <a:t>Also , while completing the process , if lower Brix molasses is generated , it should not be sent to storage , it should be made to consume immediately.</a:t>
                      </a:r>
                    </a:p>
                    <a:p>
                      <a:pPr algn="l" fontAlgn="b"/>
                      <a:endParaRPr lang="en-US" sz="155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9"/>
                  </a:ext>
                </a:extLst>
              </a:tr>
              <a:tr h="499232">
                <a:tc>
                  <a:txBody>
                    <a:bodyPr/>
                    <a:lstStyle/>
                    <a:p>
                      <a:pPr algn="l" fontAlgn="b"/>
                      <a:r>
                        <a:rPr lang="en-US" sz="1550" b="1" i="0" u="none" strike="noStrike" dirty="0">
                          <a:solidFill>
                            <a:srgbClr val="7030A0"/>
                          </a:solidFill>
                          <a:effectLst/>
                          <a:latin typeface="Calibri"/>
                        </a:rPr>
                        <a:t>In case of syrup , extra care to be taken from the stages of juice extraction and clarification to avoid contamination and inversion , otherwise volatile acids will interfere with the distillery balance.</a:t>
                      </a:r>
                    </a:p>
                  </a:txBody>
                  <a:tcPr marL="6481" marR="6481" marT="6481" marB="0" anchor="b">
                    <a:lnL>
                      <a:noFill/>
                    </a:lnL>
                    <a:lnR>
                      <a:noFill/>
                    </a:lnR>
                    <a:lnT>
                      <a:noFill/>
                    </a:lnT>
                    <a:lnB>
                      <a:noFill/>
                    </a:lnB>
                  </a:tcPr>
                </a:tc>
                <a:extLst>
                  <a:ext uri="{0D108BD9-81ED-4DB2-BD59-A6C34878D82A}">
                    <a16:rowId xmlns:a16="http://schemas.microsoft.com/office/drawing/2014/main" val="10010"/>
                  </a:ext>
                </a:extLst>
              </a:tr>
              <a:tr h="455349">
                <a:tc>
                  <a:txBody>
                    <a:bodyPr/>
                    <a:lstStyle/>
                    <a:p>
                      <a:pPr algn="l" fontAlgn="b"/>
                      <a:r>
                        <a:rPr lang="en-US" sz="1550" b="1" i="0" u="none" strike="noStrike" dirty="0">
                          <a:solidFill>
                            <a:srgbClr val="7030A0"/>
                          </a:solidFill>
                          <a:effectLst/>
                          <a:latin typeface="Calibri"/>
                        </a:rPr>
                        <a:t>Good mill sanitation followed by optimization of chemical dosing is the way </a:t>
                      </a:r>
                    </a:p>
                  </a:txBody>
                  <a:tcPr marL="6481" marR="6481" marT="6481" marB="0" anchor="b">
                    <a:lnL>
                      <a:noFill/>
                    </a:lnL>
                    <a:lnR>
                      <a:noFill/>
                    </a:lnR>
                    <a:lnT>
                      <a:noFill/>
                    </a:lnT>
                    <a:lnB>
                      <a:noFill/>
                    </a:lnB>
                  </a:tcPr>
                </a:tc>
                <a:extLst>
                  <a:ext uri="{0D108BD9-81ED-4DB2-BD59-A6C34878D82A}">
                    <a16:rowId xmlns:a16="http://schemas.microsoft.com/office/drawing/2014/main" val="10011"/>
                  </a:ext>
                </a:extLst>
              </a:tr>
              <a:tr h="252994">
                <a:tc>
                  <a:txBody>
                    <a:bodyPr/>
                    <a:lstStyle/>
                    <a:p>
                      <a:pPr algn="l" fontAlgn="b"/>
                      <a:r>
                        <a:rPr lang="en-US" sz="1550" b="1" i="0" u="none" strike="noStrike" dirty="0">
                          <a:solidFill>
                            <a:srgbClr val="7030A0"/>
                          </a:solidFill>
                          <a:effectLst/>
                          <a:latin typeface="Calibri"/>
                        </a:rPr>
                        <a:t>along with regular monitoring  of Dextran levels in juice .</a:t>
                      </a:r>
                    </a:p>
                  </a:txBody>
                  <a:tcPr marL="6481" marR="6481" marT="6481" marB="0" anchor="b">
                    <a:lnL>
                      <a:noFill/>
                    </a:lnL>
                    <a:lnR>
                      <a:noFill/>
                    </a:lnR>
                    <a:lnT>
                      <a:noFill/>
                    </a:lnT>
                    <a:lnB>
                      <a:noFill/>
                    </a:lnB>
                  </a:tcPr>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09761799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2" name="Table 1"/>
          <p:cNvGraphicFramePr>
            <a:graphicFrameLocks noGrp="1"/>
          </p:cNvGraphicFramePr>
          <p:nvPr>
            <p:extLst>
              <p:ext uri="{D42A27DB-BD31-4B8C-83A1-F6EECF244321}">
                <p14:modId xmlns:p14="http://schemas.microsoft.com/office/powerpoint/2010/main" val="1337977801"/>
              </p:ext>
            </p:extLst>
          </p:nvPr>
        </p:nvGraphicFramePr>
        <p:xfrm>
          <a:off x="533400" y="363536"/>
          <a:ext cx="8153400" cy="6113463"/>
        </p:xfrm>
        <a:graphic>
          <a:graphicData uri="http://schemas.openxmlformats.org/drawingml/2006/table">
            <a:tbl>
              <a:tblPr/>
              <a:tblGrid>
                <a:gridCol w="8153400">
                  <a:extLst>
                    <a:ext uri="{9D8B030D-6E8A-4147-A177-3AD203B41FA5}">
                      <a16:colId xmlns:a16="http://schemas.microsoft.com/office/drawing/2014/main" val="20000"/>
                    </a:ext>
                  </a:extLst>
                </a:gridCol>
              </a:tblGrid>
              <a:tr h="580919">
                <a:tc>
                  <a:txBody>
                    <a:bodyPr/>
                    <a:lstStyle/>
                    <a:p>
                      <a:pPr algn="l" fontAlgn="b"/>
                      <a:endParaRPr lang="en-GB" sz="180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0"/>
                  </a:ext>
                </a:extLst>
              </a:tr>
              <a:tr h="816568">
                <a:tc>
                  <a:txBody>
                    <a:bodyPr/>
                    <a:lstStyle/>
                    <a:p>
                      <a:pPr algn="l" fontAlgn="b"/>
                      <a:r>
                        <a:rPr lang="en-GB" sz="2400" b="1" i="0" u="none" strike="noStrike" dirty="0">
                          <a:solidFill>
                            <a:schemeClr val="accent6">
                              <a:lumMod val="75000"/>
                            </a:schemeClr>
                          </a:solidFill>
                          <a:effectLst/>
                          <a:latin typeface="Calibri"/>
                        </a:rPr>
                        <a:t>6.Water Management : </a:t>
                      </a:r>
                    </a:p>
                    <a:p>
                      <a:pPr algn="l" fontAlgn="b"/>
                      <a:endParaRPr lang="en-GB" sz="180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1"/>
                  </a:ext>
                </a:extLst>
              </a:tr>
              <a:tr h="1457486">
                <a:tc>
                  <a:txBody>
                    <a:bodyPr/>
                    <a:lstStyle/>
                    <a:p>
                      <a:pPr algn="l" fontAlgn="b"/>
                      <a:r>
                        <a:rPr lang="en-US" sz="2000" b="1" i="0" u="none" strike="noStrike" dirty="0">
                          <a:solidFill>
                            <a:srgbClr val="7030A0"/>
                          </a:solidFill>
                          <a:effectLst/>
                          <a:latin typeface="Calibri"/>
                        </a:rPr>
                        <a:t>In case of syrup diversions of more than 30 % of capacity along with B-Heavy molasses , there will be an increase in the saving of excess hot condensate of sugar plant. </a:t>
                      </a:r>
                    </a:p>
                    <a:p>
                      <a:pPr algn="l" fontAlgn="b"/>
                      <a:endParaRPr lang="en-US" sz="200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2"/>
                  </a:ext>
                </a:extLst>
              </a:tr>
              <a:tr h="1457486">
                <a:tc>
                  <a:txBody>
                    <a:bodyPr/>
                    <a:lstStyle/>
                    <a:p>
                      <a:pPr algn="l" fontAlgn="b"/>
                      <a:r>
                        <a:rPr lang="en-US" sz="2000" b="1" i="0" u="none" strike="noStrike" dirty="0">
                          <a:solidFill>
                            <a:srgbClr val="7030A0"/>
                          </a:solidFill>
                          <a:effectLst/>
                          <a:latin typeface="Calibri"/>
                        </a:rPr>
                        <a:t>It provides an opportunity to utilize this water as a resource by treating that water in a BTP, so that water needs of the complex can be met </a:t>
                      </a:r>
                    </a:p>
                    <a:p>
                      <a:pPr marL="0" marR="0" lvl="0" indent="0" algn="l" defTabSz="914400" rtl="0" eaLnBrk="1" fontAlgn="b" latinLnBrk="0" hangingPunct="1">
                        <a:lnSpc>
                          <a:spcPct val="100000"/>
                        </a:lnSpc>
                        <a:spcBef>
                          <a:spcPts val="0"/>
                        </a:spcBef>
                        <a:spcAft>
                          <a:spcPts val="0"/>
                        </a:spcAft>
                        <a:buClrTx/>
                        <a:buSzTx/>
                        <a:buFontTx/>
                        <a:buNone/>
                        <a:tabLst/>
                        <a:defRPr/>
                      </a:pPr>
                      <a:r>
                        <a:rPr lang="en-US" sz="2000" b="1" i="0" u="none" strike="noStrike" dirty="0">
                          <a:solidFill>
                            <a:srgbClr val="7030A0"/>
                          </a:solidFill>
                          <a:effectLst/>
                          <a:latin typeface="Calibri"/>
                        </a:rPr>
                        <a:t>resulting in reduction of fresh </a:t>
                      </a:r>
                      <a:r>
                        <a:rPr lang="en-GB" sz="2000" b="1" i="0" u="none" strike="noStrike" dirty="0">
                          <a:solidFill>
                            <a:srgbClr val="7030A0"/>
                          </a:solidFill>
                          <a:effectLst/>
                          <a:latin typeface="Calibri"/>
                        </a:rPr>
                        <a:t>water consumption.</a:t>
                      </a:r>
                    </a:p>
                    <a:p>
                      <a:pPr algn="l" fontAlgn="b"/>
                      <a:endParaRPr lang="en-US" sz="200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3"/>
                  </a:ext>
                </a:extLst>
              </a:tr>
              <a:tr h="1220085">
                <a:tc>
                  <a:txBody>
                    <a:bodyPr/>
                    <a:lstStyle/>
                    <a:p>
                      <a:pPr marL="0" marR="0" indent="0" algn="l" defTabSz="914400" rtl="0" eaLnBrk="1" fontAlgn="b" latinLnBrk="0" hangingPunct="1">
                        <a:lnSpc>
                          <a:spcPct val="100000"/>
                        </a:lnSpc>
                        <a:spcBef>
                          <a:spcPts val="0"/>
                        </a:spcBef>
                        <a:spcAft>
                          <a:spcPts val="0"/>
                        </a:spcAft>
                        <a:buClrTx/>
                        <a:buSzTx/>
                        <a:buFontTx/>
                        <a:buNone/>
                        <a:tabLst/>
                        <a:defRPr/>
                      </a:pPr>
                      <a:endParaRPr lang="en-GB" sz="180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4"/>
                  </a:ext>
                </a:extLst>
              </a:tr>
              <a:tr h="580919">
                <a:tc>
                  <a:txBody>
                    <a:bodyPr/>
                    <a:lstStyle/>
                    <a:p>
                      <a:pPr algn="l" fontAlgn="b"/>
                      <a:endParaRPr lang="en-GB" sz="1800" b="1" i="0" u="none" strike="noStrike" dirty="0">
                        <a:solidFill>
                          <a:srgbClr val="7030A0"/>
                        </a:solidFill>
                        <a:effectLst/>
                        <a:latin typeface="Calibri"/>
                      </a:endParaRPr>
                    </a:p>
                  </a:txBody>
                  <a:tcPr marL="6481" marR="6481" marT="6481" marB="0" anchor="b">
                    <a:lnL>
                      <a:noFill/>
                    </a:lnL>
                    <a:lnR>
                      <a:noFill/>
                    </a:lnR>
                    <a:lnT>
                      <a:noFill/>
                    </a:lnT>
                    <a:lnB>
                      <a:noFill/>
                    </a:lnB>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0744721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3" name="Table 2"/>
          <p:cNvGraphicFramePr>
            <a:graphicFrameLocks noGrp="1"/>
          </p:cNvGraphicFramePr>
          <p:nvPr>
            <p:extLst>
              <p:ext uri="{D42A27DB-BD31-4B8C-83A1-F6EECF244321}">
                <p14:modId xmlns:p14="http://schemas.microsoft.com/office/powerpoint/2010/main" val="3447961939"/>
              </p:ext>
            </p:extLst>
          </p:nvPr>
        </p:nvGraphicFramePr>
        <p:xfrm>
          <a:off x="304800" y="363536"/>
          <a:ext cx="8510082" cy="2340965"/>
        </p:xfrm>
        <a:graphic>
          <a:graphicData uri="http://schemas.openxmlformats.org/drawingml/2006/table">
            <a:tbl>
              <a:tblPr/>
              <a:tblGrid>
                <a:gridCol w="8510082">
                  <a:extLst>
                    <a:ext uri="{9D8B030D-6E8A-4147-A177-3AD203B41FA5}">
                      <a16:colId xmlns:a16="http://schemas.microsoft.com/office/drawing/2014/main" val="20000"/>
                    </a:ext>
                  </a:extLst>
                </a:gridCol>
              </a:tblGrid>
              <a:tr h="378374">
                <a:tc>
                  <a:txBody>
                    <a:bodyPr/>
                    <a:lstStyle/>
                    <a:p>
                      <a:pPr algn="l" fontAlgn="b"/>
                      <a:r>
                        <a:rPr lang="en-US" sz="2800" b="1" i="0" u="none" strike="noStrike" dirty="0">
                          <a:solidFill>
                            <a:schemeClr val="accent6">
                              <a:lumMod val="75000"/>
                            </a:schemeClr>
                          </a:solidFill>
                          <a:effectLst/>
                          <a:latin typeface="Calibri"/>
                        </a:rPr>
                        <a:t>Godavari 's journey with EBP …............</a:t>
                      </a:r>
                    </a:p>
                  </a:txBody>
                  <a:tcPr marL="7945" marR="7945" marT="7945" marB="0" anchor="b">
                    <a:lnL>
                      <a:noFill/>
                    </a:lnL>
                    <a:lnR>
                      <a:noFill/>
                    </a:lnR>
                    <a:lnT>
                      <a:noFill/>
                    </a:lnT>
                    <a:lnB>
                      <a:noFill/>
                    </a:lnB>
                  </a:tcPr>
                </a:tc>
                <a:extLst>
                  <a:ext uri="{0D108BD9-81ED-4DB2-BD59-A6C34878D82A}">
                    <a16:rowId xmlns:a16="http://schemas.microsoft.com/office/drawing/2014/main" val="10000"/>
                  </a:ext>
                </a:extLst>
              </a:tr>
              <a:tr h="230701">
                <a:tc>
                  <a:txBody>
                    <a:bodyPr/>
                    <a:lstStyle/>
                    <a:p>
                      <a:pPr algn="l" fontAlgn="b"/>
                      <a:endParaRPr lang="en-GB" sz="1500" b="1" i="0" u="none" strike="noStrike" dirty="0">
                        <a:solidFill>
                          <a:srgbClr val="7030A0"/>
                        </a:solidFill>
                        <a:effectLst/>
                        <a:latin typeface="Calibri"/>
                      </a:endParaRPr>
                    </a:p>
                  </a:txBody>
                  <a:tcPr marL="7945" marR="7945" marT="7945" marB="0" anchor="b">
                    <a:lnL>
                      <a:noFill/>
                    </a:lnL>
                    <a:lnR>
                      <a:noFill/>
                    </a:lnR>
                    <a:lnT>
                      <a:noFill/>
                    </a:lnT>
                    <a:lnB>
                      <a:noFill/>
                    </a:lnB>
                  </a:tcPr>
                </a:tc>
                <a:extLst>
                  <a:ext uri="{0D108BD9-81ED-4DB2-BD59-A6C34878D82A}">
                    <a16:rowId xmlns:a16="http://schemas.microsoft.com/office/drawing/2014/main" val="10001"/>
                  </a:ext>
                </a:extLst>
              </a:tr>
              <a:tr h="230701">
                <a:tc>
                  <a:txBody>
                    <a:bodyPr/>
                    <a:lstStyle/>
                    <a:p>
                      <a:pPr algn="l" fontAlgn="b"/>
                      <a:r>
                        <a:rPr lang="en-US" sz="1800" b="1" i="0" u="none" strike="noStrike" dirty="0">
                          <a:solidFill>
                            <a:srgbClr val="7030A0"/>
                          </a:solidFill>
                          <a:effectLst/>
                          <a:latin typeface="Calibri"/>
                        </a:rPr>
                        <a:t>Godavari Bio Refineries Ltd , Sameerwadi has been one of the pioneers in the Industry to embrace the EBP program since 2018.</a:t>
                      </a:r>
                    </a:p>
                  </a:txBody>
                  <a:tcPr marL="7945" marR="7945" marT="7945" marB="0" anchor="b">
                    <a:lnL>
                      <a:noFill/>
                    </a:lnL>
                    <a:lnR>
                      <a:noFill/>
                    </a:lnR>
                    <a:lnT>
                      <a:noFill/>
                    </a:lnT>
                    <a:lnB>
                      <a:noFill/>
                    </a:lnB>
                  </a:tcPr>
                </a:tc>
                <a:extLst>
                  <a:ext uri="{0D108BD9-81ED-4DB2-BD59-A6C34878D82A}">
                    <a16:rowId xmlns:a16="http://schemas.microsoft.com/office/drawing/2014/main" val="10002"/>
                  </a:ext>
                </a:extLst>
              </a:tr>
              <a:tr h="440096">
                <a:tc>
                  <a:txBody>
                    <a:bodyPr/>
                    <a:lstStyle/>
                    <a:p>
                      <a:pPr algn="l" fontAlgn="b"/>
                      <a:r>
                        <a:rPr lang="en-US" sz="1800" b="1" i="0" u="none" strike="noStrike" dirty="0">
                          <a:solidFill>
                            <a:srgbClr val="7030A0"/>
                          </a:solidFill>
                          <a:effectLst/>
                          <a:latin typeface="Calibri"/>
                        </a:rPr>
                        <a:t>We started with BH diversion and in 2019, next year syrup diversion taken up. Constantly upgrading its capacities to make a significant contribution to the EBP program,</a:t>
                      </a:r>
                    </a:p>
                  </a:txBody>
                  <a:tcPr marL="7945" marR="7945" marT="7945" marB="0" anchor="b">
                    <a:lnL>
                      <a:noFill/>
                    </a:lnL>
                    <a:lnR>
                      <a:noFill/>
                    </a:lnR>
                    <a:lnT>
                      <a:noFill/>
                    </a:lnT>
                    <a:lnB>
                      <a:noFill/>
                    </a:lnB>
                  </a:tcPr>
                </a:tc>
                <a:extLst>
                  <a:ext uri="{0D108BD9-81ED-4DB2-BD59-A6C34878D82A}">
                    <a16:rowId xmlns:a16="http://schemas.microsoft.com/office/drawing/2014/main" val="10003"/>
                  </a:ext>
                </a:extLst>
              </a:tr>
              <a:tr h="440096">
                <a:tc>
                  <a:txBody>
                    <a:bodyPr/>
                    <a:lstStyle/>
                    <a:p>
                      <a:pPr marL="0" marR="0" indent="0" algn="l" defTabSz="914400" rtl="0" eaLnBrk="1" fontAlgn="b" latinLnBrk="0" hangingPunct="1">
                        <a:lnSpc>
                          <a:spcPct val="100000"/>
                        </a:lnSpc>
                        <a:spcBef>
                          <a:spcPts val="0"/>
                        </a:spcBef>
                        <a:spcAft>
                          <a:spcPts val="0"/>
                        </a:spcAft>
                        <a:buClrTx/>
                        <a:buSzTx/>
                        <a:buFontTx/>
                        <a:buNone/>
                        <a:tabLst/>
                        <a:defRPr/>
                      </a:pPr>
                      <a:r>
                        <a:rPr lang="en-US" sz="1800" b="1" i="0" u="none" strike="noStrike" dirty="0">
                          <a:solidFill>
                            <a:srgbClr val="7030A0"/>
                          </a:solidFill>
                          <a:effectLst/>
                          <a:latin typeface="Calibri"/>
                        </a:rPr>
                        <a:t>now runs a distillery of 600 KLPD and sugar plant </a:t>
                      </a:r>
                      <a:r>
                        <a:rPr lang="en-GB" sz="1800" b="1" i="0" u="none" strike="noStrike" dirty="0">
                          <a:solidFill>
                            <a:srgbClr val="7030A0"/>
                          </a:solidFill>
                          <a:effectLst/>
                          <a:latin typeface="Calibri"/>
                        </a:rPr>
                        <a:t>of 18000 TCD. </a:t>
                      </a:r>
                    </a:p>
                    <a:p>
                      <a:pPr algn="l" fontAlgn="b"/>
                      <a:endParaRPr lang="en-US" sz="1800" b="1" i="0" u="none" strike="noStrike" dirty="0">
                        <a:solidFill>
                          <a:srgbClr val="7030A0"/>
                        </a:solidFill>
                        <a:effectLst/>
                        <a:latin typeface="Calibri"/>
                      </a:endParaRPr>
                    </a:p>
                  </a:txBody>
                  <a:tcPr marL="7945" marR="7945" marT="7945" marB="0" anchor="b">
                    <a:lnL>
                      <a:noFill/>
                    </a:lnL>
                    <a:lnR>
                      <a:noFill/>
                    </a:lnR>
                    <a:lnT>
                      <a:noFill/>
                    </a:lnT>
                    <a:lnB>
                      <a:noFill/>
                    </a:lnB>
                  </a:tcPr>
                </a:tc>
                <a:extLst>
                  <a:ext uri="{0D108BD9-81ED-4DB2-BD59-A6C34878D82A}">
                    <a16:rowId xmlns:a16="http://schemas.microsoft.com/office/drawing/2014/main" val="10004"/>
                  </a:ext>
                </a:extLst>
              </a:tr>
            </a:tbl>
          </a:graphicData>
        </a:graphic>
      </p:graphicFrame>
      <p:pic>
        <p:nvPicPr>
          <p:cNvPr id="4"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1" y="3124200"/>
            <a:ext cx="4343400" cy="3505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2" descr="C:\Users\new_pc_store\Downloads\IMG-20230331-WA001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24400" y="3124200"/>
            <a:ext cx="4191000" cy="35052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884367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520401" y="29368"/>
            <a:ext cx="588963" cy="668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6" name="Table 5"/>
          <p:cNvGraphicFramePr>
            <a:graphicFrameLocks noGrp="1"/>
          </p:cNvGraphicFramePr>
          <p:nvPr>
            <p:extLst>
              <p:ext uri="{D42A27DB-BD31-4B8C-83A1-F6EECF244321}">
                <p14:modId xmlns:p14="http://schemas.microsoft.com/office/powerpoint/2010/main" val="4286477497"/>
              </p:ext>
            </p:extLst>
          </p:nvPr>
        </p:nvGraphicFramePr>
        <p:xfrm>
          <a:off x="228600" y="1066800"/>
          <a:ext cx="8763000" cy="5257799"/>
        </p:xfrm>
        <a:graphic>
          <a:graphicData uri="http://schemas.openxmlformats.org/drawingml/2006/table">
            <a:tbl>
              <a:tblPr/>
              <a:tblGrid>
                <a:gridCol w="447092">
                  <a:extLst>
                    <a:ext uri="{9D8B030D-6E8A-4147-A177-3AD203B41FA5}">
                      <a16:colId xmlns:a16="http://schemas.microsoft.com/office/drawing/2014/main" val="20000"/>
                    </a:ext>
                  </a:extLst>
                </a:gridCol>
                <a:gridCol w="2848422">
                  <a:extLst>
                    <a:ext uri="{9D8B030D-6E8A-4147-A177-3AD203B41FA5}">
                      <a16:colId xmlns:a16="http://schemas.microsoft.com/office/drawing/2014/main" val="20001"/>
                    </a:ext>
                  </a:extLst>
                </a:gridCol>
                <a:gridCol w="549254">
                  <a:extLst>
                    <a:ext uri="{9D8B030D-6E8A-4147-A177-3AD203B41FA5}">
                      <a16:colId xmlns:a16="http://schemas.microsoft.com/office/drawing/2014/main" val="20002"/>
                    </a:ext>
                  </a:extLst>
                </a:gridCol>
                <a:gridCol w="1084982">
                  <a:extLst>
                    <a:ext uri="{9D8B030D-6E8A-4147-A177-3AD203B41FA5}">
                      <a16:colId xmlns:a16="http://schemas.microsoft.com/office/drawing/2014/main" val="20003"/>
                    </a:ext>
                  </a:extLst>
                </a:gridCol>
                <a:gridCol w="901235">
                  <a:extLst>
                    <a:ext uri="{9D8B030D-6E8A-4147-A177-3AD203B41FA5}">
                      <a16:colId xmlns:a16="http://schemas.microsoft.com/office/drawing/2014/main" val="20004"/>
                    </a:ext>
                  </a:extLst>
                </a:gridCol>
                <a:gridCol w="901235">
                  <a:extLst>
                    <a:ext uri="{9D8B030D-6E8A-4147-A177-3AD203B41FA5}">
                      <a16:colId xmlns:a16="http://schemas.microsoft.com/office/drawing/2014/main" val="20005"/>
                    </a:ext>
                  </a:extLst>
                </a:gridCol>
                <a:gridCol w="961316">
                  <a:extLst>
                    <a:ext uri="{9D8B030D-6E8A-4147-A177-3AD203B41FA5}">
                      <a16:colId xmlns:a16="http://schemas.microsoft.com/office/drawing/2014/main" val="20006"/>
                    </a:ext>
                  </a:extLst>
                </a:gridCol>
                <a:gridCol w="1069464">
                  <a:extLst>
                    <a:ext uri="{9D8B030D-6E8A-4147-A177-3AD203B41FA5}">
                      <a16:colId xmlns:a16="http://schemas.microsoft.com/office/drawing/2014/main" val="20007"/>
                    </a:ext>
                  </a:extLst>
                </a:gridCol>
              </a:tblGrid>
              <a:tr h="1239366">
                <a:tc>
                  <a:txBody>
                    <a:bodyPr/>
                    <a:lstStyle/>
                    <a:p>
                      <a:pPr algn="ctr" fontAlgn="ctr"/>
                      <a:r>
                        <a:rPr lang="en-GB" sz="1100" b="1" i="0" u="none" strike="noStrike" dirty="0">
                          <a:solidFill>
                            <a:srgbClr val="7030A0"/>
                          </a:solidFill>
                          <a:effectLst/>
                          <a:latin typeface="Bookman Old Style"/>
                        </a:rPr>
                        <a:t>Sl. No.</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1200" b="1" i="0" u="none" strike="noStrike" dirty="0">
                          <a:solidFill>
                            <a:srgbClr val="7030A0"/>
                          </a:solidFill>
                          <a:effectLst/>
                          <a:latin typeface="Bookman Old Style"/>
                        </a:rPr>
                        <a:t>Particulars</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dirty="0">
                          <a:solidFill>
                            <a:srgbClr val="7030A0"/>
                          </a:solidFill>
                          <a:effectLst/>
                          <a:latin typeface="Bookman Old Style"/>
                        </a:rPr>
                        <a:t>UOM</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Season                  2018-19 </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Season                  2019-20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Season                  2020-21</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Season                  2021-22 </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US" sz="1400" b="1" i="0" u="none" strike="noStrike" dirty="0">
                          <a:solidFill>
                            <a:srgbClr val="7030A0"/>
                          </a:solidFill>
                          <a:effectLst/>
                          <a:latin typeface="Bookman Old Style"/>
                        </a:rPr>
                        <a:t>Season                  2022-23 as on </a:t>
                      </a:r>
                      <a:r>
                        <a:rPr lang="en-US" sz="1200" b="1" i="0" u="none" strike="noStrike" dirty="0">
                          <a:solidFill>
                            <a:srgbClr val="7030A0"/>
                          </a:solidFill>
                          <a:effectLst/>
                          <a:latin typeface="Bookman Old Style"/>
                        </a:rPr>
                        <a:t>23.03.2023</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0"/>
                  </a:ext>
                </a:extLst>
              </a:tr>
              <a:tr h="349119">
                <a:tc>
                  <a:txBody>
                    <a:bodyPr/>
                    <a:lstStyle/>
                    <a:p>
                      <a:pPr algn="ctr" fontAlgn="ctr"/>
                      <a:r>
                        <a:rPr lang="en-GB" sz="1100" b="1" i="0" u="none" strike="noStrike" dirty="0">
                          <a:solidFill>
                            <a:srgbClr val="7030A0"/>
                          </a:solidFill>
                          <a:effectLst/>
                          <a:latin typeface="Bookman Old Style"/>
                        </a:rPr>
                        <a:t>1</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1200" b="1" i="0" u="none" strike="noStrike" dirty="0">
                          <a:solidFill>
                            <a:srgbClr val="7030A0"/>
                          </a:solidFill>
                          <a:effectLst/>
                          <a:latin typeface="Bookman Old Style"/>
                        </a:rPr>
                        <a:t>Total days operated </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a:solidFill>
                            <a:srgbClr val="7030A0"/>
                          </a:solidFill>
                          <a:effectLst/>
                          <a:latin typeface="Bookman Old Style"/>
                        </a:rPr>
                        <a:t>Days</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115</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113</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142</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154</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122</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1"/>
                  </a:ext>
                </a:extLst>
              </a:tr>
              <a:tr h="349119">
                <a:tc>
                  <a:txBody>
                    <a:bodyPr/>
                    <a:lstStyle/>
                    <a:p>
                      <a:pPr algn="ctr" fontAlgn="ctr"/>
                      <a:r>
                        <a:rPr lang="en-GB" sz="1100" b="1" i="0" u="none" strike="noStrike">
                          <a:solidFill>
                            <a:srgbClr val="7030A0"/>
                          </a:solidFill>
                          <a:effectLst/>
                          <a:latin typeface="Bookman Old Style"/>
                        </a:rPr>
                        <a:t>2</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1200" b="1" i="0" u="none" strike="noStrike" dirty="0">
                          <a:solidFill>
                            <a:srgbClr val="7030A0"/>
                          </a:solidFill>
                          <a:effectLst/>
                          <a:latin typeface="Bookman Old Style"/>
                        </a:rPr>
                        <a:t>Total Cane crushed </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a:solidFill>
                            <a:srgbClr val="7030A0"/>
                          </a:solidFill>
                          <a:effectLst/>
                          <a:latin typeface="Bookman Old Style"/>
                        </a:rPr>
                        <a:t>MT</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1727269</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1526610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2002849</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2248238</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2036410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2"/>
                  </a:ext>
                </a:extLst>
              </a:tr>
              <a:tr h="349119">
                <a:tc>
                  <a:txBody>
                    <a:bodyPr/>
                    <a:lstStyle/>
                    <a:p>
                      <a:pPr algn="ctr" fontAlgn="ctr"/>
                      <a:r>
                        <a:rPr lang="en-GB" sz="1100" b="1" i="0" u="none" strike="noStrike">
                          <a:solidFill>
                            <a:srgbClr val="7030A0"/>
                          </a:solidFill>
                          <a:effectLst/>
                          <a:latin typeface="Bookman Old Style"/>
                        </a:rPr>
                        <a:t>3</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1200" b="1" i="0" u="none" strike="noStrike" dirty="0">
                          <a:solidFill>
                            <a:srgbClr val="7030A0"/>
                          </a:solidFill>
                          <a:effectLst/>
                          <a:latin typeface="Bookman Old Style"/>
                        </a:rPr>
                        <a:t>Cane Diversion ( Through Syrup )</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dirty="0">
                          <a:solidFill>
                            <a:srgbClr val="7030A0"/>
                          </a:solidFill>
                          <a:effectLst/>
                          <a:latin typeface="Bookman Old Style"/>
                        </a:rPr>
                        <a:t>MT</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0.0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350176</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531767</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599701</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697965</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3"/>
                  </a:ext>
                </a:extLst>
              </a:tr>
              <a:tr h="349119">
                <a:tc>
                  <a:txBody>
                    <a:bodyPr/>
                    <a:lstStyle/>
                    <a:p>
                      <a:pPr algn="ctr" fontAlgn="ctr"/>
                      <a:r>
                        <a:rPr lang="en-GB" sz="1100" b="1" i="0" u="none" strike="noStrike">
                          <a:solidFill>
                            <a:srgbClr val="7030A0"/>
                          </a:solidFill>
                          <a:effectLst/>
                          <a:latin typeface="Bookman Old Style"/>
                        </a:rPr>
                        <a:t>4</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1200" b="1" i="0" u="none" strike="noStrike" dirty="0">
                          <a:solidFill>
                            <a:srgbClr val="7030A0"/>
                          </a:solidFill>
                          <a:effectLst/>
                          <a:latin typeface="Bookman Old Style"/>
                        </a:rPr>
                        <a:t>Cane Diversion ( Through Syrup )</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dirty="0">
                          <a:solidFill>
                            <a:srgbClr val="7030A0"/>
                          </a:solidFill>
                          <a:effectLst/>
                          <a:latin typeface="Bookman Old Style"/>
                        </a:rPr>
                        <a:t>%</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0.00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22.94</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26.55</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26.67</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34.27</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4"/>
                  </a:ext>
                </a:extLst>
              </a:tr>
              <a:tr h="349119">
                <a:tc>
                  <a:txBody>
                    <a:bodyPr/>
                    <a:lstStyle/>
                    <a:p>
                      <a:pPr algn="ctr" fontAlgn="ctr"/>
                      <a:r>
                        <a:rPr lang="en-GB" sz="1100" b="1" i="0" u="none" strike="noStrike">
                          <a:solidFill>
                            <a:srgbClr val="7030A0"/>
                          </a:solidFill>
                          <a:effectLst/>
                          <a:latin typeface="Bookman Old Style"/>
                        </a:rPr>
                        <a:t>5</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1200" b="1" i="0" u="none" strike="noStrike" dirty="0">
                          <a:solidFill>
                            <a:srgbClr val="7030A0"/>
                          </a:solidFill>
                          <a:effectLst/>
                          <a:latin typeface="Bookman Old Style"/>
                        </a:rPr>
                        <a:t>Gross Recovery % Cane</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dirty="0">
                          <a:solidFill>
                            <a:srgbClr val="7030A0"/>
                          </a:solidFill>
                          <a:effectLst/>
                          <a:latin typeface="Bookman Old Style"/>
                        </a:rPr>
                        <a:t>%</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11.92</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11.10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11.40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11.60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11.82</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5"/>
                  </a:ext>
                </a:extLst>
              </a:tr>
              <a:tr h="785513">
                <a:tc>
                  <a:txBody>
                    <a:bodyPr/>
                    <a:lstStyle/>
                    <a:p>
                      <a:pPr algn="ctr" fontAlgn="ctr"/>
                      <a:r>
                        <a:rPr lang="en-GB" sz="1100" b="1" i="0" u="none" strike="noStrike">
                          <a:solidFill>
                            <a:srgbClr val="7030A0"/>
                          </a:solidFill>
                          <a:effectLst/>
                          <a:latin typeface="Bookman Old Style"/>
                        </a:rPr>
                        <a:t>6</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200" b="1" i="0" u="none" strike="noStrike" dirty="0">
                          <a:solidFill>
                            <a:srgbClr val="7030A0"/>
                          </a:solidFill>
                          <a:effectLst/>
                          <a:latin typeface="Bookman Old Style"/>
                        </a:rPr>
                        <a:t>Total Sugar production - Marketable (White + Refined + Raw)</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dirty="0" err="1">
                          <a:solidFill>
                            <a:srgbClr val="7030A0"/>
                          </a:solidFill>
                          <a:effectLst/>
                          <a:latin typeface="Bookman Old Style"/>
                        </a:rPr>
                        <a:t>Qtl</a:t>
                      </a:r>
                      <a:r>
                        <a:rPr lang="en-GB" sz="1100" b="1" i="0" u="none" strike="noStrike" dirty="0">
                          <a:solidFill>
                            <a:srgbClr val="7030A0"/>
                          </a:solidFill>
                          <a:effectLst/>
                          <a:latin typeface="Bookman Old Style"/>
                        </a:rPr>
                        <a:t>.</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1810160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1279390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1486000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1836160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1387530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6"/>
                  </a:ext>
                </a:extLst>
              </a:tr>
              <a:tr h="349119">
                <a:tc>
                  <a:txBody>
                    <a:bodyPr/>
                    <a:lstStyle/>
                    <a:p>
                      <a:pPr algn="ctr" fontAlgn="ctr"/>
                      <a:r>
                        <a:rPr lang="en-GB" sz="1100" b="1" i="0" u="none" strike="noStrike">
                          <a:solidFill>
                            <a:srgbClr val="7030A0"/>
                          </a:solidFill>
                          <a:effectLst/>
                          <a:latin typeface="Bookman Old Style"/>
                        </a:rPr>
                        <a:t>7</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1200" b="1" i="0" u="none" strike="noStrike">
                          <a:solidFill>
                            <a:srgbClr val="7030A0"/>
                          </a:solidFill>
                          <a:effectLst/>
                          <a:latin typeface="Bookman Old Style"/>
                        </a:rPr>
                        <a:t>Sugar Diversion through BH+SYP</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a:solidFill>
                            <a:srgbClr val="7030A0"/>
                          </a:solidFill>
                          <a:effectLst/>
                          <a:latin typeface="Bookman Old Style"/>
                        </a:rPr>
                        <a:t>Qtl.</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281545</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444411</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806878</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942569</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104515</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7"/>
                  </a:ext>
                </a:extLst>
              </a:tr>
              <a:tr h="349119">
                <a:tc>
                  <a:txBody>
                    <a:bodyPr/>
                    <a:lstStyle/>
                    <a:p>
                      <a:pPr algn="ctr" fontAlgn="ctr"/>
                      <a:r>
                        <a:rPr lang="en-GB" sz="1100" b="1" i="0" u="none" strike="noStrike">
                          <a:solidFill>
                            <a:srgbClr val="7030A0"/>
                          </a:solidFill>
                          <a:effectLst/>
                          <a:latin typeface="Bookman Old Style"/>
                        </a:rPr>
                        <a:t>8</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1200" b="1" i="0" u="none" strike="noStrike">
                          <a:solidFill>
                            <a:srgbClr val="7030A0"/>
                          </a:solidFill>
                          <a:effectLst/>
                          <a:latin typeface="Bookman Old Style"/>
                        </a:rPr>
                        <a:t>Sugar Diversion through BH+SYP</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a:solidFill>
                            <a:srgbClr val="7030A0"/>
                          </a:solidFill>
                          <a:effectLst/>
                          <a:latin typeface="Bookman Old Style"/>
                        </a:rPr>
                        <a:t>%</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13.67</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26.23</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35.34</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36.14</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42.00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8"/>
                  </a:ext>
                </a:extLst>
              </a:tr>
              <a:tr h="349119">
                <a:tc>
                  <a:txBody>
                    <a:bodyPr/>
                    <a:lstStyle/>
                    <a:p>
                      <a:pPr algn="ctr" fontAlgn="ctr"/>
                      <a:r>
                        <a:rPr lang="en-GB" sz="1100" b="1" i="0" u="none" strike="noStrike">
                          <a:solidFill>
                            <a:srgbClr val="7030A0"/>
                          </a:solidFill>
                          <a:effectLst/>
                          <a:latin typeface="Bookman Old Style"/>
                        </a:rPr>
                        <a:t>9</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GB" sz="1200" b="1" i="0" u="none" strike="noStrike">
                          <a:solidFill>
                            <a:srgbClr val="7030A0"/>
                          </a:solidFill>
                          <a:effectLst/>
                          <a:latin typeface="Bookman Old Style"/>
                        </a:rPr>
                        <a:t>Distillery KLPD</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a:solidFill>
                            <a:srgbClr val="7030A0"/>
                          </a:solidFill>
                          <a:effectLst/>
                          <a:latin typeface="Bookman Old Style"/>
                        </a:rPr>
                        <a:t>KLPD</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200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320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400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400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600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09"/>
                  </a:ext>
                </a:extLst>
              </a:tr>
              <a:tr h="439968">
                <a:tc>
                  <a:txBody>
                    <a:bodyPr/>
                    <a:lstStyle/>
                    <a:p>
                      <a:pPr algn="ctr" fontAlgn="ctr"/>
                      <a:r>
                        <a:rPr lang="en-GB" sz="1100" b="1" i="0" u="none" strike="noStrike">
                          <a:solidFill>
                            <a:srgbClr val="7030A0"/>
                          </a:solidFill>
                          <a:effectLst/>
                          <a:latin typeface="Bookman Old Style"/>
                        </a:rPr>
                        <a:t>10</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l" fontAlgn="ctr"/>
                      <a:r>
                        <a:rPr lang="en-US" sz="1200" b="1" i="0" u="none" strike="noStrike">
                          <a:solidFill>
                            <a:srgbClr val="7030A0"/>
                          </a:solidFill>
                          <a:effectLst/>
                          <a:latin typeface="Bookman Old Style"/>
                        </a:rPr>
                        <a:t>Total Ethanol from CH+ BH+SYP</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100" b="1" i="0" u="none" strike="noStrike" dirty="0" err="1">
                          <a:solidFill>
                            <a:srgbClr val="7030A0"/>
                          </a:solidFill>
                          <a:effectLst/>
                          <a:latin typeface="Bookman Old Style"/>
                        </a:rPr>
                        <a:t>Cr.Lr</a:t>
                      </a:r>
                      <a:endParaRPr lang="en-GB" sz="1100" b="1" i="0" u="none" strike="noStrike" dirty="0">
                        <a:solidFill>
                          <a:srgbClr val="7030A0"/>
                        </a:solidFill>
                        <a:effectLst/>
                        <a:latin typeface="Bookman Old Style"/>
                      </a:endParaRP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5.89</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5.67</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a:solidFill>
                            <a:srgbClr val="7030A0"/>
                          </a:solidFill>
                          <a:effectLst/>
                          <a:latin typeface="Bookman Old Style"/>
                        </a:rPr>
                        <a:t>7.76</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9.06</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n-GB" sz="1400" b="1" i="0" u="none" strike="noStrike" dirty="0">
                          <a:solidFill>
                            <a:srgbClr val="7030A0"/>
                          </a:solidFill>
                          <a:effectLst/>
                          <a:latin typeface="Bookman Old Style"/>
                        </a:rPr>
                        <a:t>9.53</a:t>
                      </a:r>
                    </a:p>
                  </a:txBody>
                  <a:tcPr marL="6585" marR="6585" marT="65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010"/>
                  </a:ext>
                </a:extLst>
              </a:tr>
            </a:tbl>
          </a:graphicData>
        </a:graphic>
      </p:graphicFrame>
      <p:sp>
        <p:nvSpPr>
          <p:cNvPr id="2" name="Title 1"/>
          <p:cNvSpPr>
            <a:spLocks noGrp="1"/>
          </p:cNvSpPr>
          <p:nvPr>
            <p:ph type="ctrTitle"/>
          </p:nvPr>
        </p:nvSpPr>
        <p:spPr>
          <a:xfrm>
            <a:off x="152399" y="196451"/>
            <a:ext cx="8368001" cy="641749"/>
          </a:xfrm>
        </p:spPr>
        <p:txBody>
          <a:bodyPr/>
          <a:lstStyle/>
          <a:p>
            <a:pPr marL="182880" indent="0" algn="ctr">
              <a:buNone/>
            </a:pPr>
            <a:r>
              <a:rPr lang="en-GB" sz="2400" dirty="0">
                <a:solidFill>
                  <a:schemeClr val="accent6">
                    <a:lumMod val="75000"/>
                  </a:schemeClr>
                </a:solidFill>
              </a:rPr>
              <a:t>YEAR-WISE CANE CRUSHING &amp; ETHANOL PRODUCTION DETAILS</a:t>
            </a:r>
          </a:p>
        </p:txBody>
      </p:sp>
    </p:spTree>
    <p:extLst>
      <p:ext uri="{BB962C8B-B14F-4D97-AF65-F5344CB8AC3E}">
        <p14:creationId xmlns:p14="http://schemas.microsoft.com/office/powerpoint/2010/main" val="15236564"/>
      </p:ext>
    </p:extLst>
  </p:cSld>
  <p:clrMapOvr>
    <a:masterClrMapping/>
  </p:clrMapOvr>
</p:sld>
</file>

<file path=ppt/theme/theme1.xml><?xml version="1.0" encoding="utf-8"?>
<a:theme xmlns:a="http://schemas.openxmlformats.org/drawingml/2006/main" name="Slipstream">
  <a:themeElements>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fontScheme name="Slipstream">
      <a:majorFont>
        <a:latin typeface="Trebuchet MS"/>
        <a:ea typeface=""/>
        <a:cs typeface=""/>
        <a:font script="Jpan" typeface="HGｺﾞｼｯｸM"/>
        <a:font script="Hang" typeface="HY그래픽B"/>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ｺﾞｼｯｸM"/>
        <a:font script="Hang" typeface="HY그래픽M"/>
        <a:font script="Hans" typeface="方正姚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ipstream">
      <a:fillStyleLst>
        <a:solidFill>
          <a:schemeClr val="phClr"/>
        </a:solidFill>
        <a:gradFill rotWithShape="1">
          <a:gsLst>
            <a:gs pos="28000">
              <a:schemeClr val="phClr">
                <a:tint val="18000"/>
                <a:satMod val="120000"/>
                <a:lumMod val="88000"/>
              </a:schemeClr>
            </a:gs>
            <a:gs pos="100000">
              <a:schemeClr val="phClr">
                <a:tint val="40000"/>
                <a:satMod val="100000"/>
                <a:lumMod val="78000"/>
              </a:schemeClr>
            </a:gs>
          </a:gsLst>
          <a:lin ang="5400000" scaled="0"/>
        </a:gradFill>
        <a:gradFill rotWithShape="1">
          <a:gsLst>
            <a:gs pos="0">
              <a:schemeClr val="phClr">
                <a:lumMod val="95000"/>
              </a:schemeClr>
            </a:gs>
            <a:gs pos="100000">
              <a:schemeClr val="phClr">
                <a:shade val="82000"/>
                <a:satMod val="125000"/>
                <a:lumMod val="74000"/>
              </a:schemeClr>
            </a:gs>
          </a:gsLst>
          <a:lin ang="5400000" scaled="0"/>
        </a:gradFill>
      </a:fillStyleLst>
      <a:lnStyleLst>
        <a:ln w="9525" cap="flat" cmpd="sng" algn="ctr">
          <a:solidFill>
            <a:schemeClr val="phClr"/>
          </a:solidFill>
          <a:prstDash val="solid"/>
        </a:ln>
        <a:ln w="15875" cap="flat" cmpd="sng" algn="ctr">
          <a:solidFill>
            <a:schemeClr val="phClr">
              <a:shade val="75000"/>
              <a:satMod val="125000"/>
              <a:lumMod val="75000"/>
            </a:schemeClr>
          </a:solidFill>
          <a:prstDash val="solid"/>
        </a:ln>
        <a:ln w="25400" cap="flat" cmpd="sng" algn="ctr">
          <a:solidFill>
            <a:schemeClr val="phClr"/>
          </a:solidFill>
          <a:prstDash val="solid"/>
        </a:ln>
      </a:lnStyleLst>
      <a:effectStyleLst>
        <a:effectStyle>
          <a:effectLst>
            <a:outerShdw blurRad="63500" dist="50800" dir="5400000" sx="98000" sy="98000" rotWithShape="0">
              <a:srgbClr val="000000">
                <a:alpha val="20000"/>
              </a:srgbClr>
            </a:outerShdw>
          </a:effectLst>
        </a:effectStyle>
        <a:effectStyle>
          <a:effectLst>
            <a:outerShdw blurRad="40005" dist="22984" dir="5400000" rotWithShape="0">
              <a:srgbClr val="000000">
                <a:alpha val="45000"/>
              </a:srgbClr>
            </a:outerShdw>
          </a:effectLst>
          <a:scene3d>
            <a:camera prst="orthographicFront">
              <a:rot lat="0" lon="0" rev="0"/>
            </a:camera>
            <a:lightRig rig="balanced" dir="tr"/>
          </a:scene3d>
          <a:sp3d prstMaterial="matte">
            <a:bevelT w="19050" h="38100"/>
          </a:sp3d>
        </a:effectStyle>
        <a:effectStyle>
          <a:effectLst>
            <a:reflection blurRad="38100" stA="26000" endPos="23000" dist="25400" dir="5400000" sy="-100000" rotWithShape="0"/>
          </a:effectLst>
          <a:scene3d>
            <a:camera prst="orthographicFront">
              <a:rot lat="0" lon="0" rev="0"/>
            </a:camera>
            <a:lightRig rig="balanced" dir="tr"/>
          </a:scene3d>
          <a:sp3d contourW="14605" prstMaterial="plastic">
            <a:bevelT w="50800"/>
            <a:contourClr>
              <a:schemeClr val="phClr">
                <a:shade val="30000"/>
                <a:satMod val="120000"/>
              </a:schemeClr>
            </a:contourClr>
          </a:sp3d>
        </a:effectStyle>
      </a:effectStyleLst>
      <a:bgFillStyleLst>
        <a:solidFill>
          <a:schemeClr val="phClr"/>
        </a:solidFill>
        <a:gradFill rotWithShape="1">
          <a:gsLst>
            <a:gs pos="0">
              <a:schemeClr val="phClr">
                <a:tint val="98000"/>
                <a:shade val="90000"/>
                <a:satMod val="160000"/>
                <a:lumMod val="100000"/>
              </a:schemeClr>
            </a:gs>
            <a:gs pos="60000">
              <a:schemeClr val="phClr">
                <a:tint val="95000"/>
                <a:shade val="100000"/>
                <a:satMod val="130000"/>
                <a:lumMod val="130000"/>
              </a:schemeClr>
            </a:gs>
            <a:gs pos="100000">
              <a:schemeClr val="phClr">
                <a:tint val="97000"/>
                <a:shade val="100000"/>
                <a:hueMod val="100000"/>
                <a:satMod val="140000"/>
                <a:lumMod val="80000"/>
              </a:schemeClr>
            </a:gs>
          </a:gsLst>
          <a:path path="circle">
            <a:fillToRect l="20000" t="10000" r="20000" b="60000"/>
          </a:path>
        </a:gradFill>
        <a:gradFill rotWithShape="1">
          <a:gsLst>
            <a:gs pos="0">
              <a:schemeClr val="phClr">
                <a:tint val="94000"/>
                <a:satMod val="160000"/>
                <a:lumMod val="160000"/>
              </a:schemeClr>
            </a:gs>
            <a:gs pos="42000">
              <a:schemeClr val="phClr">
                <a:tint val="94000"/>
                <a:shade val="94000"/>
                <a:satMod val="160000"/>
                <a:lumMod val="130000"/>
              </a:schemeClr>
            </a:gs>
            <a:gs pos="100000">
              <a:schemeClr val="phClr">
                <a:tint val="97000"/>
                <a:shade val="94000"/>
                <a:satMod val="180000"/>
                <a:lumMod val="84000"/>
              </a:schemeClr>
            </a:gs>
          </a:gsLst>
          <a:path path="circle">
            <a:fillToRect l="24000" t="44000" r="24000" b="12000"/>
          </a:path>
        </a:gradFill>
      </a:bgFillStyleLst>
    </a:fmtScheme>
  </a:themeElements>
  <a:objectDefaults/>
  <a:extraClrSchemeLst/>
</a:theme>
</file>

<file path=ppt/theme/themeOverride1.xml><?xml version="1.0" encoding="utf-8"?>
<a:themeOverride xmlns:a="http://schemas.openxmlformats.org/drawingml/2006/main">
  <a:clrScheme name="Slipstream">
    <a:dk1>
      <a:sysClr val="windowText" lastClr="000000"/>
    </a:dk1>
    <a:lt1>
      <a:sysClr val="window" lastClr="FFFFFF"/>
    </a:lt1>
    <a:dk2>
      <a:srgbClr val="212745"/>
    </a:dk2>
    <a:lt2>
      <a:srgbClr val="B4DCFA"/>
    </a:lt2>
    <a:accent1>
      <a:srgbClr val="4E67C8"/>
    </a:accent1>
    <a:accent2>
      <a:srgbClr val="5ECCF3"/>
    </a:accent2>
    <a:accent3>
      <a:srgbClr val="A7EA52"/>
    </a:accent3>
    <a:accent4>
      <a:srgbClr val="5DCEAF"/>
    </a:accent4>
    <a:accent5>
      <a:srgbClr val="FF8021"/>
    </a:accent5>
    <a:accent6>
      <a:srgbClr val="F14124"/>
    </a:accent6>
    <a:hlink>
      <a:srgbClr val="56C7AA"/>
    </a:hlink>
    <a:folHlink>
      <a:srgbClr val="59A8D1"/>
    </a:folHlink>
  </a:clr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mbria"/>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emplate/>
  <TotalTime>2554</TotalTime>
  <Words>1704</Words>
  <Application>Microsoft Office PowerPoint</Application>
  <PresentationFormat>On-screen Show (4:3)</PresentationFormat>
  <Paragraphs>184</Paragraphs>
  <Slides>17</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17</vt:i4>
      </vt:variant>
    </vt:vector>
  </HeadingPairs>
  <TitlesOfParts>
    <vt:vector size="25" baseType="lpstr">
      <vt:lpstr>Bookman Old Style</vt:lpstr>
      <vt:lpstr>Calibri</vt:lpstr>
      <vt:lpstr>Eras Medium ITC</vt:lpstr>
      <vt:lpstr>Georgia</vt:lpstr>
      <vt:lpstr>Tahoma</vt:lpstr>
      <vt:lpstr>Trebuchet MS</vt:lpstr>
      <vt:lpstr>Wingdings 2</vt:lpstr>
      <vt:lpstr>Slipstream</vt:lpstr>
      <vt:lpstr>DIVERSION OF SUGAR CANE DERIVATIVES FOR ETHANOL MANUFACTURING : AN OVERVIEW ON THE CHANGE IN THE DYNAMICS OF THE SUGAR PLANT OPERATION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YEAR-WISE CANE CRUSHING &amp; ETHANOL PRODUCTION DETAILS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Review Meeting  27 th October 2017</dc:title>
  <dc:creator>gbl</dc:creator>
  <cp:lastModifiedBy>Dinesh  Sharma</cp:lastModifiedBy>
  <cp:revision>294</cp:revision>
  <cp:lastPrinted>2023-03-31T05:39:36Z</cp:lastPrinted>
  <dcterms:created xsi:type="dcterms:W3CDTF">2006-08-16T00:00:00Z</dcterms:created>
  <dcterms:modified xsi:type="dcterms:W3CDTF">2023-03-31T15:06:48Z</dcterms:modified>
</cp:coreProperties>
</file>