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9" r:id="rId3"/>
    <p:sldId id="261" r:id="rId4"/>
    <p:sldId id="262" r:id="rId5"/>
    <p:sldId id="263" r:id="rId6"/>
    <p:sldId id="264" r:id="rId7"/>
    <p:sldId id="265" r:id="rId8"/>
    <p:sldId id="266" r:id="rId9"/>
    <p:sldId id="269" r:id="rId10"/>
    <p:sldId id="271" r:id="rId11"/>
    <p:sldId id="272" r:id="rId12"/>
    <p:sldId id="273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6" r:id="rId24"/>
    <p:sldId id="287" r:id="rId25"/>
    <p:sldId id="288" r:id="rId26"/>
    <p:sldId id="289" r:id="rId27"/>
    <p:sldId id="290" r:id="rId28"/>
    <p:sldId id="292" r:id="rId29"/>
    <p:sldId id="293" r:id="rId30"/>
    <p:sldId id="2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2E4B"/>
    <a:srgbClr val="000871"/>
    <a:srgbClr val="095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2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/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/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/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013585" y="1754505"/>
            <a:ext cx="8952230" cy="2387600"/>
          </a:xfrm>
        </p:spPr>
        <p:txBody>
          <a:bodyPr>
            <a:normAutofit/>
          </a:bodyPr>
          <a:p>
            <a:r>
              <a:rPr lang="en-US" sz="4445" b="1" dirty="0">
                <a:solidFill>
                  <a:srgbClr val="002060"/>
                </a:solidFill>
                <a:latin typeface="Bodoni MT" panose="02070603080606020203" charset="0"/>
                <a:cs typeface="Bodoni MT" panose="02070603080606020203" charset="0"/>
              </a:rPr>
              <a:t>Bitter to sweet journey of Indian sugar mills by ethanol blending petrol programme</a:t>
            </a:r>
            <a:endParaRPr lang="en-US" sz="4445" b="1" dirty="0">
              <a:solidFill>
                <a:srgbClr val="002060"/>
              </a:solidFill>
              <a:latin typeface="Bodoni MT" panose="02070603080606020203" charset="0"/>
              <a:cs typeface="Bodoni MT" panose="02070603080606020203" charset="0"/>
            </a:endParaRPr>
          </a:p>
        </p:txBody>
      </p:sp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3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SISSTA &amp; SNSI One Day Joint Seminar </a:t>
            </a:r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r>
              <a:rPr lang="en-US" sz="23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1st April 2023,Belgavi</a:t>
            </a:r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>
              <a:lnSpc>
                <a:spcPct val="100000"/>
              </a:lnSpc>
            </a:pPr>
            <a:r>
              <a:rPr lang="en-US" sz="23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Simanchala Panda</a:t>
            </a:r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r>
              <a:rPr lang="en-US" sz="23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Vasantdada Sugar Institute,Pune</a:t>
            </a:r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Initiatives taken by GOI to meet the E20 target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3497580" y="3009265"/>
            <a:ext cx="3832225" cy="2505075"/>
          </a:xfrm>
          <a:custGeom>
            <a:avLst/>
            <a:gdLst>
              <a:gd name="connsiteX0" fmla="*/ 0 w 6035"/>
              <a:gd name="connsiteY0" fmla="*/ 1387 h 3945"/>
              <a:gd name="connsiteX1" fmla="*/ 2395 w 6035"/>
              <a:gd name="connsiteY1" fmla="*/ 1239 h 3945"/>
              <a:gd name="connsiteX2" fmla="*/ 3117 w 6035"/>
              <a:gd name="connsiteY2" fmla="*/ 0 h 3945"/>
              <a:gd name="connsiteX3" fmla="*/ 3853 w 6035"/>
              <a:gd name="connsiteY3" fmla="*/ 1239 h 3945"/>
              <a:gd name="connsiteX4" fmla="*/ 6035 w 6035"/>
              <a:gd name="connsiteY4" fmla="*/ 1391 h 3945"/>
              <a:gd name="connsiteX5" fmla="*/ 4068 w 6035"/>
              <a:gd name="connsiteY5" fmla="*/ 2020 h 3945"/>
              <a:gd name="connsiteX6" fmla="*/ 3141 w 6035"/>
              <a:gd name="connsiteY6" fmla="*/ 3945 h 3945"/>
              <a:gd name="connsiteX7" fmla="*/ 2048 w 6035"/>
              <a:gd name="connsiteY7" fmla="*/ 2139 h 3945"/>
              <a:gd name="connsiteX8" fmla="*/ 0 w 6035"/>
              <a:gd name="connsiteY8" fmla="*/ 1387 h 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35" h="3945">
                <a:moveTo>
                  <a:pt x="0" y="1387"/>
                </a:moveTo>
                <a:lnTo>
                  <a:pt x="2395" y="1239"/>
                </a:lnTo>
                <a:lnTo>
                  <a:pt x="3117" y="0"/>
                </a:lnTo>
                <a:lnTo>
                  <a:pt x="3853" y="1239"/>
                </a:lnTo>
                <a:lnTo>
                  <a:pt x="6035" y="1391"/>
                </a:lnTo>
                <a:lnTo>
                  <a:pt x="4068" y="2020"/>
                </a:lnTo>
                <a:lnTo>
                  <a:pt x="3141" y="3945"/>
                </a:lnTo>
                <a:cubicBezTo>
                  <a:pt x="2856" y="3864"/>
                  <a:pt x="2303" y="2218"/>
                  <a:pt x="2048" y="2139"/>
                </a:cubicBezTo>
                <a:lnTo>
                  <a:pt x="0" y="1387"/>
                </a:lnTo>
                <a:close/>
              </a:path>
            </a:pathLst>
          </a:cu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>
              <a:buFont typeface="Wingdings" panose="05000000000000000000" charset="0"/>
              <a:buNone/>
            </a:pPr>
            <a:endParaRPr lang="en-US" sz="24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        </a:t>
            </a:r>
            <a:endParaRPr lang="en-US" sz="24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          Initiatives 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7329805" y="3511550"/>
            <a:ext cx="4919345" cy="895437"/>
          </a:xfrm>
          <a:prstGeom prst="round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l">
              <a:buFont typeface="Wingdings" panose="05000000000000000000" charset="0"/>
              <a:buNone/>
            </a:pPr>
            <a:r>
              <a:rPr lang="en-US" sz="2400" b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OMCs have increased their ethanol storage capacity</a:t>
            </a:r>
            <a:endParaRPr lang="en-US" sz="2400" b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2924175" y="1715770"/>
            <a:ext cx="525081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>
              <a:buFont typeface="Wingdings" panose="05000000000000000000" charset="0"/>
              <a:buNone/>
            </a:pPr>
            <a:r>
              <a:rPr lang="en-US" sz="240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Reduction in security deposit and applicable penalty on non-supplied quantity etc(Oct 2020)</a:t>
            </a:r>
            <a:endParaRPr lang="en-US" sz="240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436880" y="3359785"/>
            <a:ext cx="30607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GST on Ethanol lowered from 18% to 5%.(June 2018)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2924810" y="5538470"/>
            <a:ext cx="525018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Zero waste’ technologies for potash fertilizers from distillery wastes – sustainability with profit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Achievement by Ethanol blending petrol programme(As on November 2022)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5885180" y="1379220"/>
            <a:ext cx="362585" cy="53543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success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story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 EBPP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0" y="1525270"/>
            <a:ext cx="532066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12065" indent="-12065" algn="just"/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Ethanol blending percentage increased from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1.53%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in ESY 2013-14 to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10.%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in ESY 2021-22.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5507990" y="1989455"/>
            <a:ext cx="377190" cy="271145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Text Box 3"/>
          <p:cNvSpPr txBox="1"/>
          <p:nvPr/>
        </p:nvSpPr>
        <p:spPr>
          <a:xfrm>
            <a:off x="0" y="2949575"/>
            <a:ext cx="532066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0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Ethanol supply increased from </a:t>
            </a:r>
            <a:r>
              <a:rPr lang="en-US" sz="2400" b="1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38 cr. lit.</a:t>
            </a:r>
            <a:r>
              <a:rPr lang="en-US" sz="2400" b="0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 in ESY 2013-14 to </a:t>
            </a:r>
            <a:r>
              <a:rPr lang="en-US" sz="2400" b="1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433.6 cr. lit</a:t>
            </a:r>
            <a:r>
              <a:rPr lang="en-US" sz="2400" b="0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.  in ESY 2021-22</a:t>
            </a:r>
            <a:endParaRPr lang="en-US" sz="2400" b="0">
              <a:solidFill>
                <a:srgbClr val="7030A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Left Arrow 4"/>
          <p:cNvSpPr/>
          <p:nvPr/>
        </p:nvSpPr>
        <p:spPr>
          <a:xfrm>
            <a:off x="5494020" y="3402965"/>
            <a:ext cx="377190" cy="29210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9" name="Text Box 8"/>
          <p:cNvSpPr txBox="1"/>
          <p:nvPr/>
        </p:nvSpPr>
        <p:spPr>
          <a:xfrm>
            <a:off x="19050" y="4373880"/>
            <a:ext cx="53016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4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Ethanol </a:t>
            </a:r>
            <a:r>
              <a:rPr lang="en-US" sz="24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production</a:t>
            </a:r>
            <a:r>
              <a:rPr lang="en-US" sz="24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 capacity increased more than </a:t>
            </a:r>
            <a:r>
              <a:rPr lang="en-US" sz="24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2.5 times</a:t>
            </a:r>
            <a:r>
              <a:rPr lang="en-US" sz="24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 and no. of </a:t>
            </a:r>
            <a:r>
              <a:rPr lang="en-US" sz="24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distilleries </a:t>
            </a:r>
            <a:r>
              <a:rPr lang="en-US" sz="24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increased by</a:t>
            </a:r>
            <a:r>
              <a:rPr lang="en-US" sz="24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 66%</a:t>
            </a:r>
            <a:r>
              <a:rPr lang="en-US" sz="24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 in 8 years</a:t>
            </a:r>
            <a:endParaRPr lang="en-US" sz="2400" b="0">
              <a:solidFill>
                <a:srgbClr val="00B05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507990" y="5012055"/>
            <a:ext cx="377190" cy="29210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6812280" y="1989455"/>
            <a:ext cx="537972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4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The cumulative foreign exchange impact due to EBP programme is estimated over </a:t>
            </a: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Rs53,894 crores</a:t>
            </a:r>
            <a:r>
              <a:rPr lang="en-US" sz="24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 during the period ESY 2014 to 2021-22</a:t>
            </a:r>
            <a:endParaRPr lang="en-US" sz="24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6812280" y="4982210"/>
            <a:ext cx="537972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3495" indent="-23495" algn="just"/>
            <a:r>
              <a:rPr lang="en-US" sz="2400" b="0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</a:rPr>
              <a:t>OMC's paid sugar mills nearly </a:t>
            </a:r>
            <a:r>
              <a:rPr lang="en-US" sz="2400" b="1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</a:rPr>
              <a:t>Rs81,796</a:t>
            </a:r>
            <a:r>
              <a:rPr lang="en-US" sz="2400" b="0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</a:rPr>
              <a:t> Crore towards ethanol supplies, enabling timely payment to farmers.</a:t>
            </a:r>
            <a:endParaRPr lang="en-US" sz="2400" b="0">
              <a:solidFill>
                <a:srgbClr val="0070C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247765" y="2647950"/>
            <a:ext cx="452755" cy="3016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6303645" y="5557520"/>
            <a:ext cx="452755" cy="3016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Achievement by Ethanol blending petrol programme(As on November 2022)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5885180" y="1379220"/>
            <a:ext cx="362585" cy="535432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>
            <a:spAutoFit/>
          </a:bodyPr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success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story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 EBPP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0" y="1834515"/>
            <a:ext cx="53206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12065" indent="-12065" algn="just"/>
            <a:r>
              <a:rPr lang="en-US" sz="24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Multi-modal transportation of ethanol &amp; ethanol blended petrol by Oil Marketing Companies (OMCs).</a:t>
            </a:r>
            <a:endParaRPr lang="en-US" sz="24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Left Arrow 2"/>
          <p:cNvSpPr/>
          <p:nvPr/>
        </p:nvSpPr>
        <p:spPr>
          <a:xfrm>
            <a:off x="5507990" y="2275840"/>
            <a:ext cx="377190" cy="271145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9" name="Text Box 8"/>
          <p:cNvSpPr txBox="1"/>
          <p:nvPr/>
        </p:nvSpPr>
        <p:spPr>
          <a:xfrm>
            <a:off x="6882765" y="5293360"/>
            <a:ext cx="530161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400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CO2 emissions lowered by 318.2 lac ton in last 8 years</a:t>
            </a:r>
            <a:endParaRPr lang="en-US" sz="2400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" name="Left Arrow 9"/>
          <p:cNvSpPr/>
          <p:nvPr/>
        </p:nvSpPr>
        <p:spPr>
          <a:xfrm>
            <a:off x="5447030" y="4904740"/>
            <a:ext cx="377190" cy="292100"/>
          </a:xfrm>
          <a:prstGeom prst="lef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2" name="Text Box 11"/>
          <p:cNvSpPr txBox="1"/>
          <p:nvPr/>
        </p:nvSpPr>
        <p:spPr>
          <a:xfrm>
            <a:off x="6812280" y="2451735"/>
            <a:ext cx="537972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OMCs have signed Long Term Offtake Agreements (LTOAs) to set up Dedicated Ethanol Plants (DEPs).</a:t>
            </a:r>
            <a:endParaRPr lang="en-US" sz="24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6350" y="4081780"/>
            <a:ext cx="537972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23495" indent="-23495" algn="just"/>
            <a:r>
              <a:rPr lang="en-US" sz="2400" b="0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Oil Marketing Companies (OMCs) increased their ethanol storage capacity from 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5.39 crore litres</a:t>
            </a:r>
            <a:r>
              <a:rPr lang="en-US" sz="2400" b="0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in November 2017 to </a:t>
            </a:r>
            <a:r>
              <a:rPr lang="en-US" sz="2400" b="1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34.4 crore litres </a:t>
            </a:r>
            <a:r>
              <a:rPr lang="en-US" sz="2400" b="0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till November 2022.</a:t>
            </a:r>
            <a:endParaRPr lang="en-US" sz="2400" b="0"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303645" y="3085465"/>
            <a:ext cx="452755" cy="3016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6" name="Right Arrow 15"/>
          <p:cNvSpPr/>
          <p:nvPr/>
        </p:nvSpPr>
        <p:spPr>
          <a:xfrm>
            <a:off x="6303645" y="5557520"/>
            <a:ext cx="452755" cy="301625"/>
          </a:xfrm>
          <a:prstGeom prst="right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40890" y="42545"/>
            <a:ext cx="812292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The concept of Bio-Refinery Model for sugar mills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3251200" y="2858770"/>
            <a:ext cx="5226050" cy="2434639"/>
          </a:xfrm>
          <a:prstGeom prst="quadArrowCallou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>
            <a:spAutoFit/>
          </a:bodyPr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Bio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Refinery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 algn="ctr" fontAlgn="auto">
              <a:lnSpc>
                <a:spcPts val="2280"/>
              </a:lnSpc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Model </a:t>
            </a: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3156585" y="920750"/>
            <a:ext cx="5320665" cy="1938020"/>
          </a:xfrm>
          <a:prstGeom prst="rect">
            <a:avLst/>
          </a:prstGeom>
          <a:noFill/>
          <a:ln w="9525">
            <a:solidFill>
              <a:srgbClr val="482E4B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12065" indent="-12065" algn="just"/>
            <a:r>
              <a:rPr lang="en-US" sz="24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2G Ethanol plant: Second Generation or 2G ethanol plant can convert agricultural residues like sugar cane bagasse&amp; rice straw</a:t>
            </a:r>
            <a:endParaRPr lang="en-US" sz="24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8477250" y="3107055"/>
            <a:ext cx="3720465" cy="1938020"/>
          </a:xfrm>
          <a:prstGeom prst="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just"/>
            <a:r>
              <a:rPr lang="en-US" sz="2400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Production of bio-chemicals in the Bio-refinery will improve  economics of sugar mills significantly</a:t>
            </a:r>
            <a:endParaRPr lang="en-US" sz="2400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3051810" y="5293360"/>
            <a:ext cx="5772785" cy="156845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 b="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Bio-CNG can be produced from  filter cake  can easily replace CNG. This bio-manure produced in the plant is an additional source of revenue.</a:t>
            </a:r>
            <a:endParaRPr lang="en-US" sz="2400" b="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6985" y="3107055"/>
            <a:ext cx="3244215" cy="1938020"/>
          </a:xfrm>
          <a:prstGeom prst="rect">
            <a:avLst/>
          </a:prstGeom>
          <a:noFill/>
          <a:ln w="9525">
            <a:solidFill>
              <a:srgbClr val="00B050"/>
            </a:solidFill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23495" indent="-23495" algn="just"/>
            <a:r>
              <a:rPr lang="en-US" sz="2400"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Some by-products like CO2 is also generated which can generate additional revenue</a:t>
            </a:r>
            <a:endParaRPr lang="en-US" sz="2400"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Cost–Benefit Analysis of Ethanol by diversion of different feed stocks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635" y="1566545"/>
            <a:ext cx="1219136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>
              <a:buFont typeface="Wingdings" panose="05000000000000000000" charset="0"/>
              <a:buNone/>
            </a:pPr>
            <a:r>
              <a:rPr lang="en-US" sz="280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Sugar mill  can decide the best option for ethanol production</a:t>
            </a:r>
            <a:endParaRPr lang="en-US" sz="280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1600200" y="2130425"/>
            <a:ext cx="10591800" cy="4005375"/>
          </a:xfrm>
          <a:prstGeom prst="round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marL="342900" indent="-342900" algn="just" fontAlgn="auto">
              <a:lnSpc>
                <a:spcPct val="100000"/>
              </a:lnSpc>
              <a:spcAft>
                <a:spcPts val="6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Cost of production exclusively depends:</a:t>
            </a:r>
            <a:endParaRPr lang="en-US" sz="2800" b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576580" indent="-314960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Sugar cane productivity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576580" indent="60325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 Soil and climatic conditions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787400" indent="256540" algn="just" defTabSz="914400" fontAlgn="auto">
              <a:lnSpc>
                <a:spcPct val="100000"/>
              </a:lnSpc>
              <a:buFont typeface="Wingdings" panose="05000000000000000000" charset="0"/>
              <a:buChar char="Ø"/>
              <a:tabLst>
                <a:tab pos="1600200" algn="l"/>
              </a:tabLst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Sucrose % cane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1225550" indent="-196215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  Regional raw material availability 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1376045" indent="301625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  Availability of skilled man power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2009775" indent="-210820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  Chemical cost 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  <a:p>
            <a:pPr marL="2357120" indent="0" algn="just" fontAlgn="auto">
              <a:lnSpc>
                <a:spcPct val="100000"/>
              </a:lnSpc>
              <a:buFont typeface="Wingdings" panose="05000000000000000000" charset="0"/>
              <a:buChar char="Ø"/>
            </a:pPr>
            <a:r>
              <a:rPr lang="en-US" sz="2800" b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    Technology adopted</a:t>
            </a:r>
            <a:endParaRPr lang="en-US" sz="2800" b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Cost–Benefit Analysis of Ethanol by diversion of different feed stocks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graphicFrame>
        <p:nvGraphicFramePr>
          <p:cNvPr id="3" name="Table 2"/>
          <p:cNvGraphicFramePr/>
          <p:nvPr/>
        </p:nvGraphicFramePr>
        <p:xfrm>
          <a:off x="870585" y="1685290"/>
          <a:ext cx="11167110" cy="49047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911600"/>
                <a:gridCol w="1582420"/>
                <a:gridCol w="1691640"/>
                <a:gridCol w="1457325"/>
                <a:gridCol w="1233170"/>
                <a:gridCol w="1290955"/>
              </a:tblGrid>
              <a:tr h="410845">
                <a:tc gridSpan="6"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Production cost per liter of Bio-ethanol from different feed stocks RS/liter</a:t>
                      </a:r>
                      <a:endParaRPr lang="en-US" sz="22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b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hMerge="1">
                  <a:tcPr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  <a:tr h="5276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Mixed Juice route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THK juice route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Syrup route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BH mol. route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 Mol. route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4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Feed stock cost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43.5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44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47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38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Steam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4.68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4.28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3.05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3.5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3.05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4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Electricity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0.4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0.4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0.4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0.4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0.4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Chemical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0.08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0.08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0.08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0.08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0.08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Operating cost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5.65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5.65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5.00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5.00 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4.65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Manpower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0.35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0.35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0.35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0.35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0.35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0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Administrative and overhead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78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Repair and maintenance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Marketing and other expenses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0.25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4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Interest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 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 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1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Depriciation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1.65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1.65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1.65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1.65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1.65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4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59.26</a:t>
                      </a:r>
                      <a:endParaRPr lang="en-US" sz="20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59.36</a:t>
                      </a:r>
                      <a:endParaRPr lang="en-US" sz="20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60.48</a:t>
                      </a:r>
                      <a:endParaRPr lang="en-US" sz="20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51.93</a:t>
                      </a:r>
                      <a:endParaRPr lang="en-US" sz="2000" b="1">
                        <a:solidFill>
                          <a:schemeClr val="tx1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0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46.13</a:t>
                      </a:r>
                      <a:endParaRPr lang="en-US" sz="20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Cost–Benefit Analysis of Ethanol by diversion of different feed stocks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669415" y="1525270"/>
            <a:ext cx="1039177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Production Cost of plantation white sugar &amp; raw sugar per ton of cane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4" name="Table 3"/>
          <p:cNvGraphicFramePr/>
          <p:nvPr/>
        </p:nvGraphicFramePr>
        <p:xfrm>
          <a:off x="1669415" y="2449195"/>
          <a:ext cx="10391775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17905"/>
                <a:gridCol w="4375150"/>
                <a:gridCol w="1790700"/>
                <a:gridCol w="3208020"/>
              </a:tblGrid>
              <a:tr h="3657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S.No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Raw sugar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price 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3202.00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3202.00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Power 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0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Chemicals(process+ cleaning +ETP)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78.00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Salary &amp; wages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25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Packing 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Repair &amp; maintannance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125.00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125.00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Overhead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Depreciation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Interest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2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production cost(A)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3982.00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4000.00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B050"/>
                      </a:solidFill>
                      <a:prstDash val="solid"/>
                    </a:lnL>
                    <a:lnR w="12700">
                      <a:solidFill>
                        <a:srgbClr val="00B050"/>
                      </a:solidFill>
                      <a:prstDash val="solid"/>
                    </a:lnR>
                    <a:lnT w="12700">
                      <a:solidFill>
                        <a:srgbClr val="00B050"/>
                      </a:solidFill>
                      <a:prstDash val="solid"/>
                    </a:lnT>
                    <a:lnB w="127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Cost–Benefit Analysis of Ethanol by diversion of different feed stocks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15135" y="1322070"/>
            <a:ext cx="6003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Income from sugar &amp; by-products: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3" name="Table 2"/>
          <p:cNvGraphicFramePr/>
          <p:nvPr/>
        </p:nvGraphicFramePr>
        <p:xfrm>
          <a:off x="1715135" y="1985645"/>
          <a:ext cx="9940925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00125"/>
                <a:gridCol w="2516505"/>
                <a:gridCol w="1535430"/>
                <a:gridCol w="2235835"/>
                <a:gridCol w="2653030"/>
              </a:tblGrid>
              <a:tr h="7308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Rate /kg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Production / ton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Price/ton in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3465.00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Filter cake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Final molasses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2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Bagasse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3985.00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rgbClr val="0070C0"/>
                      </a:solidFill>
                      <a:prstDash val="solid"/>
                    </a:lnL>
                    <a:lnR w="12700">
                      <a:solidFill>
                        <a:srgbClr val="0070C0"/>
                      </a:solidFill>
                      <a:prstDash val="solid"/>
                    </a:lnR>
                    <a:lnT w="12700">
                      <a:solidFill>
                        <a:srgbClr val="0070C0"/>
                      </a:solidFill>
                      <a:prstDash val="solid"/>
                    </a:lnT>
                    <a:lnB w="12700">
                      <a:solidFill>
                        <a:srgbClr val="0070C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5"/>
          <p:cNvSpPr txBox="1"/>
          <p:nvPr/>
        </p:nvSpPr>
        <p:spPr>
          <a:xfrm>
            <a:off x="1714500" y="4545965"/>
            <a:ext cx="9940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Let Recovery % cane = 10.5% = 105Kg per ton of cane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7" name="Table 6"/>
          <p:cNvGraphicFramePr/>
          <p:nvPr/>
        </p:nvGraphicFramePr>
        <p:xfrm>
          <a:off x="1714500" y="5006975"/>
          <a:ext cx="9942195" cy="16960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550"/>
                <a:gridCol w="3187700"/>
                <a:gridCol w="3112770"/>
                <a:gridCol w="2670175"/>
              </a:tblGrid>
              <a:tr h="5060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Production cost/Kg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Income/Kg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31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Plantation White Sugar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Rs37.88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Rs37.95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Raw Sugar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Rs37.73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Rs37.95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L>
                    <a:lnR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R>
                    <a:lnT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T>
                    <a:lnB w="12700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15135" y="1322070"/>
            <a:ext cx="60039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General Information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5" name="Table 4"/>
          <p:cNvGraphicFramePr/>
          <p:nvPr/>
        </p:nvGraphicFramePr>
        <p:xfrm>
          <a:off x="1714500" y="1782445"/>
          <a:ext cx="9942195" cy="49237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71550"/>
                <a:gridCol w="6190615"/>
                <a:gridCol w="1105535"/>
                <a:gridCol w="1674495"/>
              </a:tblGrid>
              <a:tr h="5060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Unit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Quantity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9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Plant capacity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TCD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Working days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day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Recovery %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10.5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Mixed juice %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CH molasses %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6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BH molasses %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6.50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8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7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Ethanol production/Ton of M.J 15</a:t>
                      </a:r>
                      <a:r>
                        <a:rPr lang="en-US" sz="24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0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 Brix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Liter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8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Ethanol prod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/Ton of Thk.J 35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0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 Brix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Liter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175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9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Ethanol prod</a:t>
                      </a:r>
                      <a:r>
                        <a:rPr lang="en-US" sz="24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n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/Ton of syrup 60</a:t>
                      </a:r>
                      <a:r>
                        <a:rPr lang="en-US" sz="24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0 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deg Brix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Liter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10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Ethanol prod</a:t>
                      </a:r>
                      <a:r>
                        <a:rPr lang="en-US" sz="24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n</a:t>
                      </a: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 per ton of BH molasses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Liter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</a:rPr>
                        <a:t>11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Ethanol prod</a:t>
                      </a:r>
                      <a:r>
                        <a:rPr lang="en-US" sz="240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n</a:t>
                      </a:r>
                      <a:r>
                        <a:rPr lang="en-US" sz="2400">
                          <a:solidFill>
                            <a:srgbClr val="000000"/>
                          </a:solidFill>
                          <a:latin typeface="Bookman Old Style" panose="02050604050505020204" charset="0"/>
                          <a:ea typeface="Arial" panose="020B0604020202020204" pitchFamily="34" charset="0"/>
                          <a:cs typeface="Bookman Old Style" panose="02050604050505020204" charset="0"/>
                          <a:sym typeface="+mn-ea"/>
                        </a:rPr>
                        <a:t> per ton of CH molasses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Liter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FFC000"/>
                      </a:solidFill>
                      <a:prstDash val="solid"/>
                    </a:lnL>
                    <a:lnR w="38100">
                      <a:solidFill>
                        <a:srgbClr val="FFC000"/>
                      </a:solidFill>
                      <a:prstDash val="solid"/>
                    </a:lnR>
                    <a:lnT w="38100">
                      <a:solidFill>
                        <a:srgbClr val="FFC000"/>
                      </a:solidFill>
                      <a:prstDash val="solid"/>
                    </a:lnT>
                    <a:lnB w="38100">
                      <a:solidFill>
                        <a:srgbClr val="FFC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843405" y="1525270"/>
            <a:ext cx="979043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Qty. of Feed stocks required for different capacity ethanol plant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3" name="Table 2"/>
          <p:cNvGraphicFramePr/>
          <p:nvPr/>
        </p:nvGraphicFramePr>
        <p:xfrm>
          <a:off x="1843405" y="2355850"/>
          <a:ext cx="9787890" cy="22815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7240"/>
                <a:gridCol w="1549400"/>
                <a:gridCol w="1697990"/>
                <a:gridCol w="1554480"/>
                <a:gridCol w="1668780"/>
              </a:tblGrid>
              <a:tr h="33591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35KLPD 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50KLPD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75KLPD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100KLPD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26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Mixed juice in 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466.67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666.67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1333.33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26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Thick Juice in 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285.72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428.57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571.43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1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Syup in 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116.67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166.67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333.33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BH mol. in 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118.64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169.49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254.24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338.98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91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 mol. in 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600"/>
                        </a:spcBef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C00000"/>
                      </a:solidFill>
                      <a:prstDash val="solid"/>
                    </a:lnL>
                    <a:lnR w="38100">
                      <a:solidFill>
                        <a:srgbClr val="C00000"/>
                      </a:solidFill>
                      <a:prstDash val="solid"/>
                    </a:lnR>
                    <a:lnT w="38100">
                      <a:solidFill>
                        <a:srgbClr val="C00000"/>
                      </a:solidFill>
                      <a:prstDash val="solid"/>
                    </a:lnT>
                    <a:lnB w="38100">
                      <a:solidFill>
                        <a:srgbClr val="C0000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5"/>
          <p:cNvSpPr txBox="1"/>
          <p:nvPr/>
        </p:nvSpPr>
        <p:spPr>
          <a:xfrm>
            <a:off x="1843405" y="5020945"/>
            <a:ext cx="1015238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Ethanol price per liter from different feed stocks ESY2022-23: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From Cane juice/thick juice/Sugar syrup     =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Rs 65.61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/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From BH molasses                                        =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Rs 60.73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From CH molasses                                        =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Rs 49.41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/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/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1714500" y="1679575"/>
            <a:ext cx="10356215" cy="602615"/>
          </a:xfrm>
        </p:spPr>
        <p:txBody>
          <a:bodyPr>
            <a:normAutofit/>
          </a:bodyPr>
          <a:p>
            <a:pPr algn="just"/>
            <a:r>
              <a:rPr lang="en-US" sz="2800" b="1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Indian sugar mills were facing financial crisis</a:t>
            </a:r>
            <a:endParaRPr lang="en-US" sz="2800" b="1" dirty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1934845" y="490220"/>
            <a:ext cx="842645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  <a:sym typeface="+mn-ea"/>
              </a:rPr>
              <a:t>Bitter to sweet journey of Indian sugar mills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  <a:sym typeface="+mn-ea"/>
            </a:endParaRPr>
          </a:p>
        </p:txBody>
      </p:sp>
      <p:sp>
        <p:nvSpPr>
          <p:cNvPr id="3" name="Title 4"/>
          <p:cNvSpPr>
            <a:spLocks noGrp="1"/>
          </p:cNvSpPr>
          <p:nvPr/>
        </p:nvSpPr>
        <p:spPr>
          <a:xfrm>
            <a:off x="1715135" y="2322195"/>
            <a:ext cx="10356215" cy="12979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§"/>
            </a:pPr>
            <a:r>
              <a:rPr lang="en-US" sz="2700" b="1">
                <a:solidFill>
                  <a:srgbClr val="FF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Fluctuation of domestic sugar price</a:t>
            </a:r>
            <a:endParaRPr lang="en-US" sz="2700" b="1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§"/>
            </a:pPr>
            <a:r>
              <a:rPr lang="en-US" sz="27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Lack of proper policy for  sugar export</a:t>
            </a:r>
            <a:endParaRPr lang="en-US" sz="27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§"/>
            </a:pPr>
            <a:r>
              <a:rPr lang="en-US" sz="2700" b="1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Increase in FRP/SAP of sugar cane year by year.</a:t>
            </a:r>
            <a:endParaRPr lang="en-US" sz="2400" b="1" dirty="0">
              <a:solidFill>
                <a:srgbClr val="0070C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715135" y="3926840"/>
            <a:ext cx="1035621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1">
                <a:latin typeface="Bookman Old Style" panose="02050604050505020204" charset="0"/>
                <a:cs typeface="Bookman Old Style" panose="02050604050505020204" charset="0"/>
              </a:rPr>
              <a:t>EBPP  helping </a:t>
            </a:r>
            <a:r>
              <a:rPr lang="en-US" sz="2800" b="1">
                <a:latin typeface="Bookman Old Style" panose="02050604050505020204" charset="0"/>
                <a:cs typeface="Bookman Old Style" panose="02050604050505020204" charset="0"/>
              </a:rPr>
              <a:t>hand to </a:t>
            </a:r>
            <a:endParaRPr lang="en-US" sz="2800" b="1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715135" y="4603750"/>
            <a:ext cx="10356215" cy="21583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</a:t>
            </a:r>
            <a:r>
              <a:rPr lang="en-US" sz="28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Timely  sugar cane payment </a:t>
            </a:r>
            <a:r>
              <a:rPr lang="en-US" sz="2800" b="1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Farmers</a:t>
            </a:r>
            <a:endParaRPr lang="en-US" sz="2800" b="1">
              <a:solidFill>
                <a:srgbClr val="00B05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</a:t>
            </a:r>
            <a:r>
              <a:rPr lang="en-US" sz="28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Strengthening the financial capacity of sugar mills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</a:t>
            </a:r>
            <a:r>
              <a:rPr lang="en-US" sz="2800" b="1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Reduce the export of fossil fuel</a:t>
            </a: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</a:t>
            </a:r>
            <a:r>
              <a:rPr lang="en-US" sz="2800" b="1">
                <a:solidFill>
                  <a:schemeClr val="tx1"/>
                </a:solidFill>
                <a:latin typeface="Bookman Old Style" panose="02050604050505020204" charset="0"/>
                <a:cs typeface="Bookman Old Style" panose="02050604050505020204" charset="0"/>
              </a:rPr>
              <a:t>Reduction of carbon emission</a:t>
            </a:r>
            <a:endParaRPr lang="en-US" sz="2800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0" y="1600835"/>
            <a:ext cx="119659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Sugar cane diverted  to different capacity distillery &amp; boiling house of a 3500 TCD plant with BH &amp; CH molasses production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4" name="Table 3"/>
          <p:cNvGraphicFramePr/>
          <p:nvPr/>
        </p:nvGraphicFramePr>
        <p:xfrm>
          <a:off x="198755" y="2619375"/>
          <a:ext cx="11767820" cy="39192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8675"/>
                <a:gridCol w="3163570"/>
                <a:gridCol w="1787525"/>
                <a:gridCol w="1510665"/>
                <a:gridCol w="1466215"/>
                <a:gridCol w="1514475"/>
                <a:gridCol w="1496695"/>
              </a:tblGrid>
              <a:tr h="4572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No distillery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 KLPD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50KLPD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 KLPD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100KLPD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27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 cane to distillery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Nil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466.67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666.67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1333.33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56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 cane after diversion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3500.00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3033.33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2833.33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2500.00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2166.67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517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 sugar cane to boiling house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86.67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80.95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71.43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61.90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BH mol. production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197.17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184.17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162.50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140.83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 mol. production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140.00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121.33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113.33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86.67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3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 Production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297.50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262.50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38100">
                      <a:solidFill>
                        <a:schemeClr val="tx1"/>
                      </a:solidFill>
                      <a:prstDash val="solid"/>
                    </a:lnL>
                    <a:lnR w="38100">
                      <a:solidFill>
                        <a:schemeClr val="tx1"/>
                      </a:solidFill>
                      <a:prstDash val="solid"/>
                    </a:lnR>
                    <a:lnT w="38100">
                      <a:solidFill>
                        <a:schemeClr val="tx1"/>
                      </a:solidFill>
                      <a:prstDash val="solid"/>
                    </a:lnT>
                    <a:lnB w="38100">
                      <a:solidFill>
                        <a:schemeClr val="tx1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0815" y="1600835"/>
            <a:ext cx="119722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A.Feed stock for ethanol:- Mixed Juice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3" name="Table 2"/>
          <p:cNvGraphicFramePr/>
          <p:nvPr/>
        </p:nvGraphicFramePr>
        <p:xfrm>
          <a:off x="170180" y="2085975"/>
          <a:ext cx="11972925" cy="4352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45535"/>
                <a:gridCol w="1652905"/>
                <a:gridCol w="1530350"/>
                <a:gridCol w="1725295"/>
                <a:gridCol w="1613535"/>
                <a:gridCol w="1805305"/>
              </a:tblGrid>
              <a:tr h="7010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</a:t>
                      </a:r>
                      <a:endParaRPr lang="en-US" sz="22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PWS+ 35KLPD</a:t>
                      </a: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PWS+ 50KLPD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PWS+ 75KLPD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PWS+ 100KLPD</a:t>
                      </a:r>
                      <a:endParaRPr lang="en-US" sz="22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119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Qty.Ethanol production in lt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Nil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50000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75000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02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 Sugar Prod</a:t>
                      </a:r>
                      <a:r>
                        <a:rPr lang="en-US" sz="22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</a:t>
                      </a:r>
                      <a:endParaRPr lang="en-US" sz="2200" b="0" baseline="3000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297.50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262.50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6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2086700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2981000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4471500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5962000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92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11269300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9943500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8617700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cost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14151480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14250300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14415000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14579700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48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2296350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3280500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4920750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6561000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3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11290125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9961875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8633625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972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income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14383425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14570625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14882625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15194625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Net profit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25725.00</a:t>
                      </a:r>
                      <a:endParaRPr lang="en-US" sz="22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231945</a:t>
                      </a:r>
                      <a:endParaRPr lang="en-US" sz="22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320325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467625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614925</a:t>
                      </a:r>
                      <a:endParaRPr lang="en-US" sz="22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86055" y="1525270"/>
            <a:ext cx="119722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B.Feed stock for ethanol:- Thick Juice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4" name="Table 3"/>
          <p:cNvGraphicFramePr/>
          <p:nvPr/>
        </p:nvGraphicFramePr>
        <p:xfrm>
          <a:off x="240030" y="1985645"/>
          <a:ext cx="11711940" cy="47986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55975"/>
                <a:gridCol w="1887855"/>
                <a:gridCol w="1577975"/>
                <a:gridCol w="1593215"/>
                <a:gridCol w="1631950"/>
                <a:gridCol w="1664970"/>
              </a:tblGrid>
              <a:tr h="5943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Plantation white sugar</a:t>
                      </a:r>
                      <a:endParaRPr lang="en-US" sz="22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PWS+ 35KLPD 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PWS+ 50KLPD</a:t>
                      </a:r>
                      <a:endParaRPr lang="en-US" sz="22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PWS+ 75KLPD</a:t>
                      </a:r>
                      <a:endParaRPr lang="en-US" sz="22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PWS+ 100KLPD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4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Qty.Ethanol production in lt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50000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 Sugar Production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297.5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262.5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9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2077600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2968000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4452000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5936000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4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11269300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9943500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8617700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9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cost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14142380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14237300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14395500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14553700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43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2296350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3280500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4920750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6561000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245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11290125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9961875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8633625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8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income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14383425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14570625</a:t>
                      </a:r>
                      <a:endParaRPr lang="en-US" sz="22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14882625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15194625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5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Net profit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2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241045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333325</a:t>
                      </a:r>
                      <a:endParaRPr lang="en-US" sz="22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487125</a:t>
                      </a:r>
                      <a:endParaRPr lang="en-US" sz="22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640925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86055" y="1525270"/>
            <a:ext cx="1197229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C.Feed stock for ethanol:- Syrup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5" name="Table 4"/>
          <p:cNvGraphicFramePr/>
          <p:nvPr/>
        </p:nvGraphicFramePr>
        <p:xfrm>
          <a:off x="185420" y="2072640"/>
          <a:ext cx="11872595" cy="45929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706495"/>
                <a:gridCol w="1795145"/>
                <a:gridCol w="1691640"/>
                <a:gridCol w="1567815"/>
                <a:gridCol w="1536065"/>
                <a:gridCol w="1575435"/>
              </a:tblGrid>
              <a:tr h="61531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Plantation white sugar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PWS+ 35KLPD 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PWS+ 50KLPD</a:t>
                      </a:r>
                      <a:endParaRPr lang="en-US" sz="22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PWS+ 75KLPD</a:t>
                      </a:r>
                      <a:endParaRPr lang="en-US" sz="2200" b="1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PWS+ 100KLPD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7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Qty.Ethanol production in lt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75000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83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 Sugar Production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297.5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262.5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2116800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3024000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4536000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6048000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3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11269300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9943500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8617700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79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cost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14181580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14293300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14479500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14665700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9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ethanol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2296350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3280500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4920750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6561000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38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sugar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11290125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9961875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8633625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86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income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22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14383425</a:t>
                      </a:r>
                      <a:endParaRPr lang="en-US" sz="2200" b="0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14570625</a:t>
                      </a:r>
                      <a:endParaRPr lang="en-US" sz="22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14882625</a:t>
                      </a:r>
                      <a:endParaRPr lang="en-US" sz="2200" b="0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15194625</a:t>
                      </a:r>
                      <a:endParaRPr lang="en-US" sz="22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7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Net profit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2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7030A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201845</a:t>
                      </a:r>
                      <a:endParaRPr lang="en-US" sz="2200" b="1">
                        <a:solidFill>
                          <a:srgbClr val="7030A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277325</a:t>
                      </a:r>
                      <a:endParaRPr lang="en-US" sz="22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gradFill>
                            <a:gsLst>
                              <a:gs pos="0">
                                <a:srgbClr val="14CD68"/>
                              </a:gs>
                              <a:gs pos="100000">
                                <a:srgbClr val="0B6E38"/>
                              </a:gs>
                            </a:gsLst>
                            <a:lin scaled="0"/>
                          </a:gra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403125</a:t>
                      </a:r>
                      <a:endParaRPr lang="en-US" sz="2200" b="1">
                        <a:gradFill>
                          <a:gsLst>
                            <a:gs pos="0">
                              <a:srgbClr val="14CD68"/>
                            </a:gs>
                            <a:gs pos="100000">
                              <a:srgbClr val="0B6E38"/>
                            </a:gs>
                          </a:gsLst>
                          <a:lin scaled="0"/>
                        </a:gra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2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528925</a:t>
                      </a:r>
                      <a:endParaRPr lang="en-US" sz="22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14500" y="1573530"/>
            <a:ext cx="1047750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D.Feed stock for ethanol:- BH molasses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473200" y="2081530"/>
            <a:ext cx="10452735" cy="439991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When BH molasses diverted for Ethanol production.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Sugar recovery % cane sacrificed due to BH diversion is in the range of 1.30 to 1.50 depends upon the sugar house process.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Consider the average sugar % on cane sacrificed 1.40 %. 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So net recovery % cane shall be 10.50-1.4 = 9.1 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Secondly the quantity of BH molasses produced is suitable for 65KLPD distillery.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So in this case author is not considering for 75 KLPD &amp; 100KLPD capacity for calculation. 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15770" y="1434465"/>
            <a:ext cx="1047623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D.Feed stock for ethanol:- BH molasses 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3" name="Table 2"/>
          <p:cNvGraphicFramePr/>
          <p:nvPr/>
        </p:nvGraphicFramePr>
        <p:xfrm>
          <a:off x="190500" y="1894840"/>
          <a:ext cx="11971655" cy="49917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83455"/>
                <a:gridCol w="1518285"/>
                <a:gridCol w="1969770"/>
                <a:gridCol w="1863090"/>
                <a:gridCol w="1837055"/>
              </a:tblGrid>
              <a:tr h="3098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</a:t>
                      </a:r>
                      <a:endParaRPr lang="en-US" sz="20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</a:t>
                      </a:r>
                      <a:r>
                        <a:rPr lang="en-US" sz="18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35KLPD</a:t>
                      </a:r>
                      <a:r>
                        <a:rPr lang="en-US" sz="20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0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</a:t>
                      </a:r>
                      <a:r>
                        <a:rPr lang="en-US" sz="18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50KLPD</a:t>
                      </a:r>
                      <a:endParaRPr lang="en-US" sz="18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</a:t>
                      </a:r>
                      <a:r>
                        <a:rPr lang="en-US" sz="18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65KLPD</a:t>
                      </a:r>
                      <a:endParaRPr lang="en-US" sz="18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03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Qty.Ethanol production in lt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50000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65000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 Sugar Production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318.5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Actual sugar production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67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Quantity of BH molasses prod.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 of BH mol. to distillery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116.667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166.667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216.667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Balance BH Mol.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110.833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60.833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10.833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ethanol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1817550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2596500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3375450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12064780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 BH Mol after ethanol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1856120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55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cost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13882330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14661280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15440230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ethanol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2125550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3036500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3947450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sugar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12087075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BH molasses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1890000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292600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160600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28600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8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income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13977075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14505225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15284175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16063125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Net profit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56175</a:t>
                      </a:r>
                      <a:endParaRPr lang="en-US" sz="20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</a:t>
                      </a:r>
                      <a:endParaRPr lang="en-US" sz="20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</a:t>
                      </a:r>
                      <a:endParaRPr lang="en-US" sz="20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</a:t>
                      </a:r>
                      <a:endParaRPr lang="en-US" sz="20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14500" y="1343660"/>
            <a:ext cx="1029652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E.Feed stock for ethanol:- BH molasses +sugar syrup 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4" name="Table 3"/>
          <p:cNvGraphicFramePr/>
          <p:nvPr/>
        </p:nvGraphicFramePr>
        <p:xfrm>
          <a:off x="56515" y="1804035"/>
          <a:ext cx="12106275" cy="48691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53535"/>
                <a:gridCol w="1313815"/>
                <a:gridCol w="1740535"/>
                <a:gridCol w="1651000"/>
                <a:gridCol w="1604010"/>
                <a:gridCol w="1643380"/>
              </a:tblGrid>
              <a:tr h="54864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NO distillery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PWS+35KLPD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PWS+ 50KLPD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PWS+ 75KLPD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PWS+ 100KLPD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8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Qty.Ethanol prod</a:t>
                      </a:r>
                      <a:r>
                        <a:rPr lang="en-US" sz="18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</a:t>
                      </a: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in lt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35000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50000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65000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7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 of cane diverted to distillery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466.67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666.67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1333.33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ctr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for boiling house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3500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3033.33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2833.33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2166.67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 of sugar production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367.5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276.03303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257.8330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197.16697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70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 of BH molasse prod</a:t>
                      </a:r>
                      <a:r>
                        <a:rPr lang="en-US" sz="1800" b="0" baseline="3000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</a:t>
                      </a:r>
                      <a:endParaRPr lang="en-US" sz="1800" b="0" baseline="3000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227.5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197.16645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184.1664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162.5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140.83355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ethanol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2116800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3024000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3931200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6048000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10456131.2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9766715.2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8617700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7468684.82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qty of sugar sacrificed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42.46662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39.66662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30.33338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Cost of sugar secrificed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1608635.57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1502571.6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1325800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1149028.43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336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cost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13920900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14181566.7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14293286.74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13874700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14665713.3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ethanol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2296350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3280500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4264650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6561000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sugar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10475453.5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9784763.5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8633625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7482486.51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0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Income from BH convert to ethanol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1983539.99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1852756.987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1634787.5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1416818.01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9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income</a:t>
                      </a:r>
                      <a:endParaRPr lang="en-US" sz="1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13946625</a:t>
                      </a:r>
                      <a:endParaRPr lang="en-US" sz="1800" b="0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14755343.58</a:t>
                      </a:r>
                      <a:endParaRPr lang="en-US" sz="1800" b="0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14918020.48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14533062.5</a:t>
                      </a:r>
                      <a:endParaRPr lang="en-US" sz="1800" b="0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0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15460304.52</a:t>
                      </a:r>
                      <a:endParaRPr lang="en-US" sz="1800" b="0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55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Net profit</a:t>
                      </a:r>
                      <a:endParaRPr lang="en-US" sz="18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70C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1800" b="1">
                        <a:solidFill>
                          <a:srgbClr val="0070C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B05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573776.7334</a:t>
                      </a:r>
                      <a:endParaRPr lang="en-US" sz="1800" b="1">
                        <a:solidFill>
                          <a:srgbClr val="00B05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624733.7334</a:t>
                      </a:r>
                      <a:endParaRPr lang="en-US" sz="18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C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658362.5</a:t>
                      </a:r>
                      <a:endParaRPr lang="en-US" sz="1800" b="1">
                        <a:solidFill>
                          <a:srgbClr val="C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1800" b="1">
                          <a:solidFill>
                            <a:srgbClr val="00206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794591.2665</a:t>
                      </a:r>
                      <a:endParaRPr lang="en-US" sz="1800" b="1">
                        <a:solidFill>
                          <a:srgbClr val="00206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Cost  Analysis of a 3500 TCD plant Sugar with different capacity distillery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-635" y="1607185"/>
            <a:ext cx="12162790" cy="4298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2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Net profit from different feed stocks route with  different capacity distillery </a:t>
            </a:r>
            <a:endParaRPr lang="en-US" sz="22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5" name="Table 4"/>
          <p:cNvGraphicFramePr/>
          <p:nvPr/>
        </p:nvGraphicFramePr>
        <p:xfrm>
          <a:off x="0" y="2118995"/>
          <a:ext cx="11982450" cy="288734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46070"/>
                <a:gridCol w="1911985"/>
                <a:gridCol w="1647190"/>
                <a:gridCol w="1614805"/>
                <a:gridCol w="1793875"/>
                <a:gridCol w="2168525"/>
              </a:tblGrid>
              <a:tr h="76644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Plantation white sugar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PWS+ 35KLPD 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PWS+ 50KLPD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PWS+ 75KLPD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PWS+ 100KLPD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Mixed juice route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231945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320325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467625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614925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Thick juice route 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241045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333325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487125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640925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syrup route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201845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277325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403125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528925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BH molasses route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56175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622895*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**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Syrup+ BH molasses route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25725</a:t>
                      </a:r>
                      <a:endParaRPr lang="en-US" sz="20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573776.7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624733.7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658362.5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0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794591.2665</a:t>
                      </a:r>
                      <a:endParaRPr lang="en-US" sz="20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6"/>
          <p:cNvSpPr txBox="1"/>
          <p:nvPr/>
        </p:nvSpPr>
        <p:spPr>
          <a:xfrm>
            <a:off x="19050" y="5293360"/>
            <a:ext cx="119634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*The capacity of distillery is considering 65KLPD** BH molasses from 3500 TCD plant is not sufficient for 100KLPD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-2921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1974850" y="42545"/>
            <a:ext cx="815276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Conclusion: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1905" y="1595755"/>
            <a:ext cx="12190095" cy="52622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Capacity utilization more efficiently  by diverting excess sugarcane juice, BH molasses or Sugar cane juice in crushing season &amp; BH molasses for off season to produce ethanol .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Stable of sugar price in domestic market, generating sufficient revenues for sugar mills to make payments to farmers.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Profit margins for sugar mills shall be increased by integrating  sugar mills with ethanol distilleries as compare to stand alone sugar mill.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The production costs for integrated sugar mills is lower than standalone sugar mill as well as distilleries .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The installation capacity of distillery shall be minimum 50KLPD attached to sugar mill. So the  cost of production of sugar as well as ethanol will reduce &amp; profit margin ultimately increase of sugar mill 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Sugar mill will be financial sustain &amp; also supporting the local economic growth.</a:t>
            </a:r>
            <a:endParaRPr lang="en-US" sz="2400"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/>
          <a:srcRect r="19387"/>
          <a:stretch>
            <a:fillRect/>
          </a:stretch>
        </p:blipFill>
        <p:spPr>
          <a:xfrm>
            <a:off x="635" y="42545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/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/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/>
          <a:srcRect l="5570" t="15289" r="2074" b="11822"/>
          <a:stretch>
            <a:fillRect/>
          </a:stretch>
        </p:blipFill>
        <p:spPr>
          <a:xfrm>
            <a:off x="5099050" y="42545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 Box 4"/>
          <p:cNvSpPr txBox="1"/>
          <p:nvPr/>
        </p:nvSpPr>
        <p:spPr>
          <a:xfrm>
            <a:off x="2560320" y="2502535"/>
            <a:ext cx="5080000" cy="19380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/>
            <a:r>
              <a:rPr lang="en-US" sz="12000" b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Freestyle Script" panose="030804020302050B0404" charset="0"/>
                <a:cs typeface="CGOmega-Bold" charset="0"/>
              </a:rPr>
              <a:t>Thanks you</a:t>
            </a:r>
            <a:endParaRPr lang="en-US" sz="12000" b="0">
              <a:ln>
                <a:solidFill>
                  <a:srgbClr val="FF0000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Freestyle Script" panose="030804020302050B0404" charset="0"/>
              <a:cs typeface="CGOmega-Bold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/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/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2364740" y="522605"/>
            <a:ext cx="6433185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indent="0" algn="l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Vision Of  Govt. Of India on </a:t>
            </a: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EBPP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  <a:sym typeface="+mn-ea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714500" y="1665605"/>
            <a:ext cx="10356215" cy="5169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Year 2018-19 , Fixation of procurement price of ethanol produced from different feed stocks.</a:t>
            </a:r>
            <a:endParaRPr lang="en-US" sz="25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095901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Soft loan  to enhance the capacity of existing distillery or for installation of new distillery.</a:t>
            </a:r>
            <a:endParaRPr lang="en-US" sz="2500" b="1">
              <a:solidFill>
                <a:srgbClr val="09590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095901"/>
                </a:solidFill>
                <a:latin typeface="Bookman Old Style" panose="02050604050505020204" charset="0"/>
                <a:cs typeface="Bookman Old Style" panose="02050604050505020204" charset="0"/>
              </a:rPr>
              <a:t>June 2021,Road map for ethanol blending in India 2020-25</a:t>
            </a:r>
            <a:endParaRPr lang="en-US" sz="2500" b="1">
              <a:solidFill>
                <a:srgbClr val="095901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482E4B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Sugar mills </a:t>
            </a:r>
            <a:r>
              <a:rPr lang="en-US" sz="2500" b="1">
                <a:solidFill>
                  <a:srgbClr val="482E4B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are showing interest</a:t>
            </a:r>
            <a:r>
              <a:rPr lang="en-US" sz="2500" b="1">
                <a:solidFill>
                  <a:srgbClr val="482E4B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to divert process feed stocks to produce biofuel.</a:t>
            </a:r>
            <a:endParaRPr lang="en-US" sz="2500" b="1">
              <a:solidFill>
                <a:srgbClr val="482E4B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000871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To achieve E20 target on ESY 2025</a:t>
            </a:r>
            <a:endParaRPr lang="en-US" sz="2500" b="1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Enhance  the financial status of Sugar Mills.</a:t>
            </a:r>
            <a:endParaRPr lang="en-US" sz="2500" b="1">
              <a:solidFill>
                <a:srgbClr val="0070C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Generating Rural employment </a:t>
            </a:r>
            <a:endParaRPr lang="en-US" sz="2500" b="1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scaled="0"/>
              </a:gra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marL="457200" indent="-4572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Char char="v"/>
            </a:pPr>
            <a:r>
              <a:rPr lang="en-US" sz="2500" b="1">
                <a:solidFill>
                  <a:schemeClr val="accent5">
                    <a:lumMod val="50000"/>
                  </a:schemeClr>
                </a:solidFill>
                <a:latin typeface="Bookman Old Style" panose="02050604050505020204" charset="0"/>
                <a:cs typeface="Bookman Old Style" panose="02050604050505020204" charset="0"/>
              </a:rPr>
              <a:t>Empower rural economic</a:t>
            </a:r>
            <a:endParaRPr lang="en-US" sz="2500" b="1">
              <a:solidFill>
                <a:schemeClr val="accent5">
                  <a:lumMod val="50000"/>
                </a:schemeClr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Chronological Order of Ethanol Blending in India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1270" y="1566545"/>
            <a:ext cx="1219009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The EBP program was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lunched  for the sale of 5 % ethanol 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blended petrol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 January 2003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635" y="2437765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Blending level of bioethanol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at 5%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with petrol was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made mandatory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from October 2008,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635" y="3366770"/>
            <a:ext cx="121920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The GoI fixed an ad-hoc provisional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procurement price of INR 27 per litre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for ethanol in the year 2010.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270" y="4296410"/>
            <a:ext cx="1219073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Constitute an expert committee to determine the formula or principle for fixing the price of ethanol in 2010</a:t>
            </a:r>
            <a:endParaRPr lang="en-US" sz="2400" b="1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270" y="5226050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Gazette Notification was issued, directing OMCs to sell ethanol blended petrol with percentage of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ethanol up to 10%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,in 2015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1270" y="6038215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12.36% central excise duty levied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on ethanol supplied for blending with petrol in April 2015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Chronological Order of Ethanol Blending in India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1270" y="1566545"/>
            <a:ext cx="1219009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The administered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price of ethanol was revised to INR 39 per litre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(Cabinet Committee on Economic Affairs (CCEA), 2016)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635" y="2437765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IDR Act Amendment on 14th May 2016 to clarify on the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roles of Central and State Government for continuous supply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of ethanol.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1270" y="3267710"/>
            <a:ext cx="12192000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Allowed conversion of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B heavy molasses, sugarcane juice and damaged food grains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to ethanol.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Fixed differentiated ex-mill ethanol price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,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ESY 2018-19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270" y="4296410"/>
            <a:ext cx="1219073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Sugar &amp; sugar syrup introduced for ethanol production at fixed remunerative price ,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Sept. 2019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.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270" y="5126355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Published “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Ethanol Procurement Policy on a long term basis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under EBP Programme” &amp; utilize surplus stock of rice lying with  (FCI) 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Oct. 2019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1270" y="6038215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</a:t>
            </a:r>
            <a:r>
              <a:rPr lang="en-US" sz="2400" b="1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Amendment to National Policy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on Biofuels 2018 on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June 2022</a:t>
            </a: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.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Pricing mechanism of ethanol from sugar sector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06" name="Text Box 105"/>
          <p:cNvSpPr txBox="1"/>
          <p:nvPr/>
        </p:nvSpPr>
        <p:spPr>
          <a:xfrm>
            <a:off x="1270" y="1566545"/>
            <a:ext cx="1219009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Sugar/Sugarcane Juice/Sugar Syrup:</a:t>
            </a:r>
            <a:endParaRPr lang="en-US" sz="24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04495" indent="15240" algn="just">
              <a:buFont typeface="Wingdings" panose="05000000000000000000" charset="0"/>
              <a:buNone/>
            </a:pP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The pricing model is based on Fair and Remunerative Price </a:t>
            </a: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(FRP) of Sugar Cane on which cost of conversion, depreciation and cost of capital</a:t>
            </a: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is added to compute the ex-mill price of ethanol.</a:t>
            </a:r>
            <a:endParaRPr lang="en-US" sz="240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635" y="3366770"/>
            <a:ext cx="1219200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B Heavy Molasses:</a:t>
            </a:r>
            <a:endParaRPr lang="en-US" sz="24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75285" indent="29845" algn="just">
              <a:buFont typeface="Wingdings" panose="05000000000000000000" charset="0"/>
              <a:buNone/>
            </a:pP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The pricing model followed for B Heavy is linked to the </a:t>
            </a: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standard cost of sugar on which cost of capital is added</a:t>
            </a: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to compute the ex-mill price of ethanol.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 </a:t>
            </a:r>
            <a:endParaRPr lang="en-US" sz="240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1270" y="5108575"/>
            <a:ext cx="1219136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 algn="just">
              <a:buFont typeface="Wingdings" panose="05000000000000000000" charset="0"/>
              <a:buChar char="v"/>
            </a:pPr>
            <a:r>
              <a:rPr lang="en-US" sz="24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C HeavyMolasses:</a:t>
            </a:r>
            <a:endParaRPr lang="en-US" sz="240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80060" indent="-15240" algn="just">
              <a:buFont typeface="Wingdings" panose="05000000000000000000" charset="0"/>
              <a:buNone/>
            </a:pP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The pricing model followed is based on </a:t>
            </a: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prices of molasses and ex-mill price of sugar</a:t>
            </a:r>
            <a:r>
              <a:rPr lang="en-US" sz="24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. (refer Niti ayog report 2021 page 29&amp;30).</a:t>
            </a:r>
            <a:endParaRPr lang="en-US" sz="240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Subtitle 2"/>
          <p:cNvSpPr>
            <a:spLocks noGrp="1"/>
          </p:cNvSpPr>
          <p:nvPr/>
        </p:nvSpPr>
        <p:spPr>
          <a:xfrm>
            <a:off x="4612640" y="4929505"/>
            <a:ext cx="7578725" cy="18040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3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Estimated Ethanol Demand To Meet the EBPP(year 2019 -20 to 2025-26)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1892935" y="1926590"/>
          <a:ext cx="10065385" cy="34867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2465"/>
                <a:gridCol w="2480310"/>
                <a:gridCol w="1827530"/>
                <a:gridCol w="3815080"/>
              </a:tblGrid>
              <a:tr h="1045845"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Ethanol Supply Year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Projected Petrol Sale </a:t>
                      </a:r>
                      <a:endParaRPr lang="en-US" sz="2400" b="1"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(Cr. Lts) 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Blending</a:t>
                      </a:r>
                      <a:endParaRPr lang="en-US" sz="2400" b="1"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(in %)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Requirement of ethanol for blending in Petrol(Cr. litres)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2019-20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3413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05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173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9250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2020-21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3908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08.5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332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2021-22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4374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10.00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437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2022-23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4515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12.00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542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2023-24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4656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15.00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698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2024-25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4939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20.00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988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615"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2025-26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5080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20.00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 fontAlgn="auto">
                        <a:lnSpc>
                          <a:spcPts val="308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None/>
                      </a:pPr>
                      <a:r>
                        <a:rPr lang="en-US" sz="2400" b="1">
                          <a:latin typeface="Bookman Old Style" panose="02050604050505020204" charset="0"/>
                          <a:cs typeface="Bookman Old Style" panose="02050604050505020204" charset="0"/>
                        </a:rPr>
                        <a:t>1016</a:t>
                      </a:r>
                      <a:endParaRPr lang="en-US" sz="2400" b="1"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38100">
                      <a:solidFill>
                        <a:srgbClr val="00B050"/>
                      </a:solidFill>
                      <a:prstDash val="solid"/>
                    </a:lnL>
                    <a:lnR w="38100">
                      <a:solidFill>
                        <a:srgbClr val="00B050"/>
                      </a:solidFill>
                      <a:prstDash val="solid"/>
                    </a:lnR>
                    <a:lnT w="38100">
                      <a:solidFill>
                        <a:srgbClr val="00B050"/>
                      </a:solidFill>
                      <a:prstDash val="solid"/>
                    </a:lnT>
                    <a:lnB w="38100">
                      <a:solidFill>
                        <a:srgbClr val="00B050"/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Text Box 6"/>
          <p:cNvSpPr txBox="1"/>
          <p:nvPr/>
        </p:nvSpPr>
        <p:spPr>
          <a:xfrm>
            <a:off x="1892935" y="5903595"/>
            <a:ext cx="1006602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(Source road-map for ethanol blending in India 2020-25,Ministry of Petroleum and Natural Gas June 2021 page 34)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635" y="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4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5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Initiatives taken by GOI to meet the E20 target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0" y="1240790"/>
            <a:ext cx="4193540" cy="2259645"/>
          </a:xfrm>
          <a:prstGeom prst="rightArrow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cs typeface="Bookman Old Style" panose="02050604050505020204" charset="0"/>
              </a:rPr>
              <a:t>Notified two interest provision schemes </a:t>
            </a: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of DFPD</a:t>
            </a: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cs typeface="Bookman Old Style" panose="02050604050505020204" charset="0"/>
              </a:rPr>
              <a:t> :</a:t>
            </a:r>
            <a:endParaRPr lang="en-US" sz="220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4192270" y="1525270"/>
            <a:ext cx="7907020" cy="852168"/>
          </a:xfrm>
          <a:prstGeom prst="round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2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Interest subsidy at the rate of 6% per annum or 50% of rate of interest charged</a:t>
            </a:r>
            <a:endParaRPr lang="en-US" sz="220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4193540" y="2437130"/>
            <a:ext cx="7905750" cy="920121"/>
          </a:xfrm>
          <a:prstGeom prst="round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Whichever is lower on the loan sanctioned  borne by the </a:t>
            </a:r>
            <a:r>
              <a:rPr lang="en-US" sz="22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central </a:t>
            </a:r>
            <a:r>
              <a:rPr lang="en-US" sz="240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government for a period of 5 years.</a:t>
            </a:r>
            <a:endParaRPr lang="en-US" sz="240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635" y="3638550"/>
            <a:ext cx="4191635" cy="2834718"/>
          </a:xfrm>
          <a:prstGeom prst="rightArrow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 fontAlgn="auto">
              <a:lnSpc>
                <a:spcPts val="2580"/>
              </a:lnSpc>
              <a:buFont typeface="Wingdings" panose="05000000000000000000" charset="0"/>
              <a:buNone/>
            </a:pPr>
            <a:r>
              <a:rPr lang="en-US" sz="2400">
                <a:gradFill>
                  <a:gsLst>
                    <a:gs pos="0">
                      <a:srgbClr val="7B32B2"/>
                    </a:gs>
                    <a:gs pos="0">
                      <a:srgbClr val="401A5D"/>
                    </a:gs>
                  </a:gsLst>
                  <a:lin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Exempted, increased in </a:t>
            </a:r>
            <a:r>
              <a:rPr lang="en-US" sz="2200">
                <a:gradFill>
                  <a:gsLst>
                    <a:gs pos="0">
                      <a:srgbClr val="7B32B2"/>
                    </a:gs>
                    <a:gs pos="0">
                      <a:srgbClr val="401A5D"/>
                    </a:gs>
                  </a:gsLst>
                  <a:lin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production  </a:t>
            </a:r>
            <a:r>
              <a:rPr lang="en-US" sz="2400">
                <a:gradFill>
                  <a:gsLst>
                    <a:gs pos="0">
                      <a:srgbClr val="7B32B2"/>
                    </a:gs>
                    <a:gs pos="0">
                      <a:srgbClr val="401A5D"/>
                    </a:gs>
                  </a:gsLst>
                  <a:lin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upto 50%,by change of raw materials</a:t>
            </a:r>
            <a:endParaRPr lang="en-US" sz="2400">
              <a:gradFill>
                <a:gsLst>
                  <a:gs pos="0">
                    <a:srgbClr val="7B32B2"/>
                  </a:gs>
                  <a:gs pos="0">
                    <a:srgbClr val="401A5D"/>
                  </a:gs>
                </a:gsLst>
                <a:lin scaled="0"/>
              </a:gra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4192270" y="4130675"/>
            <a:ext cx="7907020" cy="852132"/>
          </a:xfrm>
          <a:prstGeom prst="round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200">
                <a:gradFill>
                  <a:gsLst>
                    <a:gs pos="0">
                      <a:srgbClr val="012D86"/>
                    </a:gs>
                    <a:gs pos="100000">
                      <a:srgbClr val="0E2557"/>
                    </a:gs>
                  </a:gsLst>
                  <a:lin ang="5400000"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Without any expansion of the existing plant &amp; machinery or technology</a:t>
            </a:r>
            <a:endParaRPr lang="en-US" sz="2200">
              <a:gradFill>
                <a:gsLst>
                  <a:gs pos="0">
                    <a:srgbClr val="012D86"/>
                  </a:gs>
                  <a:gs pos="100000">
                    <a:srgbClr val="0E2557"/>
                  </a:gs>
                </a:gsLst>
                <a:lin ang="5400000" scaled="0"/>
              </a:gra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4" name="Text Box 13"/>
          <p:cNvSpPr txBox="1"/>
          <p:nvPr/>
        </p:nvSpPr>
        <p:spPr>
          <a:xfrm>
            <a:off x="4194175" y="5053965"/>
            <a:ext cx="7905750" cy="1227527"/>
          </a:xfrm>
          <a:prstGeom prst="round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200">
                <a:gradFill>
                  <a:gsLst>
                    <a:gs pos="0">
                      <a:srgbClr val="14CD68"/>
                    </a:gs>
                    <a:gs pos="5000">
                      <a:srgbClr val="0B6E38"/>
                    </a:gs>
                  </a:gsLst>
                  <a:lin ang="5400000"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Furnishing of “No increase in pollution load certificate” from the concerned State / Union </a:t>
            </a:r>
            <a:r>
              <a:rPr lang="en-US" sz="2200">
                <a:gradFill>
                  <a:gsLst>
                    <a:gs pos="0">
                      <a:srgbClr val="14CD68"/>
                    </a:gs>
                    <a:gs pos="5000">
                      <a:srgbClr val="0B6E38"/>
                    </a:gs>
                  </a:gsLst>
                  <a:lin ang="5400000" scaled="0"/>
                </a:gra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Territory Pollution Control Board</a:t>
            </a:r>
            <a:endParaRPr lang="en-US" sz="2200">
              <a:gradFill>
                <a:gsLst>
                  <a:gs pos="0">
                    <a:srgbClr val="14CD68"/>
                  </a:gs>
                  <a:gs pos="5000">
                    <a:srgbClr val="0B6E38"/>
                  </a:gs>
                </a:gsLst>
                <a:lin ang="5400000" scaled="0"/>
              </a:gra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pic>
        <p:nvPicPr>
          <p:cNvPr id="16" name="Picture 15"/>
          <p:cNvPicPr/>
          <p:nvPr/>
        </p:nvPicPr>
        <p:blipFill>
          <a:blip r:embed="rId6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80758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5" name="Content Placeholder 104"/>
          <p:cNvPicPr/>
          <p:nvPr>
            <p:ph idx="1"/>
          </p:nvPr>
        </p:nvPicPr>
        <p:blipFill>
          <a:blip r:embed="rId1">
            <a:alphaModFix amt="40000"/>
          </a:blip>
          <a:srcRect r="19387"/>
          <a:stretch>
            <a:fillRect/>
          </a:stretch>
        </p:blipFill>
        <p:spPr>
          <a:xfrm>
            <a:off x="0" y="-22860"/>
            <a:ext cx="12191365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0" name="Picture 99"/>
          <p:cNvPicPr/>
          <p:nvPr/>
        </p:nvPicPr>
        <p:blipFill>
          <a:blip r:embed="rId2">
            <a:alphaModFix amt="60000"/>
          </a:blip>
          <a:srcRect l="25262" r="22709"/>
          <a:stretch>
            <a:fillRect/>
          </a:stretch>
        </p:blipFill>
        <p:spPr>
          <a:xfrm>
            <a:off x="0" y="2437130"/>
            <a:ext cx="1715135" cy="13347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15135" cy="152527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4">
            <a:alphaModFix amt="40000"/>
          </a:blip>
          <a:srcRect l="7775" t="7065" r="9552" b="4518"/>
          <a:stretch>
            <a:fillRect/>
          </a:stretch>
        </p:blipFill>
        <p:spPr>
          <a:xfrm>
            <a:off x="0" y="4683125"/>
            <a:ext cx="1714500" cy="205041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5">
            <a:alphaModFix amt="20000"/>
          </a:blip>
          <a:srcRect l="5570" t="15289" r="2074" b="11822"/>
          <a:stretch>
            <a:fillRect/>
          </a:stretch>
        </p:blipFill>
        <p:spPr>
          <a:xfrm>
            <a:off x="5099050" y="-22860"/>
            <a:ext cx="1934845" cy="154813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4" name="Picture 103"/>
          <p:cNvPicPr/>
          <p:nvPr/>
        </p:nvPicPr>
        <p:blipFill>
          <a:blip r:embed="rId6"/>
          <a:srcRect l="4481" r="3852" b="23560"/>
          <a:stretch>
            <a:fillRect/>
          </a:stretch>
        </p:blipFill>
        <p:spPr>
          <a:xfrm>
            <a:off x="10417810" y="42545"/>
            <a:ext cx="1773555" cy="1482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Text Box 10"/>
          <p:cNvSpPr txBox="1"/>
          <p:nvPr/>
        </p:nvSpPr>
        <p:spPr>
          <a:xfrm>
            <a:off x="2004695" y="42545"/>
            <a:ext cx="8122920" cy="10763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0" algn="ctr"/>
            <a:r>
              <a:rPr lang="en-US" sz="32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Initiatives taken by GOI to meet the E20 target</a:t>
            </a:r>
            <a:endParaRPr lang="en-US" sz="32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3497580" y="3009265"/>
            <a:ext cx="3832225" cy="2505075"/>
          </a:xfrm>
          <a:custGeom>
            <a:avLst/>
            <a:gdLst>
              <a:gd name="connsiteX0" fmla="*/ 0 w 6035"/>
              <a:gd name="connsiteY0" fmla="*/ 1387 h 3945"/>
              <a:gd name="connsiteX1" fmla="*/ 2395 w 6035"/>
              <a:gd name="connsiteY1" fmla="*/ 1239 h 3945"/>
              <a:gd name="connsiteX2" fmla="*/ 3117 w 6035"/>
              <a:gd name="connsiteY2" fmla="*/ 0 h 3945"/>
              <a:gd name="connsiteX3" fmla="*/ 3853 w 6035"/>
              <a:gd name="connsiteY3" fmla="*/ 1239 h 3945"/>
              <a:gd name="connsiteX4" fmla="*/ 6035 w 6035"/>
              <a:gd name="connsiteY4" fmla="*/ 1391 h 3945"/>
              <a:gd name="connsiteX5" fmla="*/ 4068 w 6035"/>
              <a:gd name="connsiteY5" fmla="*/ 2020 h 3945"/>
              <a:gd name="connsiteX6" fmla="*/ 3141 w 6035"/>
              <a:gd name="connsiteY6" fmla="*/ 3945 h 3945"/>
              <a:gd name="connsiteX7" fmla="*/ 2048 w 6035"/>
              <a:gd name="connsiteY7" fmla="*/ 2139 h 3945"/>
              <a:gd name="connsiteX8" fmla="*/ 0 w 6035"/>
              <a:gd name="connsiteY8" fmla="*/ 1387 h 3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35" h="3945">
                <a:moveTo>
                  <a:pt x="0" y="1387"/>
                </a:moveTo>
                <a:lnTo>
                  <a:pt x="2395" y="1239"/>
                </a:lnTo>
                <a:lnTo>
                  <a:pt x="3117" y="0"/>
                </a:lnTo>
                <a:lnTo>
                  <a:pt x="3853" y="1239"/>
                </a:lnTo>
                <a:lnTo>
                  <a:pt x="6035" y="1391"/>
                </a:lnTo>
                <a:lnTo>
                  <a:pt x="4068" y="2020"/>
                </a:lnTo>
                <a:lnTo>
                  <a:pt x="3141" y="3945"/>
                </a:lnTo>
                <a:cubicBezTo>
                  <a:pt x="2856" y="3864"/>
                  <a:pt x="2303" y="2218"/>
                  <a:pt x="2048" y="2139"/>
                </a:cubicBezTo>
                <a:lnTo>
                  <a:pt x="0" y="1387"/>
                </a:lnTo>
                <a:close/>
              </a:path>
            </a:pathLst>
          </a:cu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indent="0">
              <a:buFont typeface="Wingdings" panose="05000000000000000000" charset="0"/>
              <a:buNone/>
            </a:pPr>
            <a:endParaRPr lang="en-US" sz="24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        </a:t>
            </a:r>
            <a:endParaRPr lang="en-US" sz="24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  <a:p>
            <a:pPr indent="0">
              <a:buFont typeface="Wingdings" panose="05000000000000000000" charset="0"/>
              <a:buNone/>
            </a:pPr>
            <a:r>
              <a:rPr lang="en-US" sz="24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           Initiatives 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7272020" y="3260090"/>
            <a:ext cx="4919345" cy="2155468"/>
          </a:xfrm>
          <a:prstGeom prst="round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l">
              <a:buFont typeface="Wingdings" panose="05000000000000000000" charset="0"/>
              <a:buNone/>
            </a:pPr>
            <a:r>
              <a:rPr lang="en-US" sz="2400" b="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</a:rPr>
              <a:t>DFPD has developed a web portal  to review the progress of upcoming ethanol projects on a real time basis. </a:t>
            </a:r>
            <a:r>
              <a:rPr lang="en-US" sz="2400"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http://sugarethanol.nic.in</a:t>
            </a:r>
            <a:endParaRPr lang="en-US" sz="2400" b="0"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5" name="Text Box 4"/>
          <p:cNvSpPr txBox="1"/>
          <p:nvPr/>
        </p:nvSpPr>
        <p:spPr>
          <a:xfrm>
            <a:off x="3016885" y="1550035"/>
            <a:ext cx="52508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>
              <a:buFont typeface="Wingdings" panose="05000000000000000000" charset="0"/>
              <a:buNone/>
            </a:pPr>
            <a:r>
              <a:rPr lang="en-US" sz="2400">
                <a:solidFill>
                  <a:srgbClr val="7030A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MoEF&amp;CC vide its OM dated 28th January 2021:Relaxed  the certificate from MoPNG for the Ethanol Blending Programme.</a:t>
            </a:r>
            <a:endParaRPr lang="en-US" sz="2400">
              <a:solidFill>
                <a:srgbClr val="7030A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180975" y="3009265"/>
            <a:ext cx="3497580" cy="23069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l">
              <a:buFont typeface="Wingdings" panose="05000000000000000000" charset="0"/>
              <a:buNone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Concept of Tripartite Agreement between mills/distilleries,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 algn="l">
              <a:buFont typeface="Wingdings" panose="05000000000000000000" charset="0"/>
              <a:buNone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banks and OMCs for help mills/ distilleries to avail loans. 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3497580" y="5266690"/>
            <a:ext cx="4103370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sz="2400" b="0">
                <a:solidFill>
                  <a:srgbClr val="000000"/>
                </a:solidFill>
                <a:latin typeface="Bookman Old Style" panose="02050604050505020204" charset="0"/>
                <a:cs typeface="Bookman Old Style" panose="02050604050505020204" charset="0"/>
              </a:rPr>
              <a:t>One time registration of ethanol suppliers for long term, ethanol demand for 5 years</a:t>
            </a:r>
            <a:endParaRPr lang="en-US" sz="2400" b="0">
              <a:solidFill>
                <a:srgbClr val="0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16143</Words>
  <Application>WPS Presentation</Application>
  <PresentationFormat>Widescreen</PresentationFormat>
  <Paragraphs>1696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3" baseType="lpstr">
      <vt:lpstr>Arial</vt:lpstr>
      <vt:lpstr>SimSun</vt:lpstr>
      <vt:lpstr>Wingdings</vt:lpstr>
      <vt:lpstr>Bodoni MT</vt:lpstr>
      <vt:lpstr>Bookman Old Style</vt:lpstr>
      <vt:lpstr>Wingdings</vt:lpstr>
      <vt:lpstr>Microsoft YaHei</vt:lpstr>
      <vt:lpstr>Arial Unicode MS</vt:lpstr>
      <vt:lpstr>Calibri Light</vt:lpstr>
      <vt:lpstr>Calibri</vt:lpstr>
      <vt:lpstr>Freestyle Script</vt:lpstr>
      <vt:lpstr>CGOmega-Bold</vt:lpstr>
      <vt:lpstr>Segoe Print</vt:lpstr>
      <vt:lpstr>Office Theme</vt:lpstr>
      <vt:lpstr>Bitter to sweet journey of Indian sugar mills by ethanol blending petrol programme</vt:lpstr>
      <vt:lpstr>Indian sugar mills were facing financial crisis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Bitter to sweet journey of Indian sugar mills by ethanol blending petrol programme</dc:title>
  <dc:creator>USER</dc:creator>
  <cp:lastModifiedBy>ADMIN</cp:lastModifiedBy>
  <cp:revision>41</cp:revision>
  <dcterms:created xsi:type="dcterms:W3CDTF">2023-03-25T18:22:00Z</dcterms:created>
  <dcterms:modified xsi:type="dcterms:W3CDTF">2023-03-31T12:41:34Z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5F4B26F6DC3949E69051AE061B59DE8F</vt:lpwstr>
  </property>
  <property fmtid="{D5CDD505-2E9C-101B-9397-08002B2CF9AE}" pid="3" name="KSOProductBuildVer">
    <vt:lpwstr>1033-11.2.0.11513</vt:lpwstr>
  </property>
</Properties>
</file>