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Default Extension="xlsx" ContentType="application/vnd.openxmlformats-officedocument.spreadsheetml.sheet"/>
  <Override PartName="/ppt/charts/chart3.xml" ContentType="application/vnd.openxmlformats-officedocument.drawingml.char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charts/chart1.xml" ContentType="application/vnd.openxmlformats-officedocument.drawingml.chart+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slides/slide8.xml" ContentType="application/vnd.openxmlformats-officedocument.presentationml.slide+xml"/>
  <Override PartName="/ppt/diagrams/data1.xml" ContentType="application/vnd.openxmlformats-officedocument.drawingml.diagramData+xml"/>
  <Override PartName="/ppt/charts/chart2.xml" ContentType="application/vnd.openxmlformats-officedocument.drawingml.char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50"/>
  </p:notesMasterIdLst>
  <p:sldIdLst>
    <p:sldId id="321" r:id="rId2"/>
    <p:sldId id="262" r:id="rId3"/>
    <p:sldId id="263" r:id="rId4"/>
    <p:sldId id="264" r:id="rId5"/>
    <p:sldId id="315" r:id="rId6"/>
    <p:sldId id="320" r:id="rId7"/>
    <p:sldId id="274" r:id="rId8"/>
    <p:sldId id="275" r:id="rId9"/>
    <p:sldId id="276" r:id="rId10"/>
    <p:sldId id="277" r:id="rId11"/>
    <p:sldId id="278" r:id="rId12"/>
    <p:sldId id="279" r:id="rId13"/>
    <p:sldId id="281" r:id="rId14"/>
    <p:sldId id="313" r:id="rId15"/>
    <p:sldId id="285" r:id="rId16"/>
    <p:sldId id="282" r:id="rId17"/>
    <p:sldId id="283" r:id="rId18"/>
    <p:sldId id="286" r:id="rId19"/>
    <p:sldId id="287" r:id="rId20"/>
    <p:sldId id="288" r:id="rId21"/>
    <p:sldId id="289" r:id="rId22"/>
    <p:sldId id="322" r:id="rId23"/>
    <p:sldId id="323" r:id="rId24"/>
    <p:sldId id="324" r:id="rId25"/>
    <p:sldId id="325" r:id="rId26"/>
    <p:sldId id="290" r:id="rId27"/>
    <p:sldId id="291" r:id="rId28"/>
    <p:sldId id="292" r:id="rId29"/>
    <p:sldId id="293" r:id="rId30"/>
    <p:sldId id="294" r:id="rId31"/>
    <p:sldId id="295" r:id="rId32"/>
    <p:sldId id="296" r:id="rId33"/>
    <p:sldId id="297" r:id="rId34"/>
    <p:sldId id="298" r:id="rId35"/>
    <p:sldId id="299" r:id="rId36"/>
    <p:sldId id="300" r:id="rId37"/>
    <p:sldId id="301" r:id="rId38"/>
    <p:sldId id="302" r:id="rId39"/>
    <p:sldId id="303" r:id="rId40"/>
    <p:sldId id="304" r:id="rId41"/>
    <p:sldId id="305" r:id="rId42"/>
    <p:sldId id="306" r:id="rId43"/>
    <p:sldId id="307" r:id="rId44"/>
    <p:sldId id="308" r:id="rId45"/>
    <p:sldId id="309" r:id="rId46"/>
    <p:sldId id="310" r:id="rId47"/>
    <p:sldId id="311" r:id="rId48"/>
    <p:sldId id="312" r:id="rId4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66"/>
    <a:srgbClr val="0033CC"/>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6057" autoAdjust="0"/>
  </p:normalViewPr>
  <p:slideViewPr>
    <p:cSldViewPr>
      <p:cViewPr varScale="1">
        <p:scale>
          <a:sx n="73" d="100"/>
          <a:sy n="73" d="100"/>
        </p:scale>
        <p:origin x="-1311" y="-6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presProps" Target="presProps.xml"/></Relationships>
</file>

<file path=ppt/charts/_rels/chart1.xml.rels><?xml version="1.0" encoding="UTF-8" standalone="yes"?>
<Relationships xmlns="http://schemas.openxmlformats.org/package/2006/relationships"><Relationship Id="rId1" Type="http://schemas.openxmlformats.org/officeDocument/2006/relationships/oleObject" Target="file:///D:\23.03.2020\SHAREIT\SRINATH\Misc\Man-Power%20Details%20(Total)%20-%20Copy.xlsx" TargetMode="Externa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Office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Office_Excel_Worksheet2.xlsx"/></Relationships>
</file>

<file path=ppt/charts/chart1.xml><?xml version="1.0" encoding="utf-8"?>
<c:chartSpace xmlns:c="http://schemas.openxmlformats.org/drawingml/2006/chart" xmlns:a="http://schemas.openxmlformats.org/drawingml/2006/main" xmlns:r="http://schemas.openxmlformats.org/officeDocument/2006/relationships">
  <c:date1904 val="1"/>
  <c:lang val="en-US"/>
  <c:style val="27"/>
  <c:chart>
    <c:autoTitleDeleted val="1"/>
    <c:plotArea>
      <c:layout/>
      <c:radarChart>
        <c:radarStyle val="filled"/>
        <c:ser>
          <c:idx val="0"/>
          <c:order val="0"/>
          <c:cat>
            <c:strRef>
              <c:f>'AGEC-Tech Man power '!$B$3:$B$18</c:f>
              <c:strCache>
                <c:ptCount val="16"/>
                <c:pt idx="0">
                  <c:v>Business Development</c:v>
                </c:pt>
                <c:pt idx="1">
                  <c:v>Project Management</c:v>
                </c:pt>
                <c:pt idx="2">
                  <c:v>Commercial Contracts Project Monitoring</c:v>
                </c:pt>
                <c:pt idx="3">
                  <c:v>Project Engineering</c:v>
                </c:pt>
                <c:pt idx="4">
                  <c:v>Process &amp; Enviroment</c:v>
                </c:pt>
                <c:pt idx="5">
                  <c:v>Civil &amp; Structural</c:v>
                </c:pt>
                <c:pt idx="6">
                  <c:v>Mechanical</c:v>
                </c:pt>
                <c:pt idx="7">
                  <c:v>Plant Design &amp; Piping</c:v>
                </c:pt>
                <c:pt idx="8">
                  <c:v>Material Handling</c:v>
                </c:pt>
                <c:pt idx="9">
                  <c:v>Thermal Design</c:v>
                </c:pt>
                <c:pt idx="10">
                  <c:v>Electrical &amp; Instrumentation</c:v>
                </c:pt>
                <c:pt idx="11">
                  <c:v>Quality / Inspection</c:v>
                </c:pt>
                <c:pt idx="12">
                  <c:v>Site Services</c:v>
                </c:pt>
                <c:pt idx="13">
                  <c:v>Administration</c:v>
                </c:pt>
                <c:pt idx="14">
                  <c:v>Accounts</c:v>
                </c:pt>
                <c:pt idx="15">
                  <c:v>IT &amp; Software Development</c:v>
                </c:pt>
              </c:strCache>
            </c:strRef>
          </c:cat>
          <c:val>
            <c:numRef>
              <c:f>'AGEC-Tech Man power '!$E$3:$E$18</c:f>
              <c:numCache>
                <c:formatCode>General</c:formatCode>
                <c:ptCount val="16"/>
                <c:pt idx="0">
                  <c:v>5</c:v>
                </c:pt>
                <c:pt idx="1">
                  <c:v>25</c:v>
                </c:pt>
                <c:pt idx="2">
                  <c:v>10</c:v>
                </c:pt>
                <c:pt idx="3">
                  <c:v>7</c:v>
                </c:pt>
                <c:pt idx="4">
                  <c:v>21</c:v>
                </c:pt>
                <c:pt idx="5">
                  <c:v>26</c:v>
                </c:pt>
                <c:pt idx="6">
                  <c:v>14</c:v>
                </c:pt>
                <c:pt idx="7">
                  <c:v>31</c:v>
                </c:pt>
                <c:pt idx="8">
                  <c:v>11</c:v>
                </c:pt>
                <c:pt idx="9">
                  <c:v>16</c:v>
                </c:pt>
                <c:pt idx="10">
                  <c:v>25</c:v>
                </c:pt>
                <c:pt idx="11">
                  <c:v>6</c:v>
                </c:pt>
                <c:pt idx="12">
                  <c:v>18</c:v>
                </c:pt>
                <c:pt idx="13">
                  <c:v>10</c:v>
                </c:pt>
                <c:pt idx="14">
                  <c:v>6</c:v>
                </c:pt>
                <c:pt idx="15">
                  <c:v>4</c:v>
                </c:pt>
              </c:numCache>
            </c:numRef>
          </c:val>
        </c:ser>
        <c:axId val="125630336"/>
        <c:axId val="125631872"/>
      </c:radarChart>
      <c:catAx>
        <c:axId val="125630336"/>
        <c:scaling>
          <c:orientation val="minMax"/>
        </c:scaling>
        <c:axPos val="b"/>
        <c:majorGridlines/>
        <c:tickLblPos val="nextTo"/>
        <c:txPr>
          <a:bodyPr/>
          <a:lstStyle/>
          <a:p>
            <a:pPr>
              <a:defRPr sz="1200" b="1"/>
            </a:pPr>
            <a:endParaRPr lang="en-US"/>
          </a:p>
        </c:txPr>
        <c:crossAx val="125631872"/>
        <c:crosses val="autoZero"/>
        <c:auto val="1"/>
        <c:lblAlgn val="ctr"/>
        <c:lblOffset val="100"/>
      </c:catAx>
      <c:valAx>
        <c:axId val="125631872"/>
        <c:scaling>
          <c:orientation val="minMax"/>
        </c:scaling>
        <c:axPos val="l"/>
        <c:majorGridlines/>
        <c:numFmt formatCode="General" sourceLinked="1"/>
        <c:tickLblPos val="nextTo"/>
        <c:crossAx val="125630336"/>
        <c:crosses val="autoZero"/>
        <c:crossBetween val="between"/>
      </c:valAx>
    </c:plotArea>
    <c:plotVisOnly val="1"/>
    <c:dispBlanksAs val="zero"/>
  </c:chart>
  <c:externalData r:id="rId1"/>
</c:chartSpace>
</file>

<file path=ppt/charts/chart2.xml><?xml version="1.0" encoding="utf-8"?>
<c:chartSpace xmlns:c="http://schemas.openxmlformats.org/drawingml/2006/chart" xmlns:a="http://schemas.openxmlformats.org/drawingml/2006/main" xmlns:r="http://schemas.openxmlformats.org/officeDocument/2006/relationships">
  <c:date1904 val="1"/>
  <c:lang val="en-US"/>
  <c:style val="10"/>
  <c:chart>
    <c:autoTitleDeleted val="1"/>
    <c:view3D>
      <c:rotX val="20"/>
      <c:perspective val="30"/>
    </c:view3D>
    <c:plotArea>
      <c:layout>
        <c:manualLayout>
          <c:layoutTarget val="inner"/>
          <c:xMode val="edge"/>
          <c:yMode val="edge"/>
          <c:x val="1.9251482453582203E-2"/>
          <c:y val="0.11204937220685252"/>
          <c:w val="0.6460649363274199"/>
          <c:h val="0.77590125558631606"/>
        </c:manualLayout>
      </c:layout>
      <c:pie3DChart>
        <c:varyColors val="1"/>
        <c:ser>
          <c:idx val="0"/>
          <c:order val="0"/>
          <c:tx>
            <c:strRef>
              <c:f>Sheet1!$B$1</c:f>
              <c:strCache>
                <c:ptCount val="1"/>
                <c:pt idx="0">
                  <c:v>Column1</c:v>
                </c:pt>
              </c:strCache>
            </c:strRef>
          </c:tx>
          <c:dLbls>
            <c:showPercent val="1"/>
            <c:separator> </c:separator>
            <c:showLeaderLines val="1"/>
            <c:extLst xmlns:c16r2="http://schemas.microsoft.com/office/drawing/2015/06/chart">
              <c:ext xmlns:c15="http://schemas.microsoft.com/office/drawing/2012/chart" uri="{CE6537A1-D6FC-4f65-9D91-7224C49458BB}"/>
            </c:extLst>
          </c:dLbls>
          <c:cat>
            <c:strRef>
              <c:f>Sheet1!$A$2:$A$4</c:f>
              <c:strCache>
                <c:ptCount val="3"/>
                <c:pt idx="0">
                  <c:v>Post Graduate &amp; Ph.D</c:v>
                </c:pt>
                <c:pt idx="1">
                  <c:v>Graduate</c:v>
                </c:pt>
                <c:pt idx="2">
                  <c:v>Diploma</c:v>
                </c:pt>
              </c:strCache>
            </c:strRef>
          </c:cat>
          <c:val>
            <c:numRef>
              <c:f>Sheet1!$B$2:$B$4</c:f>
              <c:numCache>
                <c:formatCode>0</c:formatCode>
                <c:ptCount val="3"/>
                <c:pt idx="0">
                  <c:v>35</c:v>
                </c:pt>
                <c:pt idx="1">
                  <c:v>143</c:v>
                </c:pt>
                <c:pt idx="2">
                  <c:v>49</c:v>
                </c:pt>
              </c:numCache>
            </c:numRef>
          </c:val>
          <c:extLst xmlns:c16r2="http://schemas.microsoft.com/office/drawing/2015/06/chart">
            <c:ext xmlns:c16="http://schemas.microsoft.com/office/drawing/2014/chart" uri="{C3380CC4-5D6E-409C-BE32-E72D297353CC}">
              <c16:uniqueId val="{00000000-BE70-4DC8-9BDC-200A91CD5FBC}"/>
            </c:ext>
          </c:extLst>
        </c:ser>
        <c:dLbls>
          <c:showPercent val="1"/>
        </c:dLbls>
      </c:pie3DChart>
    </c:plotArea>
    <c:legend>
      <c:legendPos val="r"/>
      <c:layout>
        <c:manualLayout>
          <c:xMode val="edge"/>
          <c:yMode val="edge"/>
          <c:x val="0.68465915718868831"/>
          <c:y val="0.1647705185500461"/>
          <c:w val="0.28611111111111109"/>
          <c:h val="0.480917925799831"/>
        </c:manualLayout>
      </c:layout>
    </c:legend>
    <c:plotVisOnly val="1"/>
    <c:dispBlanksAs val="zero"/>
  </c:chart>
  <c:txPr>
    <a:bodyPr/>
    <a:lstStyle/>
    <a:p>
      <a:pPr>
        <a:defRPr sz="1800"/>
      </a:pPr>
      <a:endParaRPr lang="en-US"/>
    </a:p>
  </c:txPr>
  <c:externalData r:id="rId1"/>
</c:chartSpace>
</file>

<file path=ppt/charts/chart3.xml><?xml version="1.0" encoding="utf-8"?>
<c:chartSpace xmlns:c="http://schemas.openxmlformats.org/drawingml/2006/chart" xmlns:a="http://schemas.openxmlformats.org/drawingml/2006/main" xmlns:r="http://schemas.openxmlformats.org/officeDocument/2006/relationships">
  <c:date1904 val="1"/>
  <c:lang val="en-US"/>
  <c:chart>
    <c:autoTitleDeleted val="1"/>
    <c:plotArea>
      <c:layout>
        <c:manualLayout>
          <c:layoutTarget val="inner"/>
          <c:xMode val="edge"/>
          <c:yMode val="edge"/>
          <c:x val="0.42722841462999073"/>
          <c:y val="1.3744390822114979E-2"/>
          <c:w val="0.50622197840024097"/>
          <c:h val="0.93574365704287388"/>
        </c:manualLayout>
      </c:layout>
      <c:doughnutChart>
        <c:varyColors val="1"/>
        <c:ser>
          <c:idx val="0"/>
          <c:order val="0"/>
          <c:tx>
            <c:strRef>
              <c:f>Sheet1!$B$1</c:f>
              <c:strCache>
                <c:ptCount val="1"/>
                <c:pt idx="0">
                  <c:v>Column1</c:v>
                </c:pt>
              </c:strCache>
            </c:strRef>
          </c:tx>
          <c:explosion val="6"/>
          <c:dLbls>
            <c:showPercent val="1"/>
            <c:showLeaderLines val="1"/>
          </c:dLbls>
          <c:cat>
            <c:strRef>
              <c:f>Sheet1!$A$2:$A$6</c:f>
              <c:strCache>
                <c:ptCount val="5"/>
                <c:pt idx="0">
                  <c:v>&lt; 5 Years</c:v>
                </c:pt>
                <c:pt idx="1">
                  <c:v>5-10 Years</c:v>
                </c:pt>
                <c:pt idx="2">
                  <c:v>10-15 Years</c:v>
                </c:pt>
                <c:pt idx="3">
                  <c:v>15-20 Years</c:v>
                </c:pt>
                <c:pt idx="4">
                  <c:v>Above 20 Years</c:v>
                </c:pt>
              </c:strCache>
            </c:strRef>
          </c:cat>
          <c:val>
            <c:numRef>
              <c:f>Sheet1!$B$2:$B$6</c:f>
              <c:numCache>
                <c:formatCode>General</c:formatCode>
                <c:ptCount val="5"/>
                <c:pt idx="0">
                  <c:v>49</c:v>
                </c:pt>
                <c:pt idx="1">
                  <c:v>37</c:v>
                </c:pt>
                <c:pt idx="2">
                  <c:v>38</c:v>
                </c:pt>
                <c:pt idx="3">
                  <c:v>49</c:v>
                </c:pt>
                <c:pt idx="4">
                  <c:v>62</c:v>
                </c:pt>
              </c:numCache>
            </c:numRef>
          </c:val>
        </c:ser>
        <c:dLbls>
          <c:showPercent val="1"/>
        </c:dLbls>
        <c:firstSliceAng val="0"/>
        <c:holeSize val="50"/>
      </c:doughnutChart>
    </c:plotArea>
    <c:legend>
      <c:legendPos val="t"/>
      <c:layout>
        <c:manualLayout>
          <c:xMode val="edge"/>
          <c:yMode val="edge"/>
          <c:x val="4.1526874358096537E-2"/>
          <c:y val="0.22880704428075518"/>
          <c:w val="0.37716978559498443"/>
          <c:h val="0.53492400659220063"/>
        </c:manualLayout>
      </c:layout>
    </c:legend>
    <c:plotVisOnly val="1"/>
  </c:chart>
  <c:txPr>
    <a:bodyPr/>
    <a:lstStyle/>
    <a:p>
      <a:pPr>
        <a:defRPr sz="1800"/>
      </a:pPr>
      <a:endParaRPr lang="en-US"/>
    </a:p>
  </c:txPr>
  <c:externalData r:id="rId1"/>
</c:chartSpac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C355550-80BF-48E1-A653-6019251C1847}" type="doc">
      <dgm:prSet loTypeId="urn:microsoft.com/office/officeart/2005/8/layout/arrow2" loCatId="process" qsTypeId="urn:microsoft.com/office/officeart/2005/8/quickstyle/3d6" qsCatId="3D" csTypeId="urn:microsoft.com/office/officeart/2005/8/colors/accent1_2" csCatId="accent1" phldr="1"/>
      <dgm:spPr/>
    </dgm:pt>
    <dgm:pt modelId="{8929239B-92FA-40B2-BCFF-346B50D29D02}">
      <dgm:prSet phldrT="[Text]" custT="1"/>
      <dgm:spPr/>
      <dgm:t>
        <a:bodyPr/>
        <a:lstStyle/>
        <a:p>
          <a:pPr algn="ctr"/>
          <a:r>
            <a:rPr lang="en-IN" sz="2400" b="1" cap="none" spc="0" dirty="0" smtClean="0">
              <a:ln w="12700">
                <a:prstDash val="solid"/>
              </a:ln>
              <a:effectLst>
                <a:outerShdw blurRad="41275" dist="20320" dir="1800000" algn="tl" rotWithShape="0">
                  <a:srgbClr val="000000">
                    <a:alpha val="40000"/>
                  </a:srgbClr>
                </a:outerShdw>
              </a:effectLst>
              <a:latin typeface="Trebuchet MS" pitchFamily="34" charset="0"/>
            </a:rPr>
            <a:t>1990</a:t>
          </a:r>
          <a:r>
            <a:rPr lang="en-IN" sz="2400" b="1" dirty="0" smtClean="0">
              <a:latin typeface="Trebuchet MS" pitchFamily="34" charset="0"/>
            </a:rPr>
            <a:t> </a:t>
          </a:r>
          <a:r>
            <a:rPr lang="en-IN" sz="2400" b="1" cap="none" spc="0" dirty="0" smtClean="0">
              <a:ln w="12700">
                <a:prstDash val="solid"/>
              </a:ln>
              <a:effectLst>
                <a:outerShdw blurRad="41275" dist="20320" dir="1800000" algn="tl" rotWithShape="0">
                  <a:srgbClr val="000000">
                    <a:alpha val="40000"/>
                  </a:srgbClr>
                </a:outerShdw>
              </a:effectLst>
              <a:latin typeface="Trebuchet MS" pitchFamily="34" charset="0"/>
            </a:rPr>
            <a:t>Inception</a:t>
          </a:r>
          <a:endParaRPr lang="en-IN" sz="2400" b="1" dirty="0">
            <a:latin typeface="Trebuchet MS" pitchFamily="34" charset="0"/>
          </a:endParaRPr>
        </a:p>
      </dgm:t>
    </dgm:pt>
    <dgm:pt modelId="{E082260D-CC4C-429A-B3F3-85546341D0E4}" type="parTrans" cxnId="{467D14AC-2CE8-46BC-966A-06C6F8103A25}">
      <dgm:prSet/>
      <dgm:spPr/>
      <dgm:t>
        <a:bodyPr/>
        <a:lstStyle/>
        <a:p>
          <a:endParaRPr lang="en-IN"/>
        </a:p>
      </dgm:t>
    </dgm:pt>
    <dgm:pt modelId="{18452AF5-33B3-4CF6-9871-364A18C64D95}" type="sibTrans" cxnId="{467D14AC-2CE8-46BC-966A-06C6F8103A25}">
      <dgm:prSet/>
      <dgm:spPr/>
      <dgm:t>
        <a:bodyPr/>
        <a:lstStyle/>
        <a:p>
          <a:endParaRPr lang="en-IN"/>
        </a:p>
      </dgm:t>
    </dgm:pt>
    <dgm:pt modelId="{44975136-B566-4FBC-A7CA-40E014D44512}">
      <dgm:prSet phldrT="[Text]" custT="1"/>
      <dgm:spPr/>
      <dgm:t>
        <a:bodyPr/>
        <a:lstStyle/>
        <a:p>
          <a:r>
            <a:rPr lang="en-IN" sz="2400" b="1" cap="none" spc="0" dirty="0" smtClean="0">
              <a:ln w="12700">
                <a:prstDash val="solid"/>
              </a:ln>
              <a:effectLst>
                <a:outerShdw blurRad="41275" dist="20320" dir="1800000" algn="tl" rotWithShape="0">
                  <a:srgbClr val="000000">
                    <a:alpha val="40000"/>
                  </a:srgbClr>
                </a:outerShdw>
              </a:effectLst>
              <a:latin typeface="Trebuchet MS" pitchFamily="34" charset="0"/>
            </a:rPr>
            <a:t>2023</a:t>
          </a:r>
          <a:endParaRPr lang="en-IN" sz="2400" b="1" cap="none" spc="0" dirty="0">
            <a:ln w="12700">
              <a:prstDash val="solid"/>
            </a:ln>
            <a:effectLst>
              <a:outerShdw blurRad="41275" dist="20320" dir="1800000" algn="tl" rotWithShape="0">
                <a:srgbClr val="000000">
                  <a:alpha val="40000"/>
                </a:srgbClr>
              </a:outerShdw>
            </a:effectLst>
            <a:latin typeface="Trebuchet MS" pitchFamily="34" charset="0"/>
          </a:endParaRPr>
        </a:p>
      </dgm:t>
    </dgm:pt>
    <dgm:pt modelId="{88F32C1B-5341-4FAF-A7B0-5EC63A5ACB8B}" type="parTrans" cxnId="{B132F080-745E-4243-B70B-4B56641C968C}">
      <dgm:prSet/>
      <dgm:spPr/>
      <dgm:t>
        <a:bodyPr/>
        <a:lstStyle/>
        <a:p>
          <a:endParaRPr lang="en-IN"/>
        </a:p>
      </dgm:t>
    </dgm:pt>
    <dgm:pt modelId="{481A51E5-DDBE-401A-8FC4-8C78443D598F}" type="sibTrans" cxnId="{B132F080-745E-4243-B70B-4B56641C968C}">
      <dgm:prSet/>
      <dgm:spPr/>
      <dgm:t>
        <a:bodyPr/>
        <a:lstStyle/>
        <a:p>
          <a:endParaRPr lang="en-IN"/>
        </a:p>
      </dgm:t>
    </dgm:pt>
    <dgm:pt modelId="{420B3626-4006-41AC-8916-047F89474C7E}">
      <dgm:prSet phldrT="[Text]" custT="1"/>
      <dgm:spPr/>
      <dgm:t>
        <a:bodyPr/>
        <a:lstStyle/>
        <a:p>
          <a:pPr algn="ctr"/>
          <a:r>
            <a:rPr lang="en-US" sz="2400" b="1" dirty="0" smtClean="0">
              <a:latin typeface="Trebuchet MS" pitchFamily="34" charset="0"/>
            </a:rPr>
            <a:t>1995 Systems &amp; Controls</a:t>
          </a:r>
        </a:p>
      </dgm:t>
    </dgm:pt>
    <dgm:pt modelId="{85A4653A-AB7E-4404-8FBE-035599FC6E55}" type="parTrans" cxnId="{693E8AAC-1085-4D24-A988-0DF3955CDD5C}">
      <dgm:prSet/>
      <dgm:spPr/>
      <dgm:t>
        <a:bodyPr/>
        <a:lstStyle/>
        <a:p>
          <a:endParaRPr lang="en-IN"/>
        </a:p>
      </dgm:t>
    </dgm:pt>
    <dgm:pt modelId="{4761C3E0-02D6-4814-8921-A740DE544753}" type="sibTrans" cxnId="{693E8AAC-1085-4D24-A988-0DF3955CDD5C}">
      <dgm:prSet/>
      <dgm:spPr/>
      <dgm:t>
        <a:bodyPr/>
        <a:lstStyle/>
        <a:p>
          <a:endParaRPr lang="en-IN"/>
        </a:p>
      </dgm:t>
    </dgm:pt>
    <dgm:pt modelId="{B407F19D-4EE7-4C50-8750-9AACE86760E1}">
      <dgm:prSet phldrT="[Text]" custT="1"/>
      <dgm:spPr/>
      <dgm:t>
        <a:bodyPr/>
        <a:lstStyle/>
        <a:p>
          <a:pPr algn="ctr"/>
          <a:r>
            <a:rPr lang="en-US" sz="2400" b="1" dirty="0" smtClean="0">
              <a:latin typeface="Trebuchet MS" pitchFamily="34" charset="0"/>
            </a:rPr>
            <a:t>2009 FZC </a:t>
          </a:r>
          <a:r>
            <a:rPr lang="en-US" sz="2400" b="1" dirty="0" err="1" smtClean="0">
              <a:latin typeface="Trebuchet MS" pitchFamily="34" charset="0"/>
            </a:rPr>
            <a:t>Sharjah</a:t>
          </a:r>
          <a:endParaRPr lang="en-IN" sz="2400" b="1" dirty="0">
            <a:latin typeface="Trebuchet MS" pitchFamily="34" charset="0"/>
          </a:endParaRPr>
        </a:p>
      </dgm:t>
    </dgm:pt>
    <dgm:pt modelId="{6B02125D-1526-4F2F-A3AF-8AE416A7AE6B}" type="parTrans" cxnId="{B5C76397-F7E3-4279-9FEA-47D7009CEC93}">
      <dgm:prSet/>
      <dgm:spPr/>
      <dgm:t>
        <a:bodyPr/>
        <a:lstStyle/>
        <a:p>
          <a:endParaRPr lang="en-IN"/>
        </a:p>
      </dgm:t>
    </dgm:pt>
    <dgm:pt modelId="{F79CF6AC-F29E-4AA9-986A-311494F2D646}" type="sibTrans" cxnId="{B5C76397-F7E3-4279-9FEA-47D7009CEC93}">
      <dgm:prSet/>
      <dgm:spPr/>
      <dgm:t>
        <a:bodyPr/>
        <a:lstStyle/>
        <a:p>
          <a:endParaRPr lang="en-IN"/>
        </a:p>
      </dgm:t>
    </dgm:pt>
    <dgm:pt modelId="{B4D8DB9E-B3D5-4706-870E-B1A479B42681}" type="pres">
      <dgm:prSet presAssocID="{4C355550-80BF-48E1-A653-6019251C1847}" presName="arrowDiagram" presStyleCnt="0">
        <dgm:presLayoutVars>
          <dgm:chMax val="5"/>
          <dgm:dir/>
          <dgm:resizeHandles val="exact"/>
        </dgm:presLayoutVars>
      </dgm:prSet>
      <dgm:spPr/>
    </dgm:pt>
    <dgm:pt modelId="{81D94FA5-E5B0-4C10-938F-6C19EE6D7F3D}" type="pres">
      <dgm:prSet presAssocID="{4C355550-80BF-48E1-A653-6019251C1847}" presName="arrow" presStyleLbl="bgShp" presStyleIdx="0" presStyleCnt="1" custLinFactNeighborY="-1084"/>
      <dgm:spPr/>
    </dgm:pt>
    <dgm:pt modelId="{B84D8F15-5228-456F-B315-B30B107C48D6}" type="pres">
      <dgm:prSet presAssocID="{4C355550-80BF-48E1-A653-6019251C1847}" presName="arrowDiagram4" presStyleCnt="0"/>
      <dgm:spPr/>
    </dgm:pt>
    <dgm:pt modelId="{8AA3CD64-5D35-48D4-9A6C-B7617B2F281F}" type="pres">
      <dgm:prSet presAssocID="{8929239B-92FA-40B2-BCFF-346B50D29D02}" presName="bullet4a" presStyleLbl="node1" presStyleIdx="0" presStyleCnt="4"/>
      <dgm:spPr/>
    </dgm:pt>
    <dgm:pt modelId="{EC83BD4A-E500-43E7-A5DC-43E1FC0E94FB}" type="pres">
      <dgm:prSet presAssocID="{8929239B-92FA-40B2-BCFF-346B50D29D02}" presName="textBox4a" presStyleLbl="revTx" presStyleIdx="0" presStyleCnt="4">
        <dgm:presLayoutVars>
          <dgm:bulletEnabled val="1"/>
        </dgm:presLayoutVars>
      </dgm:prSet>
      <dgm:spPr/>
      <dgm:t>
        <a:bodyPr/>
        <a:lstStyle/>
        <a:p>
          <a:endParaRPr lang="en-IN"/>
        </a:p>
      </dgm:t>
    </dgm:pt>
    <dgm:pt modelId="{CB6F42F9-0D61-4DD0-AEA4-B865DC06DE0B}" type="pres">
      <dgm:prSet presAssocID="{420B3626-4006-41AC-8916-047F89474C7E}" presName="bullet4b" presStyleLbl="node1" presStyleIdx="1" presStyleCnt="4"/>
      <dgm:spPr/>
    </dgm:pt>
    <dgm:pt modelId="{89CE101F-FBC9-4CA1-AFEA-7B8A57EB8999}" type="pres">
      <dgm:prSet presAssocID="{420B3626-4006-41AC-8916-047F89474C7E}" presName="textBox4b" presStyleLbl="revTx" presStyleIdx="1" presStyleCnt="4">
        <dgm:presLayoutVars>
          <dgm:bulletEnabled val="1"/>
        </dgm:presLayoutVars>
      </dgm:prSet>
      <dgm:spPr/>
      <dgm:t>
        <a:bodyPr/>
        <a:lstStyle/>
        <a:p>
          <a:endParaRPr lang="en-IN"/>
        </a:p>
      </dgm:t>
    </dgm:pt>
    <dgm:pt modelId="{CA08CBD8-F5F0-43AB-BFB1-E5C23E16BF56}" type="pres">
      <dgm:prSet presAssocID="{B407F19D-4EE7-4C50-8750-9AACE86760E1}" presName="bullet4c" presStyleLbl="node1" presStyleIdx="2" presStyleCnt="4"/>
      <dgm:spPr/>
    </dgm:pt>
    <dgm:pt modelId="{35B509CB-77EA-41FF-BDCD-8E76E837724C}" type="pres">
      <dgm:prSet presAssocID="{B407F19D-4EE7-4C50-8750-9AACE86760E1}" presName="textBox4c" presStyleLbl="revTx" presStyleIdx="2" presStyleCnt="4">
        <dgm:presLayoutVars>
          <dgm:bulletEnabled val="1"/>
        </dgm:presLayoutVars>
      </dgm:prSet>
      <dgm:spPr/>
      <dgm:t>
        <a:bodyPr/>
        <a:lstStyle/>
        <a:p>
          <a:endParaRPr lang="en-IN"/>
        </a:p>
      </dgm:t>
    </dgm:pt>
    <dgm:pt modelId="{CE76D1FE-98AE-4DA3-8837-3297006EDEA8}" type="pres">
      <dgm:prSet presAssocID="{44975136-B566-4FBC-A7CA-40E014D44512}" presName="bullet4d" presStyleLbl="node1" presStyleIdx="3" presStyleCnt="4"/>
      <dgm:spPr/>
    </dgm:pt>
    <dgm:pt modelId="{636C5548-8EEE-4059-966E-EC4217323456}" type="pres">
      <dgm:prSet presAssocID="{44975136-B566-4FBC-A7CA-40E014D44512}" presName="textBox4d" presStyleLbl="revTx" presStyleIdx="3" presStyleCnt="4">
        <dgm:presLayoutVars>
          <dgm:bulletEnabled val="1"/>
        </dgm:presLayoutVars>
      </dgm:prSet>
      <dgm:spPr/>
      <dgm:t>
        <a:bodyPr/>
        <a:lstStyle/>
        <a:p>
          <a:endParaRPr lang="en-IN"/>
        </a:p>
      </dgm:t>
    </dgm:pt>
  </dgm:ptLst>
  <dgm:cxnLst>
    <dgm:cxn modelId="{693E8AAC-1085-4D24-A988-0DF3955CDD5C}" srcId="{4C355550-80BF-48E1-A653-6019251C1847}" destId="{420B3626-4006-41AC-8916-047F89474C7E}" srcOrd="1" destOrd="0" parTransId="{85A4653A-AB7E-4404-8FBE-035599FC6E55}" sibTransId="{4761C3E0-02D6-4814-8921-A740DE544753}"/>
    <dgm:cxn modelId="{467D14AC-2CE8-46BC-966A-06C6F8103A25}" srcId="{4C355550-80BF-48E1-A653-6019251C1847}" destId="{8929239B-92FA-40B2-BCFF-346B50D29D02}" srcOrd="0" destOrd="0" parTransId="{E082260D-CC4C-429A-B3F3-85546341D0E4}" sibTransId="{18452AF5-33B3-4CF6-9871-364A18C64D95}"/>
    <dgm:cxn modelId="{B132F080-745E-4243-B70B-4B56641C968C}" srcId="{4C355550-80BF-48E1-A653-6019251C1847}" destId="{44975136-B566-4FBC-A7CA-40E014D44512}" srcOrd="3" destOrd="0" parTransId="{88F32C1B-5341-4FAF-A7B0-5EC63A5ACB8B}" sibTransId="{481A51E5-DDBE-401A-8FC4-8C78443D598F}"/>
    <dgm:cxn modelId="{A5DD7AC0-56CB-4B22-BFA0-9DA0447BF719}" type="presOf" srcId="{420B3626-4006-41AC-8916-047F89474C7E}" destId="{89CE101F-FBC9-4CA1-AFEA-7B8A57EB8999}" srcOrd="0" destOrd="0" presId="urn:microsoft.com/office/officeart/2005/8/layout/arrow2"/>
    <dgm:cxn modelId="{19E9A0BD-60BF-4415-BCA5-E7A983DC91F8}" type="presOf" srcId="{8929239B-92FA-40B2-BCFF-346B50D29D02}" destId="{EC83BD4A-E500-43E7-A5DC-43E1FC0E94FB}" srcOrd="0" destOrd="0" presId="urn:microsoft.com/office/officeart/2005/8/layout/arrow2"/>
    <dgm:cxn modelId="{855D1143-AB79-4986-91CB-50F4FAA0D29A}" type="presOf" srcId="{4C355550-80BF-48E1-A653-6019251C1847}" destId="{B4D8DB9E-B3D5-4706-870E-B1A479B42681}" srcOrd="0" destOrd="0" presId="urn:microsoft.com/office/officeart/2005/8/layout/arrow2"/>
    <dgm:cxn modelId="{AC88E0C1-8711-493A-8A9F-7AAA18C5235F}" type="presOf" srcId="{44975136-B566-4FBC-A7CA-40E014D44512}" destId="{636C5548-8EEE-4059-966E-EC4217323456}" srcOrd="0" destOrd="0" presId="urn:microsoft.com/office/officeart/2005/8/layout/arrow2"/>
    <dgm:cxn modelId="{B5C76397-F7E3-4279-9FEA-47D7009CEC93}" srcId="{4C355550-80BF-48E1-A653-6019251C1847}" destId="{B407F19D-4EE7-4C50-8750-9AACE86760E1}" srcOrd="2" destOrd="0" parTransId="{6B02125D-1526-4F2F-A3AF-8AE416A7AE6B}" sibTransId="{F79CF6AC-F29E-4AA9-986A-311494F2D646}"/>
    <dgm:cxn modelId="{04DBB992-9DF6-4385-94C1-32C31B0653BC}" type="presOf" srcId="{B407F19D-4EE7-4C50-8750-9AACE86760E1}" destId="{35B509CB-77EA-41FF-BDCD-8E76E837724C}" srcOrd="0" destOrd="0" presId="urn:microsoft.com/office/officeart/2005/8/layout/arrow2"/>
    <dgm:cxn modelId="{175E615D-9353-49F1-867E-084C975A3007}" type="presParOf" srcId="{B4D8DB9E-B3D5-4706-870E-B1A479B42681}" destId="{81D94FA5-E5B0-4C10-938F-6C19EE6D7F3D}" srcOrd="0" destOrd="0" presId="urn:microsoft.com/office/officeart/2005/8/layout/arrow2"/>
    <dgm:cxn modelId="{50D19599-27A5-43A9-B87F-59551F73F6B9}" type="presParOf" srcId="{B4D8DB9E-B3D5-4706-870E-B1A479B42681}" destId="{B84D8F15-5228-456F-B315-B30B107C48D6}" srcOrd="1" destOrd="0" presId="urn:microsoft.com/office/officeart/2005/8/layout/arrow2"/>
    <dgm:cxn modelId="{4D98CA5E-BB9A-45C8-B1E9-21F0BB9D8DDB}" type="presParOf" srcId="{B84D8F15-5228-456F-B315-B30B107C48D6}" destId="{8AA3CD64-5D35-48D4-9A6C-B7617B2F281F}" srcOrd="0" destOrd="0" presId="urn:microsoft.com/office/officeart/2005/8/layout/arrow2"/>
    <dgm:cxn modelId="{9646D808-EEAA-4B1A-8E50-41C74AE77825}" type="presParOf" srcId="{B84D8F15-5228-456F-B315-B30B107C48D6}" destId="{EC83BD4A-E500-43E7-A5DC-43E1FC0E94FB}" srcOrd="1" destOrd="0" presId="urn:microsoft.com/office/officeart/2005/8/layout/arrow2"/>
    <dgm:cxn modelId="{F127B3A8-9872-46F2-A958-E0E68F0341E4}" type="presParOf" srcId="{B84D8F15-5228-456F-B315-B30B107C48D6}" destId="{CB6F42F9-0D61-4DD0-AEA4-B865DC06DE0B}" srcOrd="2" destOrd="0" presId="urn:microsoft.com/office/officeart/2005/8/layout/arrow2"/>
    <dgm:cxn modelId="{EAAF6277-9C09-4F7E-AEED-74650D200B28}" type="presParOf" srcId="{B84D8F15-5228-456F-B315-B30B107C48D6}" destId="{89CE101F-FBC9-4CA1-AFEA-7B8A57EB8999}" srcOrd="3" destOrd="0" presId="urn:microsoft.com/office/officeart/2005/8/layout/arrow2"/>
    <dgm:cxn modelId="{3A544FEB-EA2B-4C2C-B2FB-96C4B5D41D2D}" type="presParOf" srcId="{B84D8F15-5228-456F-B315-B30B107C48D6}" destId="{CA08CBD8-F5F0-43AB-BFB1-E5C23E16BF56}" srcOrd="4" destOrd="0" presId="urn:microsoft.com/office/officeart/2005/8/layout/arrow2"/>
    <dgm:cxn modelId="{24D5E29C-1E9F-4EB6-95CB-62C6AC089C53}" type="presParOf" srcId="{B84D8F15-5228-456F-B315-B30B107C48D6}" destId="{35B509CB-77EA-41FF-BDCD-8E76E837724C}" srcOrd="5" destOrd="0" presId="urn:microsoft.com/office/officeart/2005/8/layout/arrow2"/>
    <dgm:cxn modelId="{14BF3316-2496-41F0-A34B-55710EA268C7}" type="presParOf" srcId="{B84D8F15-5228-456F-B315-B30B107C48D6}" destId="{CE76D1FE-98AE-4DA3-8837-3297006EDEA8}" srcOrd="6" destOrd="0" presId="urn:microsoft.com/office/officeart/2005/8/layout/arrow2"/>
    <dgm:cxn modelId="{70D34C31-3E02-465E-AE96-F1FE64F1ADE2}" type="presParOf" srcId="{B84D8F15-5228-456F-B315-B30B107C48D6}" destId="{636C5548-8EEE-4059-966E-EC4217323456}" srcOrd="7" destOrd="0" presId="urn:microsoft.com/office/officeart/2005/8/layout/arrow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4822CC5-7728-42E2-A927-85DFDB80255E}" type="doc">
      <dgm:prSet loTypeId="urn:microsoft.com/office/officeart/2005/8/layout/hList1" loCatId="list" qsTypeId="urn:microsoft.com/office/officeart/2005/8/quickstyle/3d1" qsCatId="3D" csTypeId="urn:microsoft.com/office/officeart/2005/8/colors/colorful5" csCatId="colorful" phldr="1"/>
      <dgm:spPr/>
      <dgm:t>
        <a:bodyPr/>
        <a:lstStyle/>
        <a:p>
          <a:endParaRPr lang="en-US"/>
        </a:p>
      </dgm:t>
    </dgm:pt>
    <dgm:pt modelId="{9F844A8C-E3D6-4B50-BE72-C9F13B399E83}">
      <dgm:prSet phldrT="[Text]" custT="1"/>
      <dgm:spPr/>
      <dgm:t>
        <a:bodyPr/>
        <a:lstStyle/>
        <a:p>
          <a:r>
            <a:rPr lang="en-AU" sz="1600" dirty="0">
              <a:latin typeface="Trebuchet MS" pitchFamily="34" charset="0"/>
            </a:rPr>
            <a:t>Vendor rating</a:t>
          </a:r>
          <a:endParaRPr lang="en-US" sz="1600" dirty="0">
            <a:latin typeface="Trebuchet MS" pitchFamily="34" charset="0"/>
          </a:endParaRPr>
        </a:p>
      </dgm:t>
    </dgm:pt>
    <dgm:pt modelId="{2D87EEE5-8B90-41C5-8284-8F361E29D6A0}">
      <dgm:prSet phldrT="[Text]" custT="1"/>
      <dgm:spPr/>
      <dgm:t>
        <a:bodyPr/>
        <a:lstStyle/>
        <a:p>
          <a:r>
            <a:rPr lang="en-US" sz="1600" dirty="0">
              <a:latin typeface="Trebuchet MS" pitchFamily="34" charset="0"/>
            </a:rPr>
            <a:t>Detailed Engineering</a:t>
          </a:r>
        </a:p>
      </dgm:t>
    </dgm:pt>
    <dgm:pt modelId="{96349C23-874D-4150-8876-E6ABB0807C46}" type="sibTrans" cxnId="{E3A20504-3638-4F68-9DB5-382912582C8E}">
      <dgm:prSet/>
      <dgm:spPr/>
      <dgm:t>
        <a:bodyPr/>
        <a:lstStyle/>
        <a:p>
          <a:endParaRPr lang="en-US" sz="1600">
            <a:latin typeface="Trebuchet MS" pitchFamily="34" charset="0"/>
          </a:endParaRPr>
        </a:p>
      </dgm:t>
    </dgm:pt>
    <dgm:pt modelId="{3783A374-74C7-48AF-9B36-213848EEF098}" type="parTrans" cxnId="{E3A20504-3638-4F68-9DB5-382912582C8E}">
      <dgm:prSet/>
      <dgm:spPr/>
      <dgm:t>
        <a:bodyPr/>
        <a:lstStyle/>
        <a:p>
          <a:endParaRPr lang="en-US" sz="1600">
            <a:latin typeface="Trebuchet MS" pitchFamily="34" charset="0"/>
          </a:endParaRPr>
        </a:p>
      </dgm:t>
    </dgm:pt>
    <dgm:pt modelId="{797C1357-CDF1-43B8-8651-0357DC90EAA5}" type="sibTrans" cxnId="{8C33FA1F-0D98-4C89-BFFD-87F82B58FD30}">
      <dgm:prSet/>
      <dgm:spPr/>
      <dgm:t>
        <a:bodyPr/>
        <a:lstStyle/>
        <a:p>
          <a:endParaRPr lang="en-US" sz="1600">
            <a:latin typeface="Trebuchet MS" pitchFamily="34" charset="0"/>
          </a:endParaRPr>
        </a:p>
      </dgm:t>
    </dgm:pt>
    <dgm:pt modelId="{8F50E531-DC4C-4917-877C-497CE41F60A9}" type="parTrans" cxnId="{8C33FA1F-0D98-4C89-BFFD-87F82B58FD30}">
      <dgm:prSet/>
      <dgm:spPr/>
      <dgm:t>
        <a:bodyPr/>
        <a:lstStyle/>
        <a:p>
          <a:endParaRPr lang="en-US" sz="1600">
            <a:latin typeface="Trebuchet MS" pitchFamily="34" charset="0"/>
          </a:endParaRPr>
        </a:p>
      </dgm:t>
    </dgm:pt>
    <dgm:pt modelId="{F2CBAB2F-9616-4818-B351-AE5043337B3F}">
      <dgm:prSet phldrT="[Text]" custT="1"/>
      <dgm:spPr/>
      <dgm:t>
        <a:bodyPr/>
        <a:lstStyle/>
        <a:p>
          <a:r>
            <a:rPr lang="en-AU" sz="1600" dirty="0">
              <a:latin typeface="Trebuchet MS" pitchFamily="34" charset="0"/>
            </a:rPr>
            <a:t>Plant Layout</a:t>
          </a:r>
          <a:endParaRPr lang="en-US" sz="1600" dirty="0">
            <a:latin typeface="Trebuchet MS" pitchFamily="34" charset="0"/>
          </a:endParaRPr>
        </a:p>
      </dgm:t>
    </dgm:pt>
    <dgm:pt modelId="{16F17EC8-E865-4F88-9622-F9FA1FA19DCC}">
      <dgm:prSet phldrT="[Text]" custT="1"/>
      <dgm:spPr/>
      <dgm:t>
        <a:bodyPr/>
        <a:lstStyle/>
        <a:p>
          <a:r>
            <a:rPr lang="en-US" sz="1600" dirty="0">
              <a:latin typeface="Trebuchet MS" pitchFamily="34" charset="0"/>
            </a:rPr>
            <a:t>Detailed Engineering</a:t>
          </a:r>
        </a:p>
      </dgm:t>
    </dgm:pt>
    <dgm:pt modelId="{8107D22C-1109-47FE-830A-3C73F1EF4544}" type="sibTrans" cxnId="{31ACC045-B409-4A71-B560-D20496675989}">
      <dgm:prSet/>
      <dgm:spPr/>
      <dgm:t>
        <a:bodyPr/>
        <a:lstStyle/>
        <a:p>
          <a:endParaRPr lang="en-US" sz="1600">
            <a:latin typeface="Trebuchet MS" pitchFamily="34" charset="0"/>
          </a:endParaRPr>
        </a:p>
      </dgm:t>
    </dgm:pt>
    <dgm:pt modelId="{7A82BD5A-05F4-4932-B5E1-829EA2A77BD6}" type="parTrans" cxnId="{31ACC045-B409-4A71-B560-D20496675989}">
      <dgm:prSet/>
      <dgm:spPr/>
      <dgm:t>
        <a:bodyPr/>
        <a:lstStyle/>
        <a:p>
          <a:endParaRPr lang="en-US" sz="1600">
            <a:latin typeface="Trebuchet MS" pitchFamily="34" charset="0"/>
          </a:endParaRPr>
        </a:p>
      </dgm:t>
    </dgm:pt>
    <dgm:pt modelId="{174E2637-7821-4DFE-B342-54ABD3ACBF64}" type="sibTrans" cxnId="{230C2CA2-6560-4B4C-9947-EC5F8A9A09BF}">
      <dgm:prSet/>
      <dgm:spPr/>
      <dgm:t>
        <a:bodyPr/>
        <a:lstStyle/>
        <a:p>
          <a:endParaRPr lang="en-US" sz="1600">
            <a:latin typeface="Trebuchet MS" pitchFamily="34" charset="0"/>
          </a:endParaRPr>
        </a:p>
      </dgm:t>
    </dgm:pt>
    <dgm:pt modelId="{CE1B57C4-D6F4-4514-891C-B0C2E34E2535}" type="parTrans" cxnId="{230C2CA2-6560-4B4C-9947-EC5F8A9A09BF}">
      <dgm:prSet/>
      <dgm:spPr/>
      <dgm:t>
        <a:bodyPr/>
        <a:lstStyle/>
        <a:p>
          <a:endParaRPr lang="en-US" sz="1600">
            <a:latin typeface="Trebuchet MS" pitchFamily="34" charset="0"/>
          </a:endParaRPr>
        </a:p>
      </dgm:t>
    </dgm:pt>
    <dgm:pt modelId="{2A0E706C-DF7A-4EAE-80BA-F8D37245309C}">
      <dgm:prSet phldrT="[Text]" custT="1"/>
      <dgm:spPr/>
      <dgm:t>
        <a:bodyPr/>
        <a:lstStyle/>
        <a:p>
          <a:r>
            <a:rPr lang="en-AU" sz="1600" dirty="0" smtClean="0">
              <a:latin typeface="Trebuchet MS" pitchFamily="34" charset="0"/>
            </a:rPr>
            <a:t>Feasibility Reports</a:t>
          </a:r>
          <a:endParaRPr lang="en-US" sz="1600" dirty="0">
            <a:latin typeface="Trebuchet MS" pitchFamily="34" charset="0"/>
          </a:endParaRPr>
        </a:p>
      </dgm:t>
    </dgm:pt>
    <dgm:pt modelId="{8BE1BB16-93BD-40FA-BB60-E464DC5D238D}">
      <dgm:prSet phldrT="[Text]" custT="1"/>
      <dgm:spPr/>
      <dgm:t>
        <a:bodyPr/>
        <a:lstStyle/>
        <a:p>
          <a:r>
            <a:rPr lang="en-US" sz="1600" dirty="0">
              <a:latin typeface="Trebuchet MS" pitchFamily="34" charset="0"/>
            </a:rPr>
            <a:t>Basic</a:t>
          </a:r>
        </a:p>
        <a:p>
          <a:r>
            <a:rPr lang="en-US" sz="1600" dirty="0">
              <a:latin typeface="Trebuchet MS" pitchFamily="34" charset="0"/>
            </a:rPr>
            <a:t>Engineering</a:t>
          </a:r>
        </a:p>
      </dgm:t>
    </dgm:pt>
    <dgm:pt modelId="{97CFA4A7-8982-4702-A310-2EF01BC28DF6}" type="sibTrans" cxnId="{2CB45485-846C-4DC9-859C-F32D72FDE270}">
      <dgm:prSet/>
      <dgm:spPr/>
      <dgm:t>
        <a:bodyPr/>
        <a:lstStyle/>
        <a:p>
          <a:endParaRPr lang="en-US" sz="1600">
            <a:latin typeface="Trebuchet MS" pitchFamily="34" charset="0"/>
          </a:endParaRPr>
        </a:p>
      </dgm:t>
    </dgm:pt>
    <dgm:pt modelId="{EFFFE12D-3500-42FF-ACEE-469A34E0E916}" type="parTrans" cxnId="{2CB45485-846C-4DC9-859C-F32D72FDE270}">
      <dgm:prSet/>
      <dgm:spPr/>
      <dgm:t>
        <a:bodyPr/>
        <a:lstStyle/>
        <a:p>
          <a:endParaRPr lang="en-US" sz="1600">
            <a:latin typeface="Trebuchet MS" pitchFamily="34" charset="0"/>
          </a:endParaRPr>
        </a:p>
      </dgm:t>
    </dgm:pt>
    <dgm:pt modelId="{6309DCAD-A4B2-4194-B230-45D76DBD75D4}" type="sibTrans" cxnId="{F5776506-74C9-4557-8763-50D8C9730C9D}">
      <dgm:prSet/>
      <dgm:spPr/>
      <dgm:t>
        <a:bodyPr/>
        <a:lstStyle/>
        <a:p>
          <a:endParaRPr lang="en-US" sz="1600">
            <a:latin typeface="Trebuchet MS" pitchFamily="34" charset="0"/>
          </a:endParaRPr>
        </a:p>
      </dgm:t>
    </dgm:pt>
    <dgm:pt modelId="{7A774546-6FD5-4C07-B7CC-BDF16A2A3CEB}" type="parTrans" cxnId="{F5776506-74C9-4557-8763-50D8C9730C9D}">
      <dgm:prSet/>
      <dgm:spPr/>
      <dgm:t>
        <a:bodyPr/>
        <a:lstStyle/>
        <a:p>
          <a:endParaRPr lang="en-US" sz="1600">
            <a:latin typeface="Trebuchet MS" pitchFamily="34" charset="0"/>
          </a:endParaRPr>
        </a:p>
      </dgm:t>
    </dgm:pt>
    <dgm:pt modelId="{3124D661-E276-4348-822F-544D047E378D}">
      <dgm:prSet phldrT="[Text]" custT="1"/>
      <dgm:spPr/>
      <dgm:t>
        <a:bodyPr/>
        <a:lstStyle/>
        <a:p>
          <a:r>
            <a:rPr lang="en-US" sz="1600" dirty="0">
              <a:latin typeface="Trebuchet MS" pitchFamily="34" charset="0"/>
            </a:rPr>
            <a:t>Inspection, Erection &amp; Commissioning</a:t>
          </a:r>
        </a:p>
      </dgm:t>
    </dgm:pt>
    <dgm:pt modelId="{00D6B7E5-47B5-406B-8035-AE059A32DCD3}" type="parTrans" cxnId="{90BD01E1-7515-497E-9EBC-9F3CD35C3F4F}">
      <dgm:prSet/>
      <dgm:spPr/>
      <dgm:t>
        <a:bodyPr/>
        <a:lstStyle/>
        <a:p>
          <a:endParaRPr lang="en-US" sz="1600">
            <a:latin typeface="Trebuchet MS" pitchFamily="34" charset="0"/>
          </a:endParaRPr>
        </a:p>
      </dgm:t>
    </dgm:pt>
    <dgm:pt modelId="{48F394DE-8D78-4C04-B4FC-DB8F735AA6E4}" type="sibTrans" cxnId="{90BD01E1-7515-497E-9EBC-9F3CD35C3F4F}">
      <dgm:prSet/>
      <dgm:spPr/>
      <dgm:t>
        <a:bodyPr/>
        <a:lstStyle/>
        <a:p>
          <a:endParaRPr lang="en-US" sz="1600">
            <a:latin typeface="Trebuchet MS" pitchFamily="34" charset="0"/>
          </a:endParaRPr>
        </a:p>
      </dgm:t>
    </dgm:pt>
    <dgm:pt modelId="{5A57A123-8D60-4155-A537-ADD8F8439A9A}">
      <dgm:prSet phldrT="[Text]" custT="1"/>
      <dgm:spPr/>
      <dgm:t>
        <a:bodyPr/>
        <a:lstStyle/>
        <a:p>
          <a:r>
            <a:rPr lang="en-AU" sz="1600" dirty="0" smtClean="0">
              <a:latin typeface="Trebuchet MS" pitchFamily="34" charset="0"/>
            </a:rPr>
            <a:t>Plant Engineering</a:t>
          </a:r>
          <a:endParaRPr lang="en-US" sz="1600" dirty="0">
            <a:latin typeface="Trebuchet MS" pitchFamily="34" charset="0"/>
          </a:endParaRPr>
        </a:p>
      </dgm:t>
    </dgm:pt>
    <dgm:pt modelId="{7799AE85-DC07-47B8-86FE-C29E11B299BB}" type="parTrans" cxnId="{E5B8C089-B2DE-4CE4-9D1C-6C3FD3F444B4}">
      <dgm:prSet/>
      <dgm:spPr/>
      <dgm:t>
        <a:bodyPr/>
        <a:lstStyle/>
        <a:p>
          <a:endParaRPr lang="en-US" sz="1600">
            <a:latin typeface="Trebuchet MS" pitchFamily="34" charset="0"/>
          </a:endParaRPr>
        </a:p>
      </dgm:t>
    </dgm:pt>
    <dgm:pt modelId="{21677379-CC64-4D88-80B5-E512877A2CDC}" type="sibTrans" cxnId="{E5B8C089-B2DE-4CE4-9D1C-6C3FD3F444B4}">
      <dgm:prSet/>
      <dgm:spPr/>
      <dgm:t>
        <a:bodyPr/>
        <a:lstStyle/>
        <a:p>
          <a:endParaRPr lang="en-US" sz="1600">
            <a:latin typeface="Trebuchet MS" pitchFamily="34" charset="0"/>
          </a:endParaRPr>
        </a:p>
      </dgm:t>
    </dgm:pt>
    <dgm:pt modelId="{09DC9730-9692-49B4-8BE9-1297B78EEC8C}">
      <dgm:prSet phldrT="[Text]" custT="1"/>
      <dgm:spPr/>
      <dgm:t>
        <a:bodyPr/>
        <a:lstStyle/>
        <a:p>
          <a:r>
            <a:rPr lang="en-AU" sz="1600" dirty="0">
              <a:latin typeface="Trebuchet MS" pitchFamily="34" charset="0"/>
            </a:rPr>
            <a:t>Equipment Layout</a:t>
          </a:r>
          <a:endParaRPr lang="en-US" sz="1600" dirty="0">
            <a:latin typeface="Trebuchet MS" pitchFamily="34" charset="0"/>
          </a:endParaRPr>
        </a:p>
      </dgm:t>
    </dgm:pt>
    <dgm:pt modelId="{959CC6C4-6134-4B85-9843-007785B16AA0}" type="parTrans" cxnId="{2C9AD164-DD3E-40E8-B62B-37824F79ED3E}">
      <dgm:prSet/>
      <dgm:spPr/>
      <dgm:t>
        <a:bodyPr/>
        <a:lstStyle/>
        <a:p>
          <a:endParaRPr lang="en-US" sz="1600">
            <a:latin typeface="Trebuchet MS" pitchFamily="34" charset="0"/>
          </a:endParaRPr>
        </a:p>
      </dgm:t>
    </dgm:pt>
    <dgm:pt modelId="{B136B539-1570-4006-AD5F-E8D4C97325C0}" type="sibTrans" cxnId="{2C9AD164-DD3E-40E8-B62B-37824F79ED3E}">
      <dgm:prSet/>
      <dgm:spPr/>
      <dgm:t>
        <a:bodyPr/>
        <a:lstStyle/>
        <a:p>
          <a:endParaRPr lang="en-US" sz="1600">
            <a:latin typeface="Trebuchet MS" pitchFamily="34" charset="0"/>
          </a:endParaRPr>
        </a:p>
      </dgm:t>
    </dgm:pt>
    <dgm:pt modelId="{E5517F1F-6537-47BC-BA0D-46D639D9C150}">
      <dgm:prSet phldrT="[Text]" custT="1"/>
      <dgm:spPr/>
      <dgm:t>
        <a:bodyPr/>
        <a:lstStyle/>
        <a:p>
          <a:r>
            <a:rPr lang="en-AU" sz="1600" dirty="0">
              <a:latin typeface="Trebuchet MS" pitchFamily="34" charset="0"/>
            </a:rPr>
            <a:t>Piping</a:t>
          </a:r>
          <a:endParaRPr lang="en-US" sz="1600" dirty="0">
            <a:latin typeface="Trebuchet MS" pitchFamily="34" charset="0"/>
          </a:endParaRPr>
        </a:p>
      </dgm:t>
    </dgm:pt>
    <dgm:pt modelId="{D9B290C1-1CE2-427E-8C7A-0A896B319EAA}" type="parTrans" cxnId="{F2B2D8E6-759D-4A2B-91DE-362B7006E52E}">
      <dgm:prSet/>
      <dgm:spPr/>
      <dgm:t>
        <a:bodyPr/>
        <a:lstStyle/>
        <a:p>
          <a:endParaRPr lang="en-US" sz="1600">
            <a:latin typeface="Trebuchet MS" pitchFamily="34" charset="0"/>
          </a:endParaRPr>
        </a:p>
      </dgm:t>
    </dgm:pt>
    <dgm:pt modelId="{3163772A-4903-4F04-8DF8-1FBEFAC1DB31}" type="sibTrans" cxnId="{F2B2D8E6-759D-4A2B-91DE-362B7006E52E}">
      <dgm:prSet/>
      <dgm:spPr/>
      <dgm:t>
        <a:bodyPr/>
        <a:lstStyle/>
        <a:p>
          <a:endParaRPr lang="en-US" sz="1600">
            <a:latin typeface="Trebuchet MS" pitchFamily="34" charset="0"/>
          </a:endParaRPr>
        </a:p>
      </dgm:t>
    </dgm:pt>
    <dgm:pt modelId="{73A72485-AF54-49CA-AE03-1CD4A53D3CF6}">
      <dgm:prSet phldrT="[Text]" custT="1"/>
      <dgm:spPr/>
      <dgm:t>
        <a:bodyPr/>
        <a:lstStyle/>
        <a:p>
          <a:r>
            <a:rPr lang="en-AU" sz="1600" dirty="0">
              <a:latin typeface="Trebuchet MS" pitchFamily="34" charset="0"/>
            </a:rPr>
            <a:t>Electrical</a:t>
          </a:r>
          <a:endParaRPr lang="en-US" sz="1600" dirty="0">
            <a:latin typeface="Trebuchet MS" pitchFamily="34" charset="0"/>
          </a:endParaRPr>
        </a:p>
      </dgm:t>
    </dgm:pt>
    <dgm:pt modelId="{358B5B7B-DDDE-46D6-8724-AF783BC0FBAF}" type="parTrans" cxnId="{B10D14D5-324B-49F7-BDFE-BC68F5395910}">
      <dgm:prSet/>
      <dgm:spPr/>
      <dgm:t>
        <a:bodyPr/>
        <a:lstStyle/>
        <a:p>
          <a:endParaRPr lang="en-US" sz="1600">
            <a:latin typeface="Trebuchet MS" pitchFamily="34" charset="0"/>
          </a:endParaRPr>
        </a:p>
      </dgm:t>
    </dgm:pt>
    <dgm:pt modelId="{30E2FCA8-86B2-46DD-AE92-4E619421611C}" type="sibTrans" cxnId="{B10D14D5-324B-49F7-BDFE-BC68F5395910}">
      <dgm:prSet/>
      <dgm:spPr/>
      <dgm:t>
        <a:bodyPr/>
        <a:lstStyle/>
        <a:p>
          <a:endParaRPr lang="en-US" sz="1600">
            <a:latin typeface="Trebuchet MS" pitchFamily="34" charset="0"/>
          </a:endParaRPr>
        </a:p>
      </dgm:t>
    </dgm:pt>
    <dgm:pt modelId="{3A32C2D1-D8EE-40A9-963D-261D4CAFC032}">
      <dgm:prSet phldrT="[Text]" custT="1"/>
      <dgm:spPr/>
      <dgm:t>
        <a:bodyPr/>
        <a:lstStyle/>
        <a:p>
          <a:r>
            <a:rPr lang="en-AU" sz="1600" dirty="0">
              <a:latin typeface="Trebuchet MS" pitchFamily="34" charset="0"/>
            </a:rPr>
            <a:t>Switchyard Design</a:t>
          </a:r>
          <a:endParaRPr lang="en-US" sz="1600" dirty="0">
            <a:latin typeface="Trebuchet MS" pitchFamily="34" charset="0"/>
          </a:endParaRPr>
        </a:p>
      </dgm:t>
    </dgm:pt>
    <dgm:pt modelId="{C87D1154-444D-47CF-908E-1E8597198E42}" type="parTrans" cxnId="{D390B9A1-CBDB-46A2-BD79-69560F5AC454}">
      <dgm:prSet/>
      <dgm:spPr/>
      <dgm:t>
        <a:bodyPr/>
        <a:lstStyle/>
        <a:p>
          <a:endParaRPr lang="en-US" sz="1600">
            <a:latin typeface="Trebuchet MS" pitchFamily="34" charset="0"/>
          </a:endParaRPr>
        </a:p>
      </dgm:t>
    </dgm:pt>
    <dgm:pt modelId="{D9A19AF3-2621-46C6-BA2A-BD4D399F2958}" type="sibTrans" cxnId="{D390B9A1-CBDB-46A2-BD79-69560F5AC454}">
      <dgm:prSet/>
      <dgm:spPr/>
      <dgm:t>
        <a:bodyPr/>
        <a:lstStyle/>
        <a:p>
          <a:endParaRPr lang="en-US" sz="1600">
            <a:latin typeface="Trebuchet MS" pitchFamily="34" charset="0"/>
          </a:endParaRPr>
        </a:p>
      </dgm:t>
    </dgm:pt>
    <dgm:pt modelId="{F86B7380-5603-4B73-A05B-B3215D3A1D78}">
      <dgm:prSet phldrT="[Text]" custT="1"/>
      <dgm:spPr/>
      <dgm:t>
        <a:bodyPr/>
        <a:lstStyle/>
        <a:p>
          <a:r>
            <a:rPr lang="en-AU" sz="1600" dirty="0">
              <a:latin typeface="Trebuchet MS" pitchFamily="34" charset="0"/>
            </a:rPr>
            <a:t>DCS, PLC, Micro-processor</a:t>
          </a:r>
          <a:endParaRPr lang="en-US" sz="1600" dirty="0">
            <a:latin typeface="Trebuchet MS" pitchFamily="34" charset="0"/>
          </a:endParaRPr>
        </a:p>
      </dgm:t>
    </dgm:pt>
    <dgm:pt modelId="{307A39F5-E28A-4537-BA50-3546401C7608}" type="parTrans" cxnId="{D1C2CC63-4CA3-47BB-9A39-A3DFF6950B70}">
      <dgm:prSet/>
      <dgm:spPr/>
      <dgm:t>
        <a:bodyPr/>
        <a:lstStyle/>
        <a:p>
          <a:endParaRPr lang="en-US" sz="1600">
            <a:latin typeface="Trebuchet MS" pitchFamily="34" charset="0"/>
          </a:endParaRPr>
        </a:p>
      </dgm:t>
    </dgm:pt>
    <dgm:pt modelId="{A46B6B2E-E992-4DDA-9B62-FA5BB427F71C}" type="sibTrans" cxnId="{D1C2CC63-4CA3-47BB-9A39-A3DFF6950B70}">
      <dgm:prSet/>
      <dgm:spPr/>
      <dgm:t>
        <a:bodyPr/>
        <a:lstStyle/>
        <a:p>
          <a:endParaRPr lang="en-US" sz="1600">
            <a:latin typeface="Trebuchet MS" pitchFamily="34" charset="0"/>
          </a:endParaRPr>
        </a:p>
      </dgm:t>
    </dgm:pt>
    <dgm:pt modelId="{5585D5AA-D526-4F4A-A9D0-83AAEF6BEF10}">
      <dgm:prSet phldrT="[Text]" custT="1"/>
      <dgm:spPr/>
      <dgm:t>
        <a:bodyPr/>
        <a:lstStyle/>
        <a:p>
          <a:r>
            <a:rPr lang="en-AU" sz="1600" dirty="0">
              <a:latin typeface="Trebuchet MS" pitchFamily="34" charset="0"/>
            </a:rPr>
            <a:t>Plant Building Design</a:t>
          </a:r>
          <a:endParaRPr lang="en-US" sz="1600" dirty="0">
            <a:latin typeface="Trebuchet MS" pitchFamily="34" charset="0"/>
          </a:endParaRPr>
        </a:p>
      </dgm:t>
    </dgm:pt>
    <dgm:pt modelId="{EB309D36-4EBD-4307-8BAA-F470C36A9777}" type="parTrans" cxnId="{B106621D-FB1C-429C-AD98-68D3F310B646}">
      <dgm:prSet/>
      <dgm:spPr/>
      <dgm:t>
        <a:bodyPr/>
        <a:lstStyle/>
        <a:p>
          <a:endParaRPr lang="en-US" sz="1600">
            <a:latin typeface="Trebuchet MS" pitchFamily="34" charset="0"/>
          </a:endParaRPr>
        </a:p>
      </dgm:t>
    </dgm:pt>
    <dgm:pt modelId="{6620E8CB-E2BD-483E-8824-2B5C8E97E421}" type="sibTrans" cxnId="{B106621D-FB1C-429C-AD98-68D3F310B646}">
      <dgm:prSet/>
      <dgm:spPr/>
      <dgm:t>
        <a:bodyPr/>
        <a:lstStyle/>
        <a:p>
          <a:endParaRPr lang="en-US" sz="1600">
            <a:latin typeface="Trebuchet MS" pitchFamily="34" charset="0"/>
          </a:endParaRPr>
        </a:p>
      </dgm:t>
    </dgm:pt>
    <dgm:pt modelId="{133F6EFF-7667-47BF-8604-1A704A26CD07}">
      <dgm:prSet phldrT="[Text]" custT="1"/>
      <dgm:spPr/>
      <dgm:t>
        <a:bodyPr/>
        <a:lstStyle/>
        <a:p>
          <a:r>
            <a:rPr lang="en-AU" sz="1600" dirty="0">
              <a:latin typeface="Trebuchet MS" pitchFamily="34" charset="0"/>
            </a:rPr>
            <a:t>Civil works</a:t>
          </a:r>
          <a:endParaRPr lang="en-US" sz="1600" dirty="0">
            <a:latin typeface="Trebuchet MS" pitchFamily="34" charset="0"/>
          </a:endParaRPr>
        </a:p>
      </dgm:t>
    </dgm:pt>
    <dgm:pt modelId="{B0CBD22E-26BD-4875-BE18-DE9708F88E0A}" type="parTrans" cxnId="{B507139E-9D29-41FA-8458-E2BB09408E7F}">
      <dgm:prSet/>
      <dgm:spPr/>
      <dgm:t>
        <a:bodyPr/>
        <a:lstStyle/>
        <a:p>
          <a:endParaRPr lang="en-US" sz="1600">
            <a:latin typeface="Trebuchet MS" pitchFamily="34" charset="0"/>
          </a:endParaRPr>
        </a:p>
      </dgm:t>
    </dgm:pt>
    <dgm:pt modelId="{AE3AC6E7-FCB6-4D6B-B289-3AE4442C8B7F}" type="sibTrans" cxnId="{B507139E-9D29-41FA-8458-E2BB09408E7F}">
      <dgm:prSet/>
      <dgm:spPr/>
      <dgm:t>
        <a:bodyPr/>
        <a:lstStyle/>
        <a:p>
          <a:endParaRPr lang="en-US" sz="1600">
            <a:latin typeface="Trebuchet MS" pitchFamily="34" charset="0"/>
          </a:endParaRPr>
        </a:p>
      </dgm:t>
    </dgm:pt>
    <dgm:pt modelId="{1F74F758-C761-43FC-B3E9-9393B0045B11}">
      <dgm:prSet phldrT="[Text]" custT="1"/>
      <dgm:spPr/>
      <dgm:t>
        <a:bodyPr/>
        <a:lstStyle/>
        <a:p>
          <a:r>
            <a:rPr lang="en-AU" sz="1600" dirty="0">
              <a:latin typeface="Trebuchet MS" pitchFamily="34" charset="0"/>
            </a:rPr>
            <a:t>Structural design </a:t>
          </a:r>
          <a:endParaRPr lang="en-US" sz="1600" dirty="0">
            <a:latin typeface="Trebuchet MS" pitchFamily="34" charset="0"/>
          </a:endParaRPr>
        </a:p>
      </dgm:t>
    </dgm:pt>
    <dgm:pt modelId="{3DBECD48-4CBA-4344-A895-BAA05D1C0AEF}" type="parTrans" cxnId="{FB7C79E2-701D-41D8-B284-4F47DC7ABADD}">
      <dgm:prSet/>
      <dgm:spPr/>
      <dgm:t>
        <a:bodyPr/>
        <a:lstStyle/>
        <a:p>
          <a:endParaRPr lang="en-US" sz="1600">
            <a:latin typeface="Trebuchet MS" pitchFamily="34" charset="0"/>
          </a:endParaRPr>
        </a:p>
      </dgm:t>
    </dgm:pt>
    <dgm:pt modelId="{B8525DFF-F661-4BB4-BA11-CAA4BA6BFDC9}" type="sibTrans" cxnId="{FB7C79E2-701D-41D8-B284-4F47DC7ABADD}">
      <dgm:prSet/>
      <dgm:spPr/>
      <dgm:t>
        <a:bodyPr/>
        <a:lstStyle/>
        <a:p>
          <a:endParaRPr lang="en-US" sz="1600">
            <a:latin typeface="Trebuchet MS" pitchFamily="34" charset="0"/>
          </a:endParaRPr>
        </a:p>
      </dgm:t>
    </dgm:pt>
    <dgm:pt modelId="{64EE5C1F-3E12-4534-A2ED-562BDE37BA42}">
      <dgm:prSet phldrT="[Text]" custT="1"/>
      <dgm:spPr/>
      <dgm:t>
        <a:bodyPr/>
        <a:lstStyle/>
        <a:p>
          <a:r>
            <a:rPr lang="en-AU" sz="1600" dirty="0">
              <a:latin typeface="Trebuchet MS" pitchFamily="34" charset="0"/>
            </a:rPr>
            <a:t>Preparation of Specification for bought out items</a:t>
          </a:r>
          <a:endParaRPr lang="en-US" sz="1600" dirty="0">
            <a:latin typeface="Trebuchet MS" pitchFamily="34" charset="0"/>
          </a:endParaRPr>
        </a:p>
      </dgm:t>
    </dgm:pt>
    <dgm:pt modelId="{B9C0CD96-6599-4D4A-9F84-4B9AB1CBC6CC}" type="parTrans" cxnId="{8D862FC8-C92D-417A-9CB8-9FA6F058AB10}">
      <dgm:prSet/>
      <dgm:spPr/>
      <dgm:t>
        <a:bodyPr/>
        <a:lstStyle/>
        <a:p>
          <a:endParaRPr lang="en-US" sz="1600">
            <a:latin typeface="Trebuchet MS" pitchFamily="34" charset="0"/>
          </a:endParaRPr>
        </a:p>
      </dgm:t>
    </dgm:pt>
    <dgm:pt modelId="{F7EA5D92-0F93-4061-9679-20E2F8C1A63D}" type="sibTrans" cxnId="{8D862FC8-C92D-417A-9CB8-9FA6F058AB10}">
      <dgm:prSet/>
      <dgm:spPr/>
      <dgm:t>
        <a:bodyPr/>
        <a:lstStyle/>
        <a:p>
          <a:endParaRPr lang="en-US" sz="1600">
            <a:latin typeface="Trebuchet MS" pitchFamily="34" charset="0"/>
          </a:endParaRPr>
        </a:p>
      </dgm:t>
    </dgm:pt>
    <dgm:pt modelId="{E23F2D25-C39B-4B83-8D73-F39F3E01744C}">
      <dgm:prSet phldrT="[Text]" custT="1"/>
      <dgm:spPr/>
      <dgm:t>
        <a:bodyPr/>
        <a:lstStyle/>
        <a:p>
          <a:r>
            <a:rPr lang="en-AU" sz="1600" dirty="0">
              <a:latin typeface="Trebuchet MS" pitchFamily="34" charset="0"/>
            </a:rPr>
            <a:t>Evaluation of offers </a:t>
          </a:r>
          <a:endParaRPr lang="en-US" sz="1600" dirty="0">
            <a:latin typeface="Trebuchet MS" pitchFamily="34" charset="0"/>
          </a:endParaRPr>
        </a:p>
      </dgm:t>
    </dgm:pt>
    <dgm:pt modelId="{8031B444-5335-48ED-9562-BC06B60DD144}" type="parTrans" cxnId="{0540FF2F-0276-4808-9774-61E0F01D4485}">
      <dgm:prSet/>
      <dgm:spPr/>
      <dgm:t>
        <a:bodyPr/>
        <a:lstStyle/>
        <a:p>
          <a:endParaRPr lang="en-US" sz="1600">
            <a:latin typeface="Trebuchet MS" pitchFamily="34" charset="0"/>
          </a:endParaRPr>
        </a:p>
      </dgm:t>
    </dgm:pt>
    <dgm:pt modelId="{DFB5E4A0-5BD4-4DB0-95F0-873F820A04AE}" type="sibTrans" cxnId="{0540FF2F-0276-4808-9774-61E0F01D4485}">
      <dgm:prSet/>
      <dgm:spPr/>
      <dgm:t>
        <a:bodyPr/>
        <a:lstStyle/>
        <a:p>
          <a:endParaRPr lang="en-US" sz="1600">
            <a:latin typeface="Trebuchet MS" pitchFamily="34" charset="0"/>
          </a:endParaRPr>
        </a:p>
      </dgm:t>
    </dgm:pt>
    <dgm:pt modelId="{3B593220-B7E0-43C6-911B-F50D23AAC404}">
      <dgm:prSet phldrT="[Text]" custT="1"/>
      <dgm:spPr/>
      <dgm:t>
        <a:bodyPr/>
        <a:lstStyle/>
        <a:p>
          <a:r>
            <a:rPr lang="en-AU" sz="1600" dirty="0">
              <a:latin typeface="Trebuchet MS" pitchFamily="34" charset="0"/>
            </a:rPr>
            <a:t>Preparation of Draft Purchase Order</a:t>
          </a:r>
          <a:endParaRPr lang="en-US" sz="1600" dirty="0">
            <a:latin typeface="Trebuchet MS" pitchFamily="34" charset="0"/>
          </a:endParaRPr>
        </a:p>
      </dgm:t>
    </dgm:pt>
    <dgm:pt modelId="{784DF4E7-BDEC-45DF-9821-3EE4587E5358}" type="parTrans" cxnId="{C9258C5E-F437-4855-B85B-DD98D914D355}">
      <dgm:prSet/>
      <dgm:spPr/>
      <dgm:t>
        <a:bodyPr/>
        <a:lstStyle/>
        <a:p>
          <a:endParaRPr lang="en-US" sz="1600">
            <a:latin typeface="Trebuchet MS" pitchFamily="34" charset="0"/>
          </a:endParaRPr>
        </a:p>
      </dgm:t>
    </dgm:pt>
    <dgm:pt modelId="{61031F77-E1E3-4E0D-B470-65742D40F6E9}" type="sibTrans" cxnId="{C9258C5E-F437-4855-B85B-DD98D914D355}">
      <dgm:prSet/>
      <dgm:spPr/>
      <dgm:t>
        <a:bodyPr/>
        <a:lstStyle/>
        <a:p>
          <a:endParaRPr lang="en-US" sz="1600">
            <a:latin typeface="Trebuchet MS" pitchFamily="34" charset="0"/>
          </a:endParaRPr>
        </a:p>
      </dgm:t>
    </dgm:pt>
    <dgm:pt modelId="{A19F4317-AAFD-4F6A-A487-A4B458E209A3}">
      <dgm:prSet phldrT="[Text]" custT="1"/>
      <dgm:spPr/>
      <dgm:t>
        <a:bodyPr/>
        <a:lstStyle/>
        <a:p>
          <a:r>
            <a:rPr lang="en-AU" sz="1600" dirty="0">
              <a:latin typeface="Trebuchet MS" pitchFamily="34" charset="0"/>
            </a:rPr>
            <a:t>Vendor Drawing Review</a:t>
          </a:r>
          <a:endParaRPr lang="en-US" sz="1600" dirty="0">
            <a:latin typeface="Trebuchet MS" pitchFamily="34" charset="0"/>
          </a:endParaRPr>
        </a:p>
      </dgm:t>
    </dgm:pt>
    <dgm:pt modelId="{273FF3BB-1300-400D-9E81-E1B13D994AB5}" type="parTrans" cxnId="{B827B19C-B451-4643-B8C7-F08A930DC62C}">
      <dgm:prSet/>
      <dgm:spPr/>
      <dgm:t>
        <a:bodyPr/>
        <a:lstStyle/>
        <a:p>
          <a:endParaRPr lang="en-US" sz="1600">
            <a:latin typeface="Trebuchet MS" pitchFamily="34" charset="0"/>
          </a:endParaRPr>
        </a:p>
      </dgm:t>
    </dgm:pt>
    <dgm:pt modelId="{9AAAD32C-9736-47D8-914C-D5CF34602759}" type="sibTrans" cxnId="{B827B19C-B451-4643-B8C7-F08A930DC62C}">
      <dgm:prSet/>
      <dgm:spPr/>
      <dgm:t>
        <a:bodyPr/>
        <a:lstStyle/>
        <a:p>
          <a:endParaRPr lang="en-US" sz="1600">
            <a:latin typeface="Trebuchet MS" pitchFamily="34" charset="0"/>
          </a:endParaRPr>
        </a:p>
      </dgm:t>
    </dgm:pt>
    <dgm:pt modelId="{85673AE9-5D75-479E-BCA6-00D2887825EB}">
      <dgm:prSet phldrT="[Text]" custT="1"/>
      <dgm:spPr/>
      <dgm:t>
        <a:bodyPr/>
        <a:lstStyle/>
        <a:p>
          <a:r>
            <a:rPr lang="en-AU" sz="1600" dirty="0">
              <a:latin typeface="Trebuchet MS" pitchFamily="34" charset="0"/>
            </a:rPr>
            <a:t>Supervision of Erection and Commissioning</a:t>
          </a:r>
          <a:endParaRPr lang="en-US" sz="1600" dirty="0">
            <a:latin typeface="Trebuchet MS" pitchFamily="34" charset="0"/>
          </a:endParaRPr>
        </a:p>
      </dgm:t>
    </dgm:pt>
    <dgm:pt modelId="{0F66FD8E-8715-472A-AAC7-630E39D5CEE9}" type="parTrans" cxnId="{1C9A1312-812B-4281-B444-59DCD3DE1EED}">
      <dgm:prSet/>
      <dgm:spPr/>
      <dgm:t>
        <a:bodyPr/>
        <a:lstStyle/>
        <a:p>
          <a:endParaRPr lang="en-US" sz="1600">
            <a:latin typeface="Trebuchet MS" pitchFamily="34" charset="0"/>
          </a:endParaRPr>
        </a:p>
      </dgm:t>
    </dgm:pt>
    <dgm:pt modelId="{37853699-A17F-4F2F-A326-7C276F9F3895}" type="sibTrans" cxnId="{1C9A1312-812B-4281-B444-59DCD3DE1EED}">
      <dgm:prSet/>
      <dgm:spPr/>
      <dgm:t>
        <a:bodyPr/>
        <a:lstStyle/>
        <a:p>
          <a:endParaRPr lang="en-US" sz="1600">
            <a:latin typeface="Trebuchet MS" pitchFamily="34" charset="0"/>
          </a:endParaRPr>
        </a:p>
      </dgm:t>
    </dgm:pt>
    <dgm:pt modelId="{43A5F079-A22F-4346-A75A-97301D6E8BD6}">
      <dgm:prSet phldrT="[Text]" custT="1"/>
      <dgm:spPr/>
      <dgm:t>
        <a:bodyPr/>
        <a:lstStyle/>
        <a:p>
          <a:r>
            <a:rPr lang="en-AU" sz="1600" dirty="0">
              <a:latin typeface="Trebuchet MS" pitchFamily="34" charset="0"/>
            </a:rPr>
            <a:t>Performance Testing services</a:t>
          </a:r>
          <a:endParaRPr lang="en-US" sz="1600" dirty="0">
            <a:latin typeface="Trebuchet MS" pitchFamily="34" charset="0"/>
          </a:endParaRPr>
        </a:p>
      </dgm:t>
    </dgm:pt>
    <dgm:pt modelId="{ADE90D6D-B06B-4B3C-906E-3CC0FA4BDF6C}" type="parTrans" cxnId="{23F592C5-1D30-4C70-B80E-81B32FEAC14F}">
      <dgm:prSet/>
      <dgm:spPr/>
      <dgm:t>
        <a:bodyPr/>
        <a:lstStyle/>
        <a:p>
          <a:endParaRPr lang="en-US" sz="1600">
            <a:latin typeface="Trebuchet MS" pitchFamily="34" charset="0"/>
          </a:endParaRPr>
        </a:p>
      </dgm:t>
    </dgm:pt>
    <dgm:pt modelId="{9E17FE97-187A-4E00-A9D7-1D2E0C9BE2B3}" type="sibTrans" cxnId="{23F592C5-1D30-4C70-B80E-81B32FEAC14F}">
      <dgm:prSet/>
      <dgm:spPr/>
      <dgm:t>
        <a:bodyPr/>
        <a:lstStyle/>
        <a:p>
          <a:endParaRPr lang="en-US" sz="1600">
            <a:latin typeface="Trebuchet MS" pitchFamily="34" charset="0"/>
          </a:endParaRPr>
        </a:p>
      </dgm:t>
    </dgm:pt>
    <dgm:pt modelId="{4AB15672-078E-440B-B8A7-255029043DA9}">
      <dgm:prSet phldrT="[Text]" custT="1"/>
      <dgm:spPr/>
      <dgm:t>
        <a:bodyPr/>
        <a:lstStyle/>
        <a:p>
          <a:r>
            <a:rPr lang="en-US" sz="1600" dirty="0">
              <a:latin typeface="Trebuchet MS" pitchFamily="34" charset="0"/>
            </a:rPr>
            <a:t>Project Management</a:t>
          </a:r>
        </a:p>
      </dgm:t>
    </dgm:pt>
    <dgm:pt modelId="{E4283515-4E9C-4B06-B46A-886AF6CBBFB8}" type="parTrans" cxnId="{CED9208C-ADFF-46C6-BF0B-FC66C35B37CC}">
      <dgm:prSet/>
      <dgm:spPr/>
      <dgm:t>
        <a:bodyPr/>
        <a:lstStyle/>
        <a:p>
          <a:endParaRPr lang="en-US" sz="1600">
            <a:latin typeface="Trebuchet MS" pitchFamily="34" charset="0"/>
          </a:endParaRPr>
        </a:p>
      </dgm:t>
    </dgm:pt>
    <dgm:pt modelId="{BE95E851-BB71-4D77-9506-05DF0C42FBAE}" type="sibTrans" cxnId="{CED9208C-ADFF-46C6-BF0B-FC66C35B37CC}">
      <dgm:prSet/>
      <dgm:spPr/>
      <dgm:t>
        <a:bodyPr/>
        <a:lstStyle/>
        <a:p>
          <a:endParaRPr lang="en-US" sz="1600">
            <a:latin typeface="Trebuchet MS" pitchFamily="34" charset="0"/>
          </a:endParaRPr>
        </a:p>
      </dgm:t>
    </dgm:pt>
    <dgm:pt modelId="{725DC11F-0760-48C6-BD70-4C2C5DC88EB9}">
      <dgm:prSet phldrT="[Text]" custT="1"/>
      <dgm:spPr/>
      <dgm:t>
        <a:bodyPr/>
        <a:lstStyle/>
        <a:p>
          <a:r>
            <a:rPr lang="en-US" sz="1600" dirty="0">
              <a:latin typeface="Trebuchet MS" pitchFamily="34" charset="0"/>
            </a:rPr>
            <a:t>Inspection Services </a:t>
          </a:r>
        </a:p>
      </dgm:t>
    </dgm:pt>
    <dgm:pt modelId="{8CBF7E16-CD78-4348-BA63-CD27BB2636D3}" type="parTrans" cxnId="{4B9D8926-56C2-492A-A74D-F6492FD7EF61}">
      <dgm:prSet/>
      <dgm:spPr/>
      <dgm:t>
        <a:bodyPr/>
        <a:lstStyle/>
        <a:p>
          <a:endParaRPr lang="en-US"/>
        </a:p>
      </dgm:t>
    </dgm:pt>
    <dgm:pt modelId="{48F0C161-5EE0-48F4-820C-5CFB7C6B3B73}" type="sibTrans" cxnId="{4B9D8926-56C2-492A-A74D-F6492FD7EF61}">
      <dgm:prSet/>
      <dgm:spPr/>
      <dgm:t>
        <a:bodyPr/>
        <a:lstStyle/>
        <a:p>
          <a:endParaRPr lang="en-US"/>
        </a:p>
      </dgm:t>
    </dgm:pt>
    <dgm:pt modelId="{76BDFA1D-119D-4715-837F-A5B07AA6F224}">
      <dgm:prSet custT="1"/>
      <dgm:spPr/>
      <dgm:t>
        <a:bodyPr/>
        <a:lstStyle/>
        <a:p>
          <a:r>
            <a:rPr lang="en-AU" sz="1600" dirty="0">
              <a:latin typeface="Trebuchet MS" pitchFamily="34" charset="0"/>
            </a:rPr>
            <a:t>Expediting Services</a:t>
          </a:r>
          <a:endParaRPr lang="en-US" sz="1600" dirty="0">
            <a:latin typeface="Trebuchet MS" pitchFamily="34" charset="0"/>
          </a:endParaRPr>
        </a:p>
      </dgm:t>
    </dgm:pt>
    <dgm:pt modelId="{D6D001BB-0B10-48A3-A0B9-B50DAD233B78}" type="parTrans" cxnId="{1AF6DF4C-A93B-4A23-84CA-0762BDAEF6A5}">
      <dgm:prSet/>
      <dgm:spPr/>
      <dgm:t>
        <a:bodyPr/>
        <a:lstStyle/>
        <a:p>
          <a:endParaRPr lang="en-IN"/>
        </a:p>
      </dgm:t>
    </dgm:pt>
    <dgm:pt modelId="{29938141-045B-4B4E-B4A5-103D357564E3}" type="sibTrans" cxnId="{1AF6DF4C-A93B-4A23-84CA-0762BDAEF6A5}">
      <dgm:prSet/>
      <dgm:spPr/>
      <dgm:t>
        <a:bodyPr/>
        <a:lstStyle/>
        <a:p>
          <a:endParaRPr lang="en-IN"/>
        </a:p>
      </dgm:t>
    </dgm:pt>
    <dgm:pt modelId="{F27DEFE2-E695-4BBA-B341-403D04779631}">
      <dgm:prSet phldrT="[Text]" custT="1"/>
      <dgm:spPr/>
      <dgm:t>
        <a:bodyPr/>
        <a:lstStyle/>
        <a:p>
          <a:r>
            <a:rPr lang="en-AU" sz="1600" dirty="0">
              <a:latin typeface="Trebuchet MS" pitchFamily="34" charset="0"/>
            </a:rPr>
            <a:t>Thermal Cycle Optimisation</a:t>
          </a:r>
          <a:endParaRPr lang="en-US" sz="1600" dirty="0">
            <a:latin typeface="Trebuchet MS" pitchFamily="34" charset="0"/>
          </a:endParaRPr>
        </a:p>
      </dgm:t>
    </dgm:pt>
    <dgm:pt modelId="{43150F6B-6EAF-462F-A482-DCBAE0D97FE3}" type="sibTrans" cxnId="{D7E920C2-619F-4741-BC8B-EB0A17796968}">
      <dgm:prSet/>
      <dgm:spPr/>
      <dgm:t>
        <a:bodyPr/>
        <a:lstStyle/>
        <a:p>
          <a:endParaRPr lang="en-US" sz="1600">
            <a:latin typeface="Trebuchet MS" pitchFamily="34" charset="0"/>
          </a:endParaRPr>
        </a:p>
      </dgm:t>
    </dgm:pt>
    <dgm:pt modelId="{10583A67-62AF-42EA-9D20-3CF6478B33BC}" type="parTrans" cxnId="{D7E920C2-619F-4741-BC8B-EB0A17796968}">
      <dgm:prSet/>
      <dgm:spPr/>
      <dgm:t>
        <a:bodyPr/>
        <a:lstStyle/>
        <a:p>
          <a:endParaRPr lang="en-US" sz="1600">
            <a:latin typeface="Trebuchet MS" pitchFamily="34" charset="0"/>
          </a:endParaRPr>
        </a:p>
      </dgm:t>
    </dgm:pt>
    <dgm:pt modelId="{77C63702-48FE-4AEC-B90B-44960CFF3415}">
      <dgm:prSet phldrT="[Text]" custT="1"/>
      <dgm:spPr/>
      <dgm:t>
        <a:bodyPr/>
        <a:lstStyle/>
        <a:p>
          <a:r>
            <a:rPr lang="en-AU" sz="1600" dirty="0">
              <a:latin typeface="Trebuchet MS" pitchFamily="34" charset="0"/>
            </a:rPr>
            <a:t>Detailed Project Reports</a:t>
          </a:r>
          <a:endParaRPr lang="en-US" sz="1600" dirty="0">
            <a:latin typeface="Trebuchet MS" pitchFamily="34" charset="0"/>
          </a:endParaRPr>
        </a:p>
      </dgm:t>
    </dgm:pt>
    <dgm:pt modelId="{80E85FC5-3CA2-45DC-AAE5-290D2D2374F0}" type="sibTrans" cxnId="{871A256F-CFA7-4AD1-BE46-069B962614B4}">
      <dgm:prSet/>
      <dgm:spPr/>
      <dgm:t>
        <a:bodyPr/>
        <a:lstStyle/>
        <a:p>
          <a:endParaRPr lang="en-US" sz="1600">
            <a:latin typeface="Trebuchet MS" pitchFamily="34" charset="0"/>
          </a:endParaRPr>
        </a:p>
      </dgm:t>
    </dgm:pt>
    <dgm:pt modelId="{F22CFEDB-7549-45AE-8EF8-C03837B43BA6}" type="parTrans" cxnId="{871A256F-CFA7-4AD1-BE46-069B962614B4}">
      <dgm:prSet/>
      <dgm:spPr/>
      <dgm:t>
        <a:bodyPr/>
        <a:lstStyle/>
        <a:p>
          <a:endParaRPr lang="en-US" sz="1600">
            <a:latin typeface="Trebuchet MS" pitchFamily="34" charset="0"/>
          </a:endParaRPr>
        </a:p>
      </dgm:t>
    </dgm:pt>
    <dgm:pt modelId="{2A39D2D2-BB4F-427F-979B-5A068E7ABBE2}" type="pres">
      <dgm:prSet presAssocID="{44822CC5-7728-42E2-A927-85DFDB80255E}" presName="Name0" presStyleCnt="0">
        <dgm:presLayoutVars>
          <dgm:dir/>
          <dgm:animLvl val="lvl"/>
          <dgm:resizeHandles val="exact"/>
        </dgm:presLayoutVars>
      </dgm:prSet>
      <dgm:spPr/>
      <dgm:t>
        <a:bodyPr/>
        <a:lstStyle/>
        <a:p>
          <a:endParaRPr lang="en-IN"/>
        </a:p>
      </dgm:t>
    </dgm:pt>
    <dgm:pt modelId="{A875F820-5DDF-43F2-90C6-9A8DC799F238}" type="pres">
      <dgm:prSet presAssocID="{8BE1BB16-93BD-40FA-BB60-E464DC5D238D}" presName="composite" presStyleCnt="0"/>
      <dgm:spPr/>
      <dgm:t>
        <a:bodyPr/>
        <a:lstStyle/>
        <a:p>
          <a:endParaRPr lang="en-IN"/>
        </a:p>
      </dgm:t>
    </dgm:pt>
    <dgm:pt modelId="{6C3BB2B5-5BDF-43F2-A5F5-D10384299930}" type="pres">
      <dgm:prSet presAssocID="{8BE1BB16-93BD-40FA-BB60-E464DC5D238D}" presName="parTx" presStyleLbl="alignNode1" presStyleIdx="0" presStyleCnt="4">
        <dgm:presLayoutVars>
          <dgm:chMax val="0"/>
          <dgm:chPref val="0"/>
          <dgm:bulletEnabled val="1"/>
        </dgm:presLayoutVars>
      </dgm:prSet>
      <dgm:spPr/>
      <dgm:t>
        <a:bodyPr/>
        <a:lstStyle/>
        <a:p>
          <a:endParaRPr lang="en-IN"/>
        </a:p>
      </dgm:t>
    </dgm:pt>
    <dgm:pt modelId="{5B5721C1-0F8D-40FD-A570-E61944FFD457}" type="pres">
      <dgm:prSet presAssocID="{8BE1BB16-93BD-40FA-BB60-E464DC5D238D}" presName="desTx" presStyleLbl="alignAccFollowNode1" presStyleIdx="0" presStyleCnt="4">
        <dgm:presLayoutVars>
          <dgm:bulletEnabled val="1"/>
        </dgm:presLayoutVars>
      </dgm:prSet>
      <dgm:spPr/>
      <dgm:t>
        <a:bodyPr/>
        <a:lstStyle/>
        <a:p>
          <a:endParaRPr lang="en-IN"/>
        </a:p>
      </dgm:t>
    </dgm:pt>
    <dgm:pt modelId="{32C78BF0-018F-48FF-BEC5-41F52B495BD8}" type="pres">
      <dgm:prSet presAssocID="{97CFA4A7-8982-4702-A310-2EF01BC28DF6}" presName="space" presStyleCnt="0"/>
      <dgm:spPr/>
      <dgm:t>
        <a:bodyPr/>
        <a:lstStyle/>
        <a:p>
          <a:endParaRPr lang="en-IN"/>
        </a:p>
      </dgm:t>
    </dgm:pt>
    <dgm:pt modelId="{0249E02A-1924-4CBD-9255-A96E02AC62F9}" type="pres">
      <dgm:prSet presAssocID="{16F17EC8-E865-4F88-9622-F9FA1FA19DCC}" presName="composite" presStyleCnt="0"/>
      <dgm:spPr/>
      <dgm:t>
        <a:bodyPr/>
        <a:lstStyle/>
        <a:p>
          <a:endParaRPr lang="en-IN"/>
        </a:p>
      </dgm:t>
    </dgm:pt>
    <dgm:pt modelId="{E745EC26-3ECA-4EE3-88F9-990CC17C7972}" type="pres">
      <dgm:prSet presAssocID="{16F17EC8-E865-4F88-9622-F9FA1FA19DCC}" presName="parTx" presStyleLbl="alignNode1" presStyleIdx="1" presStyleCnt="4">
        <dgm:presLayoutVars>
          <dgm:chMax val="0"/>
          <dgm:chPref val="0"/>
          <dgm:bulletEnabled val="1"/>
        </dgm:presLayoutVars>
      </dgm:prSet>
      <dgm:spPr/>
      <dgm:t>
        <a:bodyPr/>
        <a:lstStyle/>
        <a:p>
          <a:endParaRPr lang="en-IN"/>
        </a:p>
      </dgm:t>
    </dgm:pt>
    <dgm:pt modelId="{EA409383-0C9B-4E56-9BCF-8F83C1F4AE7D}" type="pres">
      <dgm:prSet presAssocID="{16F17EC8-E865-4F88-9622-F9FA1FA19DCC}" presName="desTx" presStyleLbl="alignAccFollowNode1" presStyleIdx="1" presStyleCnt="4">
        <dgm:presLayoutVars>
          <dgm:bulletEnabled val="1"/>
        </dgm:presLayoutVars>
      </dgm:prSet>
      <dgm:spPr/>
      <dgm:t>
        <a:bodyPr/>
        <a:lstStyle/>
        <a:p>
          <a:endParaRPr lang="en-IN"/>
        </a:p>
      </dgm:t>
    </dgm:pt>
    <dgm:pt modelId="{A10EADE6-E5B4-4355-975E-8721C3EA1AAF}" type="pres">
      <dgm:prSet presAssocID="{8107D22C-1109-47FE-830A-3C73F1EF4544}" presName="space" presStyleCnt="0"/>
      <dgm:spPr/>
      <dgm:t>
        <a:bodyPr/>
        <a:lstStyle/>
        <a:p>
          <a:endParaRPr lang="en-IN"/>
        </a:p>
      </dgm:t>
    </dgm:pt>
    <dgm:pt modelId="{F739318A-7FE4-44C3-817B-7BC1A4C60988}" type="pres">
      <dgm:prSet presAssocID="{2D87EEE5-8B90-41C5-8284-8F361E29D6A0}" presName="composite" presStyleCnt="0"/>
      <dgm:spPr/>
      <dgm:t>
        <a:bodyPr/>
        <a:lstStyle/>
        <a:p>
          <a:endParaRPr lang="en-IN"/>
        </a:p>
      </dgm:t>
    </dgm:pt>
    <dgm:pt modelId="{AFCC5B73-C352-4392-AE43-8FBA9CEE9941}" type="pres">
      <dgm:prSet presAssocID="{2D87EEE5-8B90-41C5-8284-8F361E29D6A0}" presName="parTx" presStyleLbl="alignNode1" presStyleIdx="2" presStyleCnt="4">
        <dgm:presLayoutVars>
          <dgm:chMax val="0"/>
          <dgm:chPref val="0"/>
          <dgm:bulletEnabled val="1"/>
        </dgm:presLayoutVars>
      </dgm:prSet>
      <dgm:spPr/>
      <dgm:t>
        <a:bodyPr/>
        <a:lstStyle/>
        <a:p>
          <a:endParaRPr lang="en-IN"/>
        </a:p>
      </dgm:t>
    </dgm:pt>
    <dgm:pt modelId="{ED775EE4-6CFC-49BF-BF17-BA891F07BBA3}" type="pres">
      <dgm:prSet presAssocID="{2D87EEE5-8B90-41C5-8284-8F361E29D6A0}" presName="desTx" presStyleLbl="alignAccFollowNode1" presStyleIdx="2" presStyleCnt="4">
        <dgm:presLayoutVars>
          <dgm:bulletEnabled val="1"/>
        </dgm:presLayoutVars>
      </dgm:prSet>
      <dgm:spPr/>
      <dgm:t>
        <a:bodyPr/>
        <a:lstStyle/>
        <a:p>
          <a:endParaRPr lang="en-IN"/>
        </a:p>
      </dgm:t>
    </dgm:pt>
    <dgm:pt modelId="{13A16B1E-C5D6-45EC-8D1D-DBDC500CD362}" type="pres">
      <dgm:prSet presAssocID="{96349C23-874D-4150-8876-E6ABB0807C46}" presName="space" presStyleCnt="0"/>
      <dgm:spPr/>
      <dgm:t>
        <a:bodyPr/>
        <a:lstStyle/>
        <a:p>
          <a:endParaRPr lang="en-IN"/>
        </a:p>
      </dgm:t>
    </dgm:pt>
    <dgm:pt modelId="{423B999B-566B-4AA2-BB0D-73D16CA36B68}" type="pres">
      <dgm:prSet presAssocID="{3124D661-E276-4348-822F-544D047E378D}" presName="composite" presStyleCnt="0"/>
      <dgm:spPr/>
      <dgm:t>
        <a:bodyPr/>
        <a:lstStyle/>
        <a:p>
          <a:endParaRPr lang="en-IN"/>
        </a:p>
      </dgm:t>
    </dgm:pt>
    <dgm:pt modelId="{D322190D-A688-417B-B0BE-62411CA8B6DE}" type="pres">
      <dgm:prSet presAssocID="{3124D661-E276-4348-822F-544D047E378D}" presName="parTx" presStyleLbl="alignNode1" presStyleIdx="3" presStyleCnt="4">
        <dgm:presLayoutVars>
          <dgm:chMax val="0"/>
          <dgm:chPref val="0"/>
          <dgm:bulletEnabled val="1"/>
        </dgm:presLayoutVars>
      </dgm:prSet>
      <dgm:spPr/>
      <dgm:t>
        <a:bodyPr/>
        <a:lstStyle/>
        <a:p>
          <a:endParaRPr lang="en-IN"/>
        </a:p>
      </dgm:t>
    </dgm:pt>
    <dgm:pt modelId="{BC5F6750-1FCB-4190-BA5C-60DF36AFEF02}" type="pres">
      <dgm:prSet presAssocID="{3124D661-E276-4348-822F-544D047E378D}" presName="desTx" presStyleLbl="alignAccFollowNode1" presStyleIdx="3" presStyleCnt="4">
        <dgm:presLayoutVars>
          <dgm:bulletEnabled val="1"/>
        </dgm:presLayoutVars>
      </dgm:prSet>
      <dgm:spPr/>
      <dgm:t>
        <a:bodyPr/>
        <a:lstStyle/>
        <a:p>
          <a:endParaRPr lang="en-IN"/>
        </a:p>
      </dgm:t>
    </dgm:pt>
  </dgm:ptLst>
  <dgm:cxnLst>
    <dgm:cxn modelId="{7CF5738B-93E9-4A7A-9EFF-AFAC79316CE5}" type="presOf" srcId="{43A5F079-A22F-4346-A75A-97301D6E8BD6}" destId="{BC5F6750-1FCB-4190-BA5C-60DF36AFEF02}" srcOrd="0" destOrd="1" presId="urn:microsoft.com/office/officeart/2005/8/layout/hList1"/>
    <dgm:cxn modelId="{EDC4E91A-D962-4E5E-A3C3-169702930DFB}" type="presOf" srcId="{8BE1BB16-93BD-40FA-BB60-E464DC5D238D}" destId="{6C3BB2B5-5BDF-43F2-A5F5-D10384299930}" srcOrd="0" destOrd="0" presId="urn:microsoft.com/office/officeart/2005/8/layout/hList1"/>
    <dgm:cxn modelId="{90331122-0DA2-4C25-81CF-D28A5D7CA757}" type="presOf" srcId="{133F6EFF-7667-47BF-8604-1A704A26CD07}" destId="{EA409383-0C9B-4E56-9BCF-8F83C1F4AE7D}" srcOrd="0" destOrd="7" presId="urn:microsoft.com/office/officeart/2005/8/layout/hList1"/>
    <dgm:cxn modelId="{1286617E-BC7D-41DE-A1C2-B131D4C2B0FB}" type="presOf" srcId="{2A0E706C-DF7A-4EAE-80BA-F8D37245309C}" destId="{5B5721C1-0F8D-40FD-A570-E61944FFD457}" srcOrd="0" destOrd="0" presId="urn:microsoft.com/office/officeart/2005/8/layout/hList1"/>
    <dgm:cxn modelId="{E939180A-E3E2-45F8-807B-3B095BAADFE9}" type="presOf" srcId="{85673AE9-5D75-479E-BCA6-00D2887825EB}" destId="{BC5F6750-1FCB-4190-BA5C-60DF36AFEF02}" srcOrd="0" destOrd="0" presId="urn:microsoft.com/office/officeart/2005/8/layout/hList1"/>
    <dgm:cxn modelId="{1AF6DF4C-A93B-4A23-84CA-0762BDAEF6A5}" srcId="{3124D661-E276-4348-822F-544D047E378D}" destId="{76BDFA1D-119D-4715-837F-A5B07AA6F224}" srcOrd="3" destOrd="0" parTransId="{D6D001BB-0B10-48A3-A0B9-B50DAD233B78}" sibTransId="{29938141-045B-4B4E-B4A5-103D357564E3}"/>
    <dgm:cxn modelId="{FB7C79E2-701D-41D8-B284-4F47DC7ABADD}" srcId="{16F17EC8-E865-4F88-9622-F9FA1FA19DCC}" destId="{1F74F758-C761-43FC-B3E9-9393B0045B11}" srcOrd="8" destOrd="0" parTransId="{3DBECD48-4CBA-4344-A895-BAA05D1C0AEF}" sibTransId="{B8525DFF-F661-4BB4-BA11-CAA4BA6BFDC9}"/>
    <dgm:cxn modelId="{B5EE94A1-8673-44BF-B3BD-8A93C435DC79}" type="presOf" srcId="{5585D5AA-D526-4F4A-A9D0-83AAEF6BEF10}" destId="{EA409383-0C9B-4E56-9BCF-8F83C1F4AE7D}" srcOrd="0" destOrd="6" presId="urn:microsoft.com/office/officeart/2005/8/layout/hList1"/>
    <dgm:cxn modelId="{E5B8C089-B2DE-4CE4-9D1C-6C3FD3F444B4}" srcId="{8BE1BB16-93BD-40FA-BB60-E464DC5D238D}" destId="{5A57A123-8D60-4155-A537-ADD8F8439A9A}" srcOrd="3" destOrd="0" parTransId="{7799AE85-DC07-47B8-86FE-C29E11B299BB}" sibTransId="{21677379-CC64-4D88-80B5-E512877A2CDC}"/>
    <dgm:cxn modelId="{B827B19C-B451-4643-B8C7-F08A930DC62C}" srcId="{2D87EEE5-8B90-41C5-8284-8F361E29D6A0}" destId="{A19F4317-AAFD-4F6A-A487-A4B458E209A3}" srcOrd="4" destOrd="0" parTransId="{273FF3BB-1300-400D-9E81-E1B13D994AB5}" sibTransId="{9AAAD32C-9736-47D8-914C-D5CF34602759}"/>
    <dgm:cxn modelId="{D390B9A1-CBDB-46A2-BD79-69560F5AC454}" srcId="{16F17EC8-E865-4F88-9622-F9FA1FA19DCC}" destId="{3A32C2D1-D8EE-40A9-963D-261D4CAFC032}" srcOrd="4" destOrd="0" parTransId="{C87D1154-444D-47CF-908E-1E8597198E42}" sibTransId="{D9A19AF3-2621-46C6-BA2A-BD4D399F2958}"/>
    <dgm:cxn modelId="{A3F244E2-AC62-4F06-91B4-40ADE573A535}" type="presOf" srcId="{73A72485-AF54-49CA-AE03-1CD4A53D3CF6}" destId="{EA409383-0C9B-4E56-9BCF-8F83C1F4AE7D}" srcOrd="0" destOrd="3" presId="urn:microsoft.com/office/officeart/2005/8/layout/hList1"/>
    <dgm:cxn modelId="{8D862FC8-C92D-417A-9CB8-9FA6F058AB10}" srcId="{2D87EEE5-8B90-41C5-8284-8F361E29D6A0}" destId="{64EE5C1F-3E12-4534-A2ED-562BDE37BA42}" srcOrd="1" destOrd="0" parTransId="{B9C0CD96-6599-4D4A-9F84-4B9AB1CBC6CC}" sibTransId="{F7EA5D92-0F93-4061-9679-20E2F8C1A63D}"/>
    <dgm:cxn modelId="{871A256F-CFA7-4AD1-BE46-069B962614B4}" srcId="{8BE1BB16-93BD-40FA-BB60-E464DC5D238D}" destId="{77C63702-48FE-4AEC-B90B-44960CFF3415}" srcOrd="1" destOrd="0" parTransId="{F22CFEDB-7549-45AE-8EF8-C03837B43BA6}" sibTransId="{80E85FC5-3CA2-45DC-AAE5-290D2D2374F0}"/>
    <dgm:cxn modelId="{90BD01E1-7515-497E-9EBC-9F3CD35C3F4F}" srcId="{44822CC5-7728-42E2-A927-85DFDB80255E}" destId="{3124D661-E276-4348-822F-544D047E378D}" srcOrd="3" destOrd="0" parTransId="{00D6B7E5-47B5-406B-8035-AE059A32DCD3}" sibTransId="{48F394DE-8D78-4C04-B4FC-DB8F735AA6E4}"/>
    <dgm:cxn modelId="{64F547B8-4986-42E5-8931-232523FA154A}" type="presOf" srcId="{F86B7380-5603-4B73-A05B-B3215D3A1D78}" destId="{EA409383-0C9B-4E56-9BCF-8F83C1F4AE7D}" srcOrd="0" destOrd="5" presId="urn:microsoft.com/office/officeart/2005/8/layout/hList1"/>
    <dgm:cxn modelId="{230C2CA2-6560-4B4C-9947-EC5F8A9A09BF}" srcId="{16F17EC8-E865-4F88-9622-F9FA1FA19DCC}" destId="{F2CBAB2F-9616-4818-B351-AE5043337B3F}" srcOrd="0" destOrd="0" parTransId="{CE1B57C4-D6F4-4514-891C-B0C2E34E2535}" sibTransId="{174E2637-7821-4DFE-B342-54ABD3ACBF64}"/>
    <dgm:cxn modelId="{5D09CCCB-7C98-4434-8DF2-132641DEF01A}" type="presOf" srcId="{725DC11F-0760-48C6-BD70-4C2C5DC88EB9}" destId="{BC5F6750-1FCB-4190-BA5C-60DF36AFEF02}" srcOrd="0" destOrd="2" presId="urn:microsoft.com/office/officeart/2005/8/layout/hList1"/>
    <dgm:cxn modelId="{606F78B0-152E-463E-9BBF-5A0DBB301360}" type="presOf" srcId="{3124D661-E276-4348-822F-544D047E378D}" destId="{D322190D-A688-417B-B0BE-62411CA8B6DE}" srcOrd="0" destOrd="0" presId="urn:microsoft.com/office/officeart/2005/8/layout/hList1"/>
    <dgm:cxn modelId="{E3A20504-3638-4F68-9DB5-382912582C8E}" srcId="{44822CC5-7728-42E2-A927-85DFDB80255E}" destId="{2D87EEE5-8B90-41C5-8284-8F361E29D6A0}" srcOrd="2" destOrd="0" parTransId="{3783A374-74C7-48AF-9B36-213848EEF098}" sibTransId="{96349C23-874D-4150-8876-E6ABB0807C46}"/>
    <dgm:cxn modelId="{C9258C5E-F437-4855-B85B-DD98D914D355}" srcId="{2D87EEE5-8B90-41C5-8284-8F361E29D6A0}" destId="{3B593220-B7E0-43C6-911B-F50D23AAC404}" srcOrd="3" destOrd="0" parTransId="{784DF4E7-BDEC-45DF-9821-3EE4587E5358}" sibTransId="{61031F77-E1E3-4E0D-B470-65742D40F6E9}"/>
    <dgm:cxn modelId="{5B1DD7AF-516A-47F6-A461-95A10843985F}" type="presOf" srcId="{77C63702-48FE-4AEC-B90B-44960CFF3415}" destId="{5B5721C1-0F8D-40FD-A570-E61944FFD457}" srcOrd="0" destOrd="1" presId="urn:microsoft.com/office/officeart/2005/8/layout/hList1"/>
    <dgm:cxn modelId="{31ACC045-B409-4A71-B560-D20496675989}" srcId="{44822CC5-7728-42E2-A927-85DFDB80255E}" destId="{16F17EC8-E865-4F88-9622-F9FA1FA19DCC}" srcOrd="1" destOrd="0" parTransId="{7A82BD5A-05F4-4932-B5E1-829EA2A77BD6}" sibTransId="{8107D22C-1109-47FE-830A-3C73F1EF4544}"/>
    <dgm:cxn modelId="{F2B2D8E6-759D-4A2B-91DE-362B7006E52E}" srcId="{16F17EC8-E865-4F88-9622-F9FA1FA19DCC}" destId="{E5517F1F-6537-47BC-BA0D-46D639D9C150}" srcOrd="2" destOrd="0" parTransId="{D9B290C1-1CE2-427E-8C7A-0A896B319EAA}" sibTransId="{3163772A-4903-4F04-8DF8-1FBEFAC1DB31}"/>
    <dgm:cxn modelId="{2C9AD164-DD3E-40E8-B62B-37824F79ED3E}" srcId="{16F17EC8-E865-4F88-9622-F9FA1FA19DCC}" destId="{09DC9730-9692-49B4-8BE9-1297B78EEC8C}" srcOrd="1" destOrd="0" parTransId="{959CC6C4-6134-4B85-9843-007785B16AA0}" sibTransId="{B136B539-1570-4006-AD5F-E8D4C97325C0}"/>
    <dgm:cxn modelId="{5F7AEF69-0C11-44A8-821D-A8C5BBFB4166}" type="presOf" srcId="{F27DEFE2-E695-4BBA-B341-403D04779631}" destId="{5B5721C1-0F8D-40FD-A570-E61944FFD457}" srcOrd="0" destOrd="2" presId="urn:microsoft.com/office/officeart/2005/8/layout/hList1"/>
    <dgm:cxn modelId="{B507139E-9D29-41FA-8458-E2BB09408E7F}" srcId="{16F17EC8-E865-4F88-9622-F9FA1FA19DCC}" destId="{133F6EFF-7667-47BF-8604-1A704A26CD07}" srcOrd="7" destOrd="0" parTransId="{B0CBD22E-26BD-4875-BE18-DE9708F88E0A}" sibTransId="{AE3AC6E7-FCB6-4D6B-B289-3AE4442C8B7F}"/>
    <dgm:cxn modelId="{0540FF2F-0276-4808-9774-61E0F01D4485}" srcId="{2D87EEE5-8B90-41C5-8284-8F361E29D6A0}" destId="{E23F2D25-C39B-4B83-8D73-F39F3E01744C}" srcOrd="2" destOrd="0" parTransId="{8031B444-5335-48ED-9562-BC06B60DD144}" sibTransId="{DFB5E4A0-5BD4-4DB0-95F0-873F820A04AE}"/>
    <dgm:cxn modelId="{B10D14D5-324B-49F7-BDFE-BC68F5395910}" srcId="{16F17EC8-E865-4F88-9622-F9FA1FA19DCC}" destId="{73A72485-AF54-49CA-AE03-1CD4A53D3CF6}" srcOrd="3" destOrd="0" parTransId="{358B5B7B-DDDE-46D6-8724-AF783BC0FBAF}" sibTransId="{30E2FCA8-86B2-46DD-AE92-4E619421611C}"/>
    <dgm:cxn modelId="{1C9A1312-812B-4281-B444-59DCD3DE1EED}" srcId="{3124D661-E276-4348-822F-544D047E378D}" destId="{85673AE9-5D75-479E-BCA6-00D2887825EB}" srcOrd="0" destOrd="0" parTransId="{0F66FD8E-8715-472A-AAC7-630E39D5CEE9}" sibTransId="{37853699-A17F-4F2F-A326-7C276F9F3895}"/>
    <dgm:cxn modelId="{CC287E31-2B98-4835-8866-077772EEE328}" type="presOf" srcId="{E5517F1F-6537-47BC-BA0D-46D639D9C150}" destId="{EA409383-0C9B-4E56-9BCF-8F83C1F4AE7D}" srcOrd="0" destOrd="2" presId="urn:microsoft.com/office/officeart/2005/8/layout/hList1"/>
    <dgm:cxn modelId="{CED9208C-ADFF-46C6-BF0B-FC66C35B37CC}" srcId="{16F17EC8-E865-4F88-9622-F9FA1FA19DCC}" destId="{4AB15672-078E-440B-B8A7-255029043DA9}" srcOrd="9" destOrd="0" parTransId="{E4283515-4E9C-4B06-B46A-886AF6CBBFB8}" sibTransId="{BE95E851-BB71-4D77-9506-05DF0C42FBAE}"/>
    <dgm:cxn modelId="{4B9D8926-56C2-492A-A74D-F6492FD7EF61}" srcId="{3124D661-E276-4348-822F-544D047E378D}" destId="{725DC11F-0760-48C6-BD70-4C2C5DC88EB9}" srcOrd="2" destOrd="0" parTransId="{8CBF7E16-CD78-4348-BA63-CD27BB2636D3}" sibTransId="{48F0C161-5EE0-48F4-820C-5CFB7C6B3B73}"/>
    <dgm:cxn modelId="{2CB45485-846C-4DC9-859C-F32D72FDE270}" srcId="{44822CC5-7728-42E2-A927-85DFDB80255E}" destId="{8BE1BB16-93BD-40FA-BB60-E464DC5D238D}" srcOrd="0" destOrd="0" parTransId="{EFFFE12D-3500-42FF-ACEE-469A34E0E916}" sibTransId="{97CFA4A7-8982-4702-A310-2EF01BC28DF6}"/>
    <dgm:cxn modelId="{B3969CBE-62C4-41D9-9BD5-037CC693A41E}" type="presOf" srcId="{2D87EEE5-8B90-41C5-8284-8F361E29D6A0}" destId="{AFCC5B73-C352-4392-AE43-8FBA9CEE9941}" srcOrd="0" destOrd="0" presId="urn:microsoft.com/office/officeart/2005/8/layout/hList1"/>
    <dgm:cxn modelId="{1BDDE5C3-1CB2-4E8E-9C71-DFA0AE202706}" type="presOf" srcId="{4AB15672-078E-440B-B8A7-255029043DA9}" destId="{EA409383-0C9B-4E56-9BCF-8F83C1F4AE7D}" srcOrd="0" destOrd="9" presId="urn:microsoft.com/office/officeart/2005/8/layout/hList1"/>
    <dgm:cxn modelId="{2D5B6665-4043-4058-BDC8-2B379DA0AA64}" type="presOf" srcId="{1F74F758-C761-43FC-B3E9-9393B0045B11}" destId="{EA409383-0C9B-4E56-9BCF-8F83C1F4AE7D}" srcOrd="0" destOrd="8" presId="urn:microsoft.com/office/officeart/2005/8/layout/hList1"/>
    <dgm:cxn modelId="{19CA159F-DF59-435A-883E-B8CB6B402222}" type="presOf" srcId="{76BDFA1D-119D-4715-837F-A5B07AA6F224}" destId="{BC5F6750-1FCB-4190-BA5C-60DF36AFEF02}" srcOrd="0" destOrd="3" presId="urn:microsoft.com/office/officeart/2005/8/layout/hList1"/>
    <dgm:cxn modelId="{F050FFBA-AA11-4FEA-A31D-EE1DD845829E}" type="presOf" srcId="{5A57A123-8D60-4155-A537-ADD8F8439A9A}" destId="{5B5721C1-0F8D-40FD-A570-E61944FFD457}" srcOrd="0" destOrd="3" presId="urn:microsoft.com/office/officeart/2005/8/layout/hList1"/>
    <dgm:cxn modelId="{F5776506-74C9-4557-8763-50D8C9730C9D}" srcId="{8BE1BB16-93BD-40FA-BB60-E464DC5D238D}" destId="{2A0E706C-DF7A-4EAE-80BA-F8D37245309C}" srcOrd="0" destOrd="0" parTransId="{7A774546-6FD5-4C07-B7CC-BDF16A2A3CEB}" sibTransId="{6309DCAD-A4B2-4194-B230-45D76DBD75D4}"/>
    <dgm:cxn modelId="{98B47EE1-7CDD-4D4F-9A50-06CC2C28B5E6}" type="presOf" srcId="{E23F2D25-C39B-4B83-8D73-F39F3E01744C}" destId="{ED775EE4-6CFC-49BF-BF17-BA891F07BBA3}" srcOrd="0" destOrd="2" presId="urn:microsoft.com/office/officeart/2005/8/layout/hList1"/>
    <dgm:cxn modelId="{F1E68399-B97A-4E7B-9D9E-C6FC14FEF74D}" type="presOf" srcId="{3A32C2D1-D8EE-40A9-963D-261D4CAFC032}" destId="{EA409383-0C9B-4E56-9BCF-8F83C1F4AE7D}" srcOrd="0" destOrd="4" presId="urn:microsoft.com/office/officeart/2005/8/layout/hList1"/>
    <dgm:cxn modelId="{8C33FA1F-0D98-4C89-BFFD-87F82B58FD30}" srcId="{2D87EEE5-8B90-41C5-8284-8F361E29D6A0}" destId="{9F844A8C-E3D6-4B50-BE72-C9F13B399E83}" srcOrd="0" destOrd="0" parTransId="{8F50E531-DC4C-4917-877C-497CE41F60A9}" sibTransId="{797C1357-CDF1-43B8-8651-0357DC90EAA5}"/>
    <dgm:cxn modelId="{D7E920C2-619F-4741-BC8B-EB0A17796968}" srcId="{8BE1BB16-93BD-40FA-BB60-E464DC5D238D}" destId="{F27DEFE2-E695-4BBA-B341-403D04779631}" srcOrd="2" destOrd="0" parTransId="{10583A67-62AF-42EA-9D20-3CF6478B33BC}" sibTransId="{43150F6B-6EAF-462F-A482-DCBAE0D97FE3}"/>
    <dgm:cxn modelId="{D1C2CC63-4CA3-47BB-9A39-A3DFF6950B70}" srcId="{16F17EC8-E865-4F88-9622-F9FA1FA19DCC}" destId="{F86B7380-5603-4B73-A05B-B3215D3A1D78}" srcOrd="5" destOrd="0" parTransId="{307A39F5-E28A-4537-BA50-3546401C7608}" sibTransId="{A46B6B2E-E992-4DDA-9B62-FA5BB427F71C}"/>
    <dgm:cxn modelId="{23B68256-6352-4282-8919-7D753D3835B1}" type="presOf" srcId="{16F17EC8-E865-4F88-9622-F9FA1FA19DCC}" destId="{E745EC26-3ECA-4EE3-88F9-990CC17C7972}" srcOrd="0" destOrd="0" presId="urn:microsoft.com/office/officeart/2005/8/layout/hList1"/>
    <dgm:cxn modelId="{E2ED2866-E59C-4FF3-BA26-454FD5B12399}" type="presOf" srcId="{A19F4317-AAFD-4F6A-A487-A4B458E209A3}" destId="{ED775EE4-6CFC-49BF-BF17-BA891F07BBA3}" srcOrd="0" destOrd="4" presId="urn:microsoft.com/office/officeart/2005/8/layout/hList1"/>
    <dgm:cxn modelId="{4626826F-5837-4B25-9202-6B60EFBDB8AE}" type="presOf" srcId="{9F844A8C-E3D6-4B50-BE72-C9F13B399E83}" destId="{ED775EE4-6CFC-49BF-BF17-BA891F07BBA3}" srcOrd="0" destOrd="0" presId="urn:microsoft.com/office/officeart/2005/8/layout/hList1"/>
    <dgm:cxn modelId="{38D81ACA-9F77-474D-B6A2-F973161BB153}" type="presOf" srcId="{64EE5C1F-3E12-4534-A2ED-562BDE37BA42}" destId="{ED775EE4-6CFC-49BF-BF17-BA891F07BBA3}" srcOrd="0" destOrd="1" presId="urn:microsoft.com/office/officeart/2005/8/layout/hList1"/>
    <dgm:cxn modelId="{BBC6E789-5A58-4524-BA67-9C9F0D3D597E}" type="presOf" srcId="{F2CBAB2F-9616-4818-B351-AE5043337B3F}" destId="{EA409383-0C9B-4E56-9BCF-8F83C1F4AE7D}" srcOrd="0" destOrd="0" presId="urn:microsoft.com/office/officeart/2005/8/layout/hList1"/>
    <dgm:cxn modelId="{23F592C5-1D30-4C70-B80E-81B32FEAC14F}" srcId="{3124D661-E276-4348-822F-544D047E378D}" destId="{43A5F079-A22F-4346-A75A-97301D6E8BD6}" srcOrd="1" destOrd="0" parTransId="{ADE90D6D-B06B-4B3C-906E-3CC0FA4BDF6C}" sibTransId="{9E17FE97-187A-4E00-A9D7-1D2E0C9BE2B3}"/>
    <dgm:cxn modelId="{BF02D436-C987-4E80-B590-D084F69C27CA}" type="presOf" srcId="{09DC9730-9692-49B4-8BE9-1297B78EEC8C}" destId="{EA409383-0C9B-4E56-9BCF-8F83C1F4AE7D}" srcOrd="0" destOrd="1" presId="urn:microsoft.com/office/officeart/2005/8/layout/hList1"/>
    <dgm:cxn modelId="{640413E1-5D41-41FA-BADC-9A505B84C8D4}" type="presOf" srcId="{44822CC5-7728-42E2-A927-85DFDB80255E}" destId="{2A39D2D2-BB4F-427F-979B-5A068E7ABBE2}" srcOrd="0" destOrd="0" presId="urn:microsoft.com/office/officeart/2005/8/layout/hList1"/>
    <dgm:cxn modelId="{A573F4A0-F895-45D9-A2AF-485911AB6622}" type="presOf" srcId="{3B593220-B7E0-43C6-911B-F50D23AAC404}" destId="{ED775EE4-6CFC-49BF-BF17-BA891F07BBA3}" srcOrd="0" destOrd="3" presId="urn:microsoft.com/office/officeart/2005/8/layout/hList1"/>
    <dgm:cxn modelId="{B106621D-FB1C-429C-AD98-68D3F310B646}" srcId="{16F17EC8-E865-4F88-9622-F9FA1FA19DCC}" destId="{5585D5AA-D526-4F4A-A9D0-83AAEF6BEF10}" srcOrd="6" destOrd="0" parTransId="{EB309D36-4EBD-4307-8BAA-F470C36A9777}" sibTransId="{6620E8CB-E2BD-483E-8824-2B5C8E97E421}"/>
    <dgm:cxn modelId="{2E962B05-202B-4219-9156-93D8A4BB34A4}" type="presParOf" srcId="{2A39D2D2-BB4F-427F-979B-5A068E7ABBE2}" destId="{A875F820-5DDF-43F2-90C6-9A8DC799F238}" srcOrd="0" destOrd="0" presId="urn:microsoft.com/office/officeart/2005/8/layout/hList1"/>
    <dgm:cxn modelId="{BBA5748B-77FF-4371-9DE1-58B3029A2623}" type="presParOf" srcId="{A875F820-5DDF-43F2-90C6-9A8DC799F238}" destId="{6C3BB2B5-5BDF-43F2-A5F5-D10384299930}" srcOrd="0" destOrd="0" presId="urn:microsoft.com/office/officeart/2005/8/layout/hList1"/>
    <dgm:cxn modelId="{434AF71B-5527-4CB7-9BB4-38A44300852A}" type="presParOf" srcId="{A875F820-5DDF-43F2-90C6-9A8DC799F238}" destId="{5B5721C1-0F8D-40FD-A570-E61944FFD457}" srcOrd="1" destOrd="0" presId="urn:microsoft.com/office/officeart/2005/8/layout/hList1"/>
    <dgm:cxn modelId="{D3B556E7-18AB-461D-B791-3A507E5B7100}" type="presParOf" srcId="{2A39D2D2-BB4F-427F-979B-5A068E7ABBE2}" destId="{32C78BF0-018F-48FF-BEC5-41F52B495BD8}" srcOrd="1" destOrd="0" presId="urn:microsoft.com/office/officeart/2005/8/layout/hList1"/>
    <dgm:cxn modelId="{6D52A079-B285-4477-A65D-3654929CE5ED}" type="presParOf" srcId="{2A39D2D2-BB4F-427F-979B-5A068E7ABBE2}" destId="{0249E02A-1924-4CBD-9255-A96E02AC62F9}" srcOrd="2" destOrd="0" presId="urn:microsoft.com/office/officeart/2005/8/layout/hList1"/>
    <dgm:cxn modelId="{BF7A2326-7573-46E1-8D8C-4A686949BAE8}" type="presParOf" srcId="{0249E02A-1924-4CBD-9255-A96E02AC62F9}" destId="{E745EC26-3ECA-4EE3-88F9-990CC17C7972}" srcOrd="0" destOrd="0" presId="urn:microsoft.com/office/officeart/2005/8/layout/hList1"/>
    <dgm:cxn modelId="{A100864D-FBE9-452B-804A-47C2AB3A6032}" type="presParOf" srcId="{0249E02A-1924-4CBD-9255-A96E02AC62F9}" destId="{EA409383-0C9B-4E56-9BCF-8F83C1F4AE7D}" srcOrd="1" destOrd="0" presId="urn:microsoft.com/office/officeart/2005/8/layout/hList1"/>
    <dgm:cxn modelId="{48BA913D-6E13-427A-AC66-22F45925EB06}" type="presParOf" srcId="{2A39D2D2-BB4F-427F-979B-5A068E7ABBE2}" destId="{A10EADE6-E5B4-4355-975E-8721C3EA1AAF}" srcOrd="3" destOrd="0" presId="urn:microsoft.com/office/officeart/2005/8/layout/hList1"/>
    <dgm:cxn modelId="{47DC5688-ED0F-463F-831C-71B42127F046}" type="presParOf" srcId="{2A39D2D2-BB4F-427F-979B-5A068E7ABBE2}" destId="{F739318A-7FE4-44C3-817B-7BC1A4C60988}" srcOrd="4" destOrd="0" presId="urn:microsoft.com/office/officeart/2005/8/layout/hList1"/>
    <dgm:cxn modelId="{FF33FA28-2743-442A-AA54-CF260BF0E2EE}" type="presParOf" srcId="{F739318A-7FE4-44C3-817B-7BC1A4C60988}" destId="{AFCC5B73-C352-4392-AE43-8FBA9CEE9941}" srcOrd="0" destOrd="0" presId="urn:microsoft.com/office/officeart/2005/8/layout/hList1"/>
    <dgm:cxn modelId="{A560B61E-B8AA-4D5E-AFEF-E28C5B97072D}" type="presParOf" srcId="{F739318A-7FE4-44C3-817B-7BC1A4C60988}" destId="{ED775EE4-6CFC-49BF-BF17-BA891F07BBA3}" srcOrd="1" destOrd="0" presId="urn:microsoft.com/office/officeart/2005/8/layout/hList1"/>
    <dgm:cxn modelId="{FE337344-5D19-4C17-B962-37349E806D20}" type="presParOf" srcId="{2A39D2D2-BB4F-427F-979B-5A068E7ABBE2}" destId="{13A16B1E-C5D6-45EC-8D1D-DBDC500CD362}" srcOrd="5" destOrd="0" presId="urn:microsoft.com/office/officeart/2005/8/layout/hList1"/>
    <dgm:cxn modelId="{C0346BE4-EC3A-42B1-B904-41C14D75F8EE}" type="presParOf" srcId="{2A39D2D2-BB4F-427F-979B-5A068E7ABBE2}" destId="{423B999B-566B-4AA2-BB0D-73D16CA36B68}" srcOrd="6" destOrd="0" presId="urn:microsoft.com/office/officeart/2005/8/layout/hList1"/>
    <dgm:cxn modelId="{475092ED-5BB6-4FD4-BE72-0E45470B6DB9}" type="presParOf" srcId="{423B999B-566B-4AA2-BB0D-73D16CA36B68}" destId="{D322190D-A688-417B-B0BE-62411CA8B6DE}" srcOrd="0" destOrd="0" presId="urn:microsoft.com/office/officeart/2005/8/layout/hList1"/>
    <dgm:cxn modelId="{3AF2F426-F20D-4B85-886B-30B63F38B71B}" type="presParOf" srcId="{423B999B-566B-4AA2-BB0D-73D16CA36B68}" destId="{BC5F6750-1FCB-4190-BA5C-60DF36AFEF02}" srcOrd="1" destOrd="0" presId="urn:microsoft.com/office/officeart/2005/8/layout/hList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81D94FA5-E5B0-4C10-938F-6C19EE6D7F3D}">
      <dsp:nvSpPr>
        <dsp:cNvPr id="0" name=""/>
        <dsp:cNvSpPr/>
      </dsp:nvSpPr>
      <dsp:spPr>
        <a:xfrm>
          <a:off x="0" y="4608"/>
          <a:ext cx="8458199" cy="5286374"/>
        </a:xfrm>
        <a:prstGeom prst="swooshArrow">
          <a:avLst>
            <a:gd name="adj1" fmla="val 25000"/>
            <a:gd name="adj2" fmla="val 25000"/>
          </a:avLst>
        </a:prstGeom>
        <a:solidFill>
          <a:schemeClr val="accent1">
            <a:tint val="40000"/>
            <a:hueOff val="0"/>
            <a:satOff val="0"/>
            <a:lumOff val="0"/>
            <a:alphaOff val="0"/>
          </a:schemeClr>
        </a:solidFill>
        <a:ln>
          <a:noFill/>
        </a:ln>
        <a:effectLst/>
        <a:sp3d z="-152400" prstMaterial="plastic">
          <a:bevelT w="25400" h="25400"/>
          <a:bevelB w="25400" h="25400"/>
        </a:sp3d>
      </dsp:spPr>
      <dsp:style>
        <a:lnRef idx="0">
          <a:scrgbClr r="0" g="0" b="0"/>
        </a:lnRef>
        <a:fillRef idx="1">
          <a:scrgbClr r="0" g="0" b="0"/>
        </a:fillRef>
        <a:effectRef idx="0">
          <a:scrgbClr r="0" g="0" b="0"/>
        </a:effectRef>
        <a:fontRef idx="minor"/>
      </dsp:style>
    </dsp:sp>
    <dsp:sp modelId="{8AA3CD64-5D35-48D4-9A6C-B7617B2F281F}">
      <dsp:nvSpPr>
        <dsp:cNvPr id="0" name=""/>
        <dsp:cNvSpPr/>
      </dsp:nvSpPr>
      <dsp:spPr>
        <a:xfrm>
          <a:off x="833132" y="3992860"/>
          <a:ext cx="194538" cy="194538"/>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sp>
    <dsp:sp modelId="{EC83BD4A-E500-43E7-A5DC-43E1FC0E94FB}">
      <dsp:nvSpPr>
        <dsp:cNvPr id="0" name=""/>
        <dsp:cNvSpPr/>
      </dsp:nvSpPr>
      <dsp:spPr>
        <a:xfrm>
          <a:off x="930402" y="4090130"/>
          <a:ext cx="1446352" cy="1258157"/>
        </a:xfrm>
        <a:prstGeom prst="rect">
          <a:avLst/>
        </a:prstGeom>
        <a:solidFill>
          <a:schemeClr val="lt1">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03082" tIns="0" rIns="0" bIns="0" numCol="1" spcCol="1270" anchor="t" anchorCtr="0">
          <a:noAutofit/>
        </a:bodyPr>
        <a:lstStyle/>
        <a:p>
          <a:pPr lvl="0" algn="ctr" defTabSz="1066800">
            <a:lnSpc>
              <a:spcPct val="90000"/>
            </a:lnSpc>
            <a:spcBef>
              <a:spcPct val="0"/>
            </a:spcBef>
            <a:spcAft>
              <a:spcPct val="35000"/>
            </a:spcAft>
          </a:pPr>
          <a:r>
            <a:rPr lang="en-IN" sz="2400" b="1" kern="1200" cap="none" spc="0" dirty="0" smtClean="0">
              <a:ln w="12700">
                <a:prstDash val="solid"/>
              </a:ln>
              <a:effectLst>
                <a:outerShdw blurRad="41275" dist="20320" dir="1800000" algn="tl" rotWithShape="0">
                  <a:srgbClr val="000000">
                    <a:alpha val="40000"/>
                  </a:srgbClr>
                </a:outerShdw>
              </a:effectLst>
              <a:latin typeface="Trebuchet MS" pitchFamily="34" charset="0"/>
            </a:rPr>
            <a:t>1990</a:t>
          </a:r>
          <a:r>
            <a:rPr lang="en-IN" sz="2400" b="1" kern="1200" dirty="0" smtClean="0">
              <a:latin typeface="Trebuchet MS" pitchFamily="34" charset="0"/>
            </a:rPr>
            <a:t> </a:t>
          </a:r>
          <a:r>
            <a:rPr lang="en-IN" sz="2400" b="1" kern="1200" cap="none" spc="0" dirty="0" smtClean="0">
              <a:ln w="12700">
                <a:prstDash val="solid"/>
              </a:ln>
              <a:effectLst>
                <a:outerShdw blurRad="41275" dist="20320" dir="1800000" algn="tl" rotWithShape="0">
                  <a:srgbClr val="000000">
                    <a:alpha val="40000"/>
                  </a:srgbClr>
                </a:outerShdw>
              </a:effectLst>
              <a:latin typeface="Trebuchet MS" pitchFamily="34" charset="0"/>
            </a:rPr>
            <a:t>Inception</a:t>
          </a:r>
          <a:endParaRPr lang="en-IN" sz="2400" b="1" kern="1200" dirty="0">
            <a:latin typeface="Trebuchet MS" pitchFamily="34" charset="0"/>
          </a:endParaRPr>
        </a:p>
      </dsp:txBody>
      <dsp:txXfrm>
        <a:off x="930402" y="4090130"/>
        <a:ext cx="1446352" cy="1258157"/>
      </dsp:txXfrm>
    </dsp:sp>
    <dsp:sp modelId="{CB6F42F9-0D61-4DD0-AEA4-B865DC06DE0B}">
      <dsp:nvSpPr>
        <dsp:cNvPr id="0" name=""/>
        <dsp:cNvSpPr/>
      </dsp:nvSpPr>
      <dsp:spPr>
        <a:xfrm>
          <a:off x="2207590" y="2763250"/>
          <a:ext cx="338328" cy="338328"/>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sp>
    <dsp:sp modelId="{89CE101F-FBC9-4CA1-AFEA-7B8A57EB8999}">
      <dsp:nvSpPr>
        <dsp:cNvPr id="0" name=""/>
        <dsp:cNvSpPr/>
      </dsp:nvSpPr>
      <dsp:spPr>
        <a:xfrm>
          <a:off x="2376754" y="2932414"/>
          <a:ext cx="1776222" cy="2415873"/>
        </a:xfrm>
        <a:prstGeom prst="rect">
          <a:avLst/>
        </a:prstGeom>
        <a:solidFill>
          <a:schemeClr val="lt1">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179273" tIns="0" rIns="0" bIns="0" numCol="1" spcCol="1270" anchor="t" anchorCtr="0">
          <a:noAutofit/>
        </a:bodyPr>
        <a:lstStyle/>
        <a:p>
          <a:pPr lvl="0" algn="ctr" defTabSz="1066800">
            <a:lnSpc>
              <a:spcPct val="90000"/>
            </a:lnSpc>
            <a:spcBef>
              <a:spcPct val="0"/>
            </a:spcBef>
            <a:spcAft>
              <a:spcPct val="35000"/>
            </a:spcAft>
          </a:pPr>
          <a:r>
            <a:rPr lang="en-US" sz="2400" b="1" kern="1200" dirty="0" smtClean="0">
              <a:latin typeface="Trebuchet MS" pitchFamily="34" charset="0"/>
            </a:rPr>
            <a:t>1995 Systems &amp; Controls</a:t>
          </a:r>
        </a:p>
      </dsp:txBody>
      <dsp:txXfrm>
        <a:off x="2376754" y="2932414"/>
        <a:ext cx="1776222" cy="2415873"/>
      </dsp:txXfrm>
    </dsp:sp>
    <dsp:sp modelId="{CA08CBD8-F5F0-43AB-BFB1-E5C23E16BF56}">
      <dsp:nvSpPr>
        <dsp:cNvPr id="0" name=""/>
        <dsp:cNvSpPr/>
      </dsp:nvSpPr>
      <dsp:spPr>
        <a:xfrm>
          <a:off x="3962666" y="1857165"/>
          <a:ext cx="448284" cy="448284"/>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sp>
    <dsp:sp modelId="{35B509CB-77EA-41FF-BDCD-8E76E837724C}">
      <dsp:nvSpPr>
        <dsp:cNvPr id="0" name=""/>
        <dsp:cNvSpPr/>
      </dsp:nvSpPr>
      <dsp:spPr>
        <a:xfrm>
          <a:off x="4186809" y="2081307"/>
          <a:ext cx="1776222" cy="3266979"/>
        </a:xfrm>
        <a:prstGeom prst="rect">
          <a:avLst/>
        </a:prstGeom>
        <a:solidFill>
          <a:schemeClr val="lt1">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237537" tIns="0" rIns="0" bIns="0" numCol="1" spcCol="1270" anchor="t" anchorCtr="0">
          <a:noAutofit/>
        </a:bodyPr>
        <a:lstStyle/>
        <a:p>
          <a:pPr lvl="0" algn="ctr" defTabSz="1066800">
            <a:lnSpc>
              <a:spcPct val="90000"/>
            </a:lnSpc>
            <a:spcBef>
              <a:spcPct val="0"/>
            </a:spcBef>
            <a:spcAft>
              <a:spcPct val="35000"/>
            </a:spcAft>
          </a:pPr>
          <a:r>
            <a:rPr lang="en-US" sz="2400" b="1" kern="1200" dirty="0" smtClean="0">
              <a:latin typeface="Trebuchet MS" pitchFamily="34" charset="0"/>
            </a:rPr>
            <a:t>2009 FZC </a:t>
          </a:r>
          <a:r>
            <a:rPr lang="en-US" sz="2400" b="1" kern="1200" dirty="0" err="1" smtClean="0">
              <a:latin typeface="Trebuchet MS" pitchFamily="34" charset="0"/>
            </a:rPr>
            <a:t>Sharjah</a:t>
          </a:r>
          <a:endParaRPr lang="en-IN" sz="2400" b="1" kern="1200" dirty="0">
            <a:latin typeface="Trebuchet MS" pitchFamily="34" charset="0"/>
          </a:endParaRPr>
        </a:p>
      </dsp:txBody>
      <dsp:txXfrm>
        <a:off x="4186809" y="2081307"/>
        <a:ext cx="1776222" cy="3266979"/>
      </dsp:txXfrm>
    </dsp:sp>
    <dsp:sp modelId="{CE76D1FE-98AE-4DA3-8837-3297006EDEA8}">
      <dsp:nvSpPr>
        <dsp:cNvPr id="0" name=""/>
        <dsp:cNvSpPr/>
      </dsp:nvSpPr>
      <dsp:spPr>
        <a:xfrm>
          <a:off x="5874219" y="1257690"/>
          <a:ext cx="600532" cy="600532"/>
        </a:xfrm>
        <a:prstGeom prst="ellipse">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p3d prstMaterial="plastic">
          <a:bevelT w="50800" h="50800"/>
          <a:bevelB w="50800" h="50800"/>
        </a:sp3d>
      </dsp:spPr>
      <dsp:style>
        <a:lnRef idx="0">
          <a:scrgbClr r="0" g="0" b="0"/>
        </a:lnRef>
        <a:fillRef idx="1">
          <a:scrgbClr r="0" g="0" b="0"/>
        </a:fillRef>
        <a:effectRef idx="2">
          <a:scrgbClr r="0" g="0" b="0"/>
        </a:effectRef>
        <a:fontRef idx="minor">
          <a:schemeClr val="lt1"/>
        </a:fontRef>
      </dsp:style>
    </dsp:sp>
    <dsp:sp modelId="{636C5548-8EEE-4059-966E-EC4217323456}">
      <dsp:nvSpPr>
        <dsp:cNvPr id="0" name=""/>
        <dsp:cNvSpPr/>
      </dsp:nvSpPr>
      <dsp:spPr>
        <a:xfrm>
          <a:off x="6174486" y="1557956"/>
          <a:ext cx="1776222" cy="3790330"/>
        </a:xfrm>
        <a:prstGeom prst="rect">
          <a:avLst/>
        </a:prstGeom>
        <a:solidFill>
          <a:schemeClr val="lt1">
            <a:alpha val="0"/>
            <a:hueOff val="0"/>
            <a:satOff val="0"/>
            <a:lumOff val="0"/>
            <a:alphaOff val="0"/>
          </a:schemeClr>
        </a:solidFill>
        <a:ln>
          <a:noFill/>
        </a:ln>
        <a:effectLst/>
      </dsp:spPr>
      <dsp:style>
        <a:lnRef idx="0">
          <a:scrgbClr r="0" g="0" b="0"/>
        </a:lnRef>
        <a:fillRef idx="1">
          <a:scrgbClr r="0" g="0" b="0"/>
        </a:fillRef>
        <a:effectRef idx="0">
          <a:scrgbClr r="0" g="0" b="0"/>
        </a:effectRef>
        <a:fontRef idx="minor"/>
      </dsp:style>
      <dsp:txBody>
        <a:bodyPr spcFirstLastPara="0" vert="horz" wrap="square" lIns="318210" tIns="0" rIns="0" bIns="0" numCol="1" spcCol="1270" anchor="t" anchorCtr="0">
          <a:noAutofit/>
        </a:bodyPr>
        <a:lstStyle/>
        <a:p>
          <a:pPr lvl="0" algn="l" defTabSz="1066800">
            <a:lnSpc>
              <a:spcPct val="90000"/>
            </a:lnSpc>
            <a:spcBef>
              <a:spcPct val="0"/>
            </a:spcBef>
            <a:spcAft>
              <a:spcPct val="35000"/>
            </a:spcAft>
          </a:pPr>
          <a:r>
            <a:rPr lang="en-IN" sz="2400" b="1" kern="1200" cap="none" spc="0" dirty="0" smtClean="0">
              <a:ln w="12700">
                <a:prstDash val="solid"/>
              </a:ln>
              <a:effectLst>
                <a:outerShdw blurRad="41275" dist="20320" dir="1800000" algn="tl" rotWithShape="0">
                  <a:srgbClr val="000000">
                    <a:alpha val="40000"/>
                  </a:srgbClr>
                </a:outerShdw>
              </a:effectLst>
              <a:latin typeface="Trebuchet MS" pitchFamily="34" charset="0"/>
            </a:rPr>
            <a:t>2023</a:t>
          </a:r>
          <a:endParaRPr lang="en-IN" sz="2400" b="1" kern="1200" cap="none" spc="0" dirty="0">
            <a:ln w="12700">
              <a:prstDash val="solid"/>
            </a:ln>
            <a:effectLst>
              <a:outerShdw blurRad="41275" dist="20320" dir="1800000" algn="tl" rotWithShape="0">
                <a:srgbClr val="000000">
                  <a:alpha val="40000"/>
                </a:srgbClr>
              </a:outerShdw>
            </a:effectLst>
            <a:latin typeface="Trebuchet MS" pitchFamily="34" charset="0"/>
          </a:endParaRPr>
        </a:p>
      </dsp:txBody>
      <dsp:txXfrm>
        <a:off x="6174486" y="1557956"/>
        <a:ext cx="1776222" cy="3790330"/>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C3BB2B5-5BDF-43F2-A5F5-D10384299930}">
      <dsp:nvSpPr>
        <dsp:cNvPr id="0" name=""/>
        <dsp:cNvSpPr/>
      </dsp:nvSpPr>
      <dsp:spPr>
        <a:xfrm>
          <a:off x="3334" y="1619"/>
          <a:ext cx="2005205" cy="777600"/>
        </a:xfrm>
        <a:prstGeom prst="rect">
          <a:avLst/>
        </a:prstGeom>
        <a:gradFill rotWithShape="0">
          <a:gsLst>
            <a:gs pos="0">
              <a:schemeClr val="accent5">
                <a:hueOff val="0"/>
                <a:satOff val="0"/>
                <a:lumOff val="0"/>
                <a:alphaOff val="0"/>
                <a:shade val="51000"/>
                <a:satMod val="130000"/>
              </a:schemeClr>
            </a:gs>
            <a:gs pos="80000">
              <a:schemeClr val="accent5">
                <a:hueOff val="0"/>
                <a:satOff val="0"/>
                <a:lumOff val="0"/>
                <a:alphaOff val="0"/>
                <a:shade val="93000"/>
                <a:satMod val="130000"/>
              </a:schemeClr>
            </a:gs>
            <a:gs pos="100000">
              <a:schemeClr val="accent5">
                <a:hueOff val="0"/>
                <a:satOff val="0"/>
                <a:lumOff val="0"/>
                <a:alphaOff val="0"/>
                <a:shade val="94000"/>
                <a:satMod val="135000"/>
              </a:schemeClr>
            </a:gs>
          </a:gsLst>
          <a:lin ang="16200000" scaled="0"/>
        </a:gradFill>
        <a:ln w="9525" cap="flat" cmpd="sng" algn="ctr">
          <a:solidFill>
            <a:schemeClr val="accent5">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a:latin typeface="Trebuchet MS" pitchFamily="34" charset="0"/>
            </a:rPr>
            <a:t>Basic</a:t>
          </a:r>
        </a:p>
        <a:p>
          <a:pPr lvl="0" algn="ctr" defTabSz="711200">
            <a:lnSpc>
              <a:spcPct val="90000"/>
            </a:lnSpc>
            <a:spcBef>
              <a:spcPct val="0"/>
            </a:spcBef>
            <a:spcAft>
              <a:spcPct val="35000"/>
            </a:spcAft>
          </a:pPr>
          <a:r>
            <a:rPr lang="en-US" sz="1600" kern="1200" dirty="0">
              <a:latin typeface="Trebuchet MS" pitchFamily="34" charset="0"/>
            </a:rPr>
            <a:t>Engineering</a:t>
          </a:r>
        </a:p>
      </dsp:txBody>
      <dsp:txXfrm>
        <a:off x="3334" y="1619"/>
        <a:ext cx="2005205" cy="777600"/>
      </dsp:txXfrm>
    </dsp:sp>
    <dsp:sp modelId="{5B5721C1-0F8D-40FD-A570-E61944FFD457}">
      <dsp:nvSpPr>
        <dsp:cNvPr id="0" name=""/>
        <dsp:cNvSpPr/>
      </dsp:nvSpPr>
      <dsp:spPr>
        <a:xfrm>
          <a:off x="3334" y="779219"/>
          <a:ext cx="2005205" cy="3745123"/>
        </a:xfrm>
        <a:prstGeom prst="rect">
          <a:avLst/>
        </a:prstGeom>
        <a:solidFill>
          <a:schemeClr val="accent5">
            <a:tint val="40000"/>
            <a:alpha val="90000"/>
            <a:hueOff val="0"/>
            <a:satOff val="0"/>
            <a:lumOff val="0"/>
            <a:alphaOff val="0"/>
          </a:schemeClr>
        </a:solidFill>
        <a:ln w="9525" cap="flat" cmpd="sng" algn="ctr">
          <a:solidFill>
            <a:schemeClr val="accent5">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AU" sz="1600" kern="1200" dirty="0" smtClean="0">
              <a:latin typeface="Trebuchet MS" pitchFamily="34" charset="0"/>
            </a:rPr>
            <a:t>Feasibility Reports</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Detailed Project Reports</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Thermal Cycle Optimisation</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smtClean="0">
              <a:latin typeface="Trebuchet MS" pitchFamily="34" charset="0"/>
            </a:rPr>
            <a:t>Plant Engineering</a:t>
          </a:r>
          <a:endParaRPr lang="en-US" sz="1600" kern="1200" dirty="0">
            <a:latin typeface="Trebuchet MS" pitchFamily="34" charset="0"/>
          </a:endParaRPr>
        </a:p>
      </dsp:txBody>
      <dsp:txXfrm>
        <a:off x="3334" y="779219"/>
        <a:ext cx="2005205" cy="3745123"/>
      </dsp:txXfrm>
    </dsp:sp>
    <dsp:sp modelId="{E745EC26-3ECA-4EE3-88F9-990CC17C7972}">
      <dsp:nvSpPr>
        <dsp:cNvPr id="0" name=""/>
        <dsp:cNvSpPr/>
      </dsp:nvSpPr>
      <dsp:spPr>
        <a:xfrm>
          <a:off x="2289269" y="1619"/>
          <a:ext cx="2005205" cy="777600"/>
        </a:xfrm>
        <a:prstGeom prst="rect">
          <a:avLst/>
        </a:prstGeom>
        <a:gradFill rotWithShape="0">
          <a:gsLst>
            <a:gs pos="0">
              <a:schemeClr val="accent5">
                <a:hueOff val="-3311292"/>
                <a:satOff val="13270"/>
                <a:lumOff val="2876"/>
                <a:alphaOff val="0"/>
                <a:shade val="51000"/>
                <a:satMod val="130000"/>
              </a:schemeClr>
            </a:gs>
            <a:gs pos="80000">
              <a:schemeClr val="accent5">
                <a:hueOff val="-3311292"/>
                <a:satOff val="13270"/>
                <a:lumOff val="2876"/>
                <a:alphaOff val="0"/>
                <a:shade val="93000"/>
                <a:satMod val="130000"/>
              </a:schemeClr>
            </a:gs>
            <a:gs pos="100000">
              <a:schemeClr val="accent5">
                <a:hueOff val="-3311292"/>
                <a:satOff val="13270"/>
                <a:lumOff val="2876"/>
                <a:alphaOff val="0"/>
                <a:shade val="94000"/>
                <a:satMod val="135000"/>
              </a:schemeClr>
            </a:gs>
          </a:gsLst>
          <a:lin ang="16200000" scaled="0"/>
        </a:gradFill>
        <a:ln w="9525" cap="flat" cmpd="sng" algn="ctr">
          <a:solidFill>
            <a:schemeClr val="accent5">
              <a:hueOff val="-3311292"/>
              <a:satOff val="13270"/>
              <a:lumOff val="2876"/>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a:latin typeface="Trebuchet MS" pitchFamily="34" charset="0"/>
            </a:rPr>
            <a:t>Detailed Engineering</a:t>
          </a:r>
        </a:p>
      </dsp:txBody>
      <dsp:txXfrm>
        <a:off x="2289269" y="1619"/>
        <a:ext cx="2005205" cy="777600"/>
      </dsp:txXfrm>
    </dsp:sp>
    <dsp:sp modelId="{EA409383-0C9B-4E56-9BCF-8F83C1F4AE7D}">
      <dsp:nvSpPr>
        <dsp:cNvPr id="0" name=""/>
        <dsp:cNvSpPr/>
      </dsp:nvSpPr>
      <dsp:spPr>
        <a:xfrm>
          <a:off x="2289269" y="779219"/>
          <a:ext cx="2005205" cy="3745123"/>
        </a:xfrm>
        <a:prstGeom prst="rect">
          <a:avLst/>
        </a:prstGeom>
        <a:solidFill>
          <a:schemeClr val="accent5">
            <a:tint val="40000"/>
            <a:alpha val="90000"/>
            <a:hueOff val="-3580161"/>
            <a:satOff val="16084"/>
            <a:lumOff val="1106"/>
            <a:alphaOff val="0"/>
          </a:schemeClr>
        </a:solidFill>
        <a:ln w="9525" cap="flat" cmpd="sng" algn="ctr">
          <a:solidFill>
            <a:schemeClr val="accent5">
              <a:tint val="40000"/>
              <a:alpha val="90000"/>
              <a:hueOff val="-3580161"/>
              <a:satOff val="16084"/>
              <a:lumOff val="1106"/>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AU" sz="1600" kern="1200" dirty="0">
              <a:latin typeface="Trebuchet MS" pitchFamily="34" charset="0"/>
            </a:rPr>
            <a:t>Plant Layout</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Equipment Layout</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Piping</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Electrical</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Switchyard Design</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DCS, PLC, Micro-processor</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Plant Building Design</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Civil works</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Structural design </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US" sz="1600" kern="1200" dirty="0">
              <a:latin typeface="Trebuchet MS" pitchFamily="34" charset="0"/>
            </a:rPr>
            <a:t>Project Management</a:t>
          </a:r>
        </a:p>
      </dsp:txBody>
      <dsp:txXfrm>
        <a:off x="2289269" y="779219"/>
        <a:ext cx="2005205" cy="3745123"/>
      </dsp:txXfrm>
    </dsp:sp>
    <dsp:sp modelId="{AFCC5B73-C352-4392-AE43-8FBA9CEE9941}">
      <dsp:nvSpPr>
        <dsp:cNvPr id="0" name=""/>
        <dsp:cNvSpPr/>
      </dsp:nvSpPr>
      <dsp:spPr>
        <a:xfrm>
          <a:off x="4575204" y="1619"/>
          <a:ext cx="2005205" cy="777600"/>
        </a:xfrm>
        <a:prstGeom prst="rect">
          <a:avLst/>
        </a:prstGeom>
        <a:gradFill rotWithShape="0">
          <a:gsLst>
            <a:gs pos="0">
              <a:schemeClr val="accent5">
                <a:hueOff val="-6622584"/>
                <a:satOff val="26541"/>
                <a:lumOff val="5752"/>
                <a:alphaOff val="0"/>
                <a:shade val="51000"/>
                <a:satMod val="130000"/>
              </a:schemeClr>
            </a:gs>
            <a:gs pos="80000">
              <a:schemeClr val="accent5">
                <a:hueOff val="-6622584"/>
                <a:satOff val="26541"/>
                <a:lumOff val="5752"/>
                <a:alphaOff val="0"/>
                <a:shade val="93000"/>
                <a:satMod val="130000"/>
              </a:schemeClr>
            </a:gs>
            <a:gs pos="100000">
              <a:schemeClr val="accent5">
                <a:hueOff val="-6622584"/>
                <a:satOff val="26541"/>
                <a:lumOff val="5752"/>
                <a:alphaOff val="0"/>
                <a:shade val="94000"/>
                <a:satMod val="135000"/>
              </a:schemeClr>
            </a:gs>
          </a:gsLst>
          <a:lin ang="16200000" scaled="0"/>
        </a:gradFill>
        <a:ln w="9525" cap="flat" cmpd="sng" algn="ctr">
          <a:solidFill>
            <a:schemeClr val="accent5">
              <a:hueOff val="-6622584"/>
              <a:satOff val="26541"/>
              <a:lumOff val="5752"/>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a:latin typeface="Trebuchet MS" pitchFamily="34" charset="0"/>
            </a:rPr>
            <a:t>Detailed Engineering</a:t>
          </a:r>
        </a:p>
      </dsp:txBody>
      <dsp:txXfrm>
        <a:off x="4575204" y="1619"/>
        <a:ext cx="2005205" cy="777600"/>
      </dsp:txXfrm>
    </dsp:sp>
    <dsp:sp modelId="{ED775EE4-6CFC-49BF-BF17-BA891F07BBA3}">
      <dsp:nvSpPr>
        <dsp:cNvPr id="0" name=""/>
        <dsp:cNvSpPr/>
      </dsp:nvSpPr>
      <dsp:spPr>
        <a:xfrm>
          <a:off x="4575204" y="779219"/>
          <a:ext cx="2005205" cy="3745123"/>
        </a:xfrm>
        <a:prstGeom prst="rect">
          <a:avLst/>
        </a:prstGeom>
        <a:solidFill>
          <a:schemeClr val="accent5">
            <a:tint val="40000"/>
            <a:alpha val="90000"/>
            <a:hueOff val="-7160321"/>
            <a:satOff val="32169"/>
            <a:lumOff val="2211"/>
            <a:alphaOff val="0"/>
          </a:schemeClr>
        </a:solidFill>
        <a:ln w="9525" cap="flat" cmpd="sng" algn="ctr">
          <a:solidFill>
            <a:schemeClr val="accent5">
              <a:tint val="40000"/>
              <a:alpha val="90000"/>
              <a:hueOff val="-7160321"/>
              <a:satOff val="32169"/>
              <a:lumOff val="2211"/>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AU" sz="1600" kern="1200" dirty="0">
              <a:latin typeface="Trebuchet MS" pitchFamily="34" charset="0"/>
            </a:rPr>
            <a:t>Vendor rating</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Preparation of Specification for bought out items</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Evaluation of offers </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Preparation of Draft Purchase Order</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Vendor Drawing Review</a:t>
          </a:r>
          <a:endParaRPr lang="en-US" sz="1600" kern="1200" dirty="0">
            <a:latin typeface="Trebuchet MS" pitchFamily="34" charset="0"/>
          </a:endParaRPr>
        </a:p>
      </dsp:txBody>
      <dsp:txXfrm>
        <a:off x="4575204" y="779219"/>
        <a:ext cx="2005205" cy="3745123"/>
      </dsp:txXfrm>
    </dsp:sp>
    <dsp:sp modelId="{D322190D-A688-417B-B0BE-62411CA8B6DE}">
      <dsp:nvSpPr>
        <dsp:cNvPr id="0" name=""/>
        <dsp:cNvSpPr/>
      </dsp:nvSpPr>
      <dsp:spPr>
        <a:xfrm>
          <a:off x="6861139" y="1619"/>
          <a:ext cx="2005205" cy="777600"/>
        </a:xfrm>
        <a:prstGeom prst="rect">
          <a:avLst/>
        </a:prstGeom>
        <a:gradFill rotWithShape="0">
          <a:gsLst>
            <a:gs pos="0">
              <a:schemeClr val="accent5">
                <a:hueOff val="-9933876"/>
                <a:satOff val="39811"/>
                <a:lumOff val="8628"/>
                <a:alphaOff val="0"/>
                <a:shade val="51000"/>
                <a:satMod val="130000"/>
              </a:schemeClr>
            </a:gs>
            <a:gs pos="80000">
              <a:schemeClr val="accent5">
                <a:hueOff val="-9933876"/>
                <a:satOff val="39811"/>
                <a:lumOff val="8628"/>
                <a:alphaOff val="0"/>
                <a:shade val="93000"/>
                <a:satMod val="130000"/>
              </a:schemeClr>
            </a:gs>
            <a:gs pos="100000">
              <a:schemeClr val="accent5">
                <a:hueOff val="-9933876"/>
                <a:satOff val="39811"/>
                <a:lumOff val="8628"/>
                <a:alphaOff val="0"/>
                <a:shade val="94000"/>
                <a:satMod val="135000"/>
              </a:schemeClr>
            </a:gs>
          </a:gsLst>
          <a:lin ang="16200000" scaled="0"/>
        </a:gradFill>
        <a:ln w="9525" cap="flat" cmpd="sng" algn="ctr">
          <a:solidFill>
            <a:schemeClr val="accent5">
              <a:hueOff val="-9933876"/>
              <a:satOff val="39811"/>
              <a:lumOff val="8628"/>
              <a:alphaOff val="0"/>
            </a:schemeClr>
          </a:solidFill>
          <a:prstDash val="solid"/>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1">
          <a:scrgbClr r="0" g="0" b="0"/>
        </a:lnRef>
        <a:fillRef idx="3">
          <a:scrgbClr r="0" g="0" b="0"/>
        </a:fillRef>
        <a:effectRef idx="2">
          <a:scrgbClr r="0" g="0" b="0"/>
        </a:effectRef>
        <a:fontRef idx="minor">
          <a:schemeClr val="lt1"/>
        </a:fontRef>
      </dsp:style>
      <dsp:txBody>
        <a:bodyPr spcFirstLastPara="0" vert="horz" wrap="square" lIns="113792" tIns="65024" rIns="113792" bIns="65024" numCol="1" spcCol="1270" anchor="ctr" anchorCtr="0">
          <a:noAutofit/>
        </a:bodyPr>
        <a:lstStyle/>
        <a:p>
          <a:pPr lvl="0" algn="ctr" defTabSz="711200">
            <a:lnSpc>
              <a:spcPct val="90000"/>
            </a:lnSpc>
            <a:spcBef>
              <a:spcPct val="0"/>
            </a:spcBef>
            <a:spcAft>
              <a:spcPct val="35000"/>
            </a:spcAft>
          </a:pPr>
          <a:r>
            <a:rPr lang="en-US" sz="1600" kern="1200" dirty="0">
              <a:latin typeface="Trebuchet MS" pitchFamily="34" charset="0"/>
            </a:rPr>
            <a:t>Inspection, Erection &amp; Commissioning</a:t>
          </a:r>
        </a:p>
      </dsp:txBody>
      <dsp:txXfrm>
        <a:off x="6861139" y="1619"/>
        <a:ext cx="2005205" cy="777600"/>
      </dsp:txXfrm>
    </dsp:sp>
    <dsp:sp modelId="{BC5F6750-1FCB-4190-BA5C-60DF36AFEF02}">
      <dsp:nvSpPr>
        <dsp:cNvPr id="0" name=""/>
        <dsp:cNvSpPr/>
      </dsp:nvSpPr>
      <dsp:spPr>
        <a:xfrm>
          <a:off x="6861139" y="779219"/>
          <a:ext cx="2005205" cy="3745123"/>
        </a:xfrm>
        <a:prstGeom prst="rect">
          <a:avLst/>
        </a:prstGeom>
        <a:solidFill>
          <a:schemeClr val="accent5">
            <a:tint val="40000"/>
            <a:alpha val="90000"/>
            <a:hueOff val="-10740482"/>
            <a:satOff val="48253"/>
            <a:lumOff val="3317"/>
            <a:alphaOff val="0"/>
          </a:schemeClr>
        </a:solidFill>
        <a:ln w="9525" cap="flat" cmpd="sng" algn="ctr">
          <a:solidFill>
            <a:schemeClr val="accent5">
              <a:tint val="40000"/>
              <a:alpha val="90000"/>
              <a:hueOff val="-10740482"/>
              <a:satOff val="48253"/>
              <a:lumOff val="3317"/>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AU" sz="1600" kern="1200" dirty="0">
              <a:latin typeface="Trebuchet MS" pitchFamily="34" charset="0"/>
            </a:rPr>
            <a:t>Supervision of Erection and Commissioning</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AU" sz="1600" kern="1200" dirty="0">
              <a:latin typeface="Trebuchet MS" pitchFamily="34" charset="0"/>
            </a:rPr>
            <a:t>Performance Testing services</a:t>
          </a:r>
          <a:endParaRPr lang="en-US" sz="1600" kern="1200" dirty="0">
            <a:latin typeface="Trebuchet MS" pitchFamily="34" charset="0"/>
          </a:endParaRPr>
        </a:p>
        <a:p>
          <a:pPr marL="171450" lvl="1" indent="-171450" algn="l" defTabSz="711200">
            <a:lnSpc>
              <a:spcPct val="90000"/>
            </a:lnSpc>
            <a:spcBef>
              <a:spcPct val="0"/>
            </a:spcBef>
            <a:spcAft>
              <a:spcPct val="15000"/>
            </a:spcAft>
            <a:buChar char="••"/>
          </a:pPr>
          <a:r>
            <a:rPr lang="en-US" sz="1600" kern="1200" dirty="0">
              <a:latin typeface="Trebuchet MS" pitchFamily="34" charset="0"/>
            </a:rPr>
            <a:t>Inspection Services </a:t>
          </a:r>
        </a:p>
        <a:p>
          <a:pPr marL="171450" lvl="1" indent="-171450" algn="l" defTabSz="711200">
            <a:lnSpc>
              <a:spcPct val="90000"/>
            </a:lnSpc>
            <a:spcBef>
              <a:spcPct val="0"/>
            </a:spcBef>
            <a:spcAft>
              <a:spcPct val="15000"/>
            </a:spcAft>
            <a:buChar char="••"/>
          </a:pPr>
          <a:r>
            <a:rPr lang="en-AU" sz="1600" kern="1200" dirty="0">
              <a:latin typeface="Trebuchet MS" pitchFamily="34" charset="0"/>
            </a:rPr>
            <a:t>Expediting Services</a:t>
          </a:r>
          <a:endParaRPr lang="en-US" sz="1600" kern="1200" dirty="0">
            <a:latin typeface="Trebuchet MS" pitchFamily="34" charset="0"/>
          </a:endParaRPr>
        </a:p>
      </dsp:txBody>
      <dsp:txXfrm>
        <a:off x="6861139" y="779219"/>
        <a:ext cx="2005205" cy="3745123"/>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2.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6">
  <dgm:title val=""/>
  <dgm:desc val=""/>
  <dgm:catLst>
    <dgm:cat type="3D" pri="11600"/>
  </dgm:catLst>
  <dgm:scene3d>
    <a:camera prst="perspectiveRelaxedModerately" zoom="92000"/>
    <a:lightRig rig="balanced" dir="t">
      <a:rot lat="0" lon="0" rev="12700000"/>
    </a:lightRig>
  </dgm:scene3d>
  <dgm:styleLbl name="node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l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venn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tx1"/>
      </a:fontRef>
    </dgm:style>
  </dgm:styleLbl>
  <dgm:styleLbl name="alignNode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a:schemeClr val="lt1"/>
      </a:fontRef>
    </dgm:style>
  </dgm:styleLbl>
  <dgm:styleLbl name="nod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node4">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fgImgPlace1">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z="-54000" prstMaterial="plastic">
      <a:bevelT w="50800" h="50800"/>
      <a:bevelB w="50800" h="50800"/>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z="-2540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fgSibTrans2D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bgSibTrans2D1">
    <dgm:scene3d>
      <a:camera prst="orthographicFront"/>
      <a:lightRig rig="threePt" dir="t"/>
    </dgm:scene3d>
    <dgm:sp3d z="-54080" prstMaterial="plastic">
      <a:bevelT w="25400" h="25400"/>
      <a:bevelB w="25400" h="25400"/>
    </dgm:sp3d>
    <dgm:txPr/>
    <dgm:style>
      <a:lnRef idx="1">
        <a:scrgbClr r="0" g="0" b="0"/>
      </a:lnRef>
      <a:fillRef idx="1">
        <a:scrgbClr r="0" g="0" b="0"/>
      </a:fillRef>
      <a:effectRef idx="2">
        <a:scrgbClr r="0" g="0" b="0"/>
      </a:effectRef>
      <a:fontRef idx="minor">
        <a:schemeClr val="lt1"/>
      </a:fontRef>
    </dgm:style>
  </dgm:styleLbl>
  <dgm:styleLbl name="sibTrans1D1">
    <dgm:scene3d>
      <a:camera prst="orthographicFront"/>
      <a:lightRig rig="threePt" dir="t"/>
    </dgm:scene3d>
    <dgm:sp3d z="-25400" prstMaterial="plastic"/>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75000" prstMaterial="plastic"/>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1">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2">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asst3">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a:schemeClr val="lt1"/>
      </a:fontRef>
    </dgm:style>
  </dgm:styleLbl>
  <dgm:styleLbl name="parChTrans2D1">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3">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2D4">
    <dgm:scene3d>
      <a:camera prst="orthographicFront"/>
      <a:lightRig rig="threePt" dir="t"/>
    </dgm:scene3d>
    <dgm:sp3d z="-25400" prstMaterial="plastic">
      <a:bevelT w="25400" h="25400"/>
      <a:bevelB w="25400" h="25400"/>
    </dgm:sp3d>
    <dgm:txPr/>
    <dgm:style>
      <a:lnRef idx="0">
        <a:scrgbClr r="0" g="0" b="0"/>
      </a:lnRef>
      <a:fillRef idx="1">
        <a:scrgbClr r="0" g="0" b="0"/>
      </a:fillRef>
      <a:effectRef idx="2">
        <a:scrgbClr r="0" g="0" b="0"/>
      </a:effectRef>
      <a:fontRef idx="minor">
        <a:schemeClr val="lt1"/>
      </a:fontRef>
    </dgm:style>
  </dgm:styleLbl>
  <dgm:styleLbl name="parChTrans1D1">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2">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3">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parChTrans1D4">
    <dgm:scene3d>
      <a:camera prst="orthographicFront"/>
      <a:lightRig rig="threePt" dir="t"/>
    </dgm:scene3d>
    <dgm:sp3d z="-25400" prstMaterial="plastic"/>
    <dgm:txPr/>
    <dgm:style>
      <a:lnRef idx="2">
        <a:scrgbClr r="0" g="0" b="0"/>
      </a:lnRef>
      <a:fillRef idx="0">
        <a:scrgbClr r="0" g="0" b="0"/>
      </a:fillRef>
      <a:effectRef idx="0">
        <a:scrgbClr r="0" g="0" b="0"/>
      </a:effectRef>
      <a:fontRef idx="minor">
        <a:schemeClr val="tx1"/>
      </a:fontRef>
    </dgm:style>
  </dgm:styleLbl>
  <dgm:styleLbl name="fgAcc1">
    <dgm:scene3d>
      <a:camera prst="orthographicFront"/>
      <a:lightRig rig="threePt" dir="t"/>
    </dgm:scene3d>
    <dgm:sp3d z="50080" prstMaterial="plastic">
      <a:bevelT w="25400" h="25400"/>
      <a:bevelB w="25400" h="25400"/>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prstMaterial="plastic">
      <a:bevelT w="50800" h="50800"/>
      <a:bevelB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prstMaterial="plastic">
      <a:bevelT w="25400" h="25400"/>
      <a:bevelB w="25400" h="254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152400" prstMaterial="plastic">
      <a:bevelT w="25400" h="25400"/>
      <a:bevelB w="25400" h="254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threePt" dir="t"/>
    </dgm:scene3d>
    <dgm:sp3d z="50080" prstMaterial="plastic">
      <a:bevelT w="25400" h="25400"/>
      <a:bevelB w="25400" h="25400"/>
    </dgm:sp3d>
    <dgm:txPr/>
    <dgm:style>
      <a:lnRef idx="0">
        <a:scrgbClr r="0" g="0" b="0"/>
      </a:lnRef>
      <a:fillRef idx="1">
        <a:scrgbClr r="0" g="0" b="0"/>
      </a:fillRef>
      <a:effectRef idx="2">
        <a:scrgbClr r="0" g="0" b="0"/>
      </a:effectRef>
      <a:fontRef idx="minor"/>
    </dgm:style>
  </dgm:styleLbl>
  <dgm:styleLbl name="alignAccFollowNode1">
    <dgm:scene3d>
      <a:camera prst="orthographicFront"/>
      <a:lightRig rig="threePt" dir="t"/>
    </dgm:scene3d>
    <dgm:sp3d prstMaterial="plastic">
      <a:bevelT w="25400" h="25400"/>
      <a:bevelB w="25400" h="25400"/>
    </dgm:sp3d>
    <dgm:txPr/>
    <dgm:style>
      <a:lnRef idx="0">
        <a:scrgbClr r="0" g="0" b="0"/>
      </a:lnRef>
      <a:fillRef idx="1">
        <a:scrgbClr r="0" g="0" b="0"/>
      </a:fillRef>
      <a:effectRef idx="2">
        <a:scrgbClr r="0" g="0" b="0"/>
      </a:effectRef>
      <a:fontRef idx="minor"/>
    </dgm:style>
  </dgm:styleLbl>
  <dgm:styleLbl name="bgAccFollowNode1">
    <dgm:scene3d>
      <a:camera prst="orthographicFront"/>
      <a:lightRig rig="threePt" dir="t"/>
    </dgm:scene3d>
    <dgm:sp3d z="-152400" prstMaterial="plastic">
      <a:bevelT w="25400" h="25400"/>
      <a:bevelB w="25400" h="25400"/>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0080" prstMaterial="plastic">
      <a:bevelT w="25400" h="25400"/>
      <a:bevelB w="25400" h="25400"/>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152400" prstMaterial="plastic">
      <a:bevelT w="25400" h="25400"/>
      <a:bevelB w="25400" h="25400"/>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prstMaterial="plastic">
      <a:bevelT w="50800" h="50800"/>
      <a:bevelB w="50800" h="50800"/>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z="-10400" extrusionH="12700" prstMaterial="plastic"/>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0080" prstMaterial="plastic">
      <a:bevelT w="50800" h="50800"/>
      <a:bevelB w="50800" h="50800"/>
    </dgm:sp3d>
    <dgm:txPr/>
    <dgm:style>
      <a:lnRef idx="0">
        <a:scrgbClr r="0" g="0" b="0"/>
      </a:lnRef>
      <a:fillRef idx="1">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1">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7AB6BF7-B16A-461E-9B90-51D0BD8E3E4E}" type="datetimeFigureOut">
              <a:rPr lang="en-IN" smtClean="0"/>
              <a:pPr/>
              <a:t>31-03-2023</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370E564-47A5-48AF-B022-B44F829DB4D0}"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a:p>
        </p:txBody>
      </p:sp>
      <p:sp>
        <p:nvSpPr>
          <p:cNvPr id="4" name="Footer Placeholder 3"/>
          <p:cNvSpPr>
            <a:spLocks noGrp="1"/>
          </p:cNvSpPr>
          <p:nvPr>
            <p:ph type="ftr" sz="quarter" idx="10"/>
          </p:nvPr>
        </p:nvSpPr>
        <p:spPr/>
        <p:txBody>
          <a:bodyPr/>
          <a:lstStyle/>
          <a:p>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IN" dirty="0"/>
          </a:p>
        </p:txBody>
      </p:sp>
      <p:sp>
        <p:nvSpPr>
          <p:cNvPr id="4" name="Slide Number Placeholder 3"/>
          <p:cNvSpPr>
            <a:spLocks noGrp="1"/>
          </p:cNvSpPr>
          <p:nvPr>
            <p:ph type="sldNum" sz="quarter" idx="10"/>
          </p:nvPr>
        </p:nvSpPr>
        <p:spPr/>
        <p:txBody>
          <a:bodyPr/>
          <a:lstStyle/>
          <a:p>
            <a:fld id="{CD9897E7-C92C-4D60-BDC5-46F3429FE231}" type="slidenum">
              <a:rPr lang="en-US" smtClean="0"/>
              <a:pPr/>
              <a:t>40</a:t>
            </a:fld>
            <a:endParaRPr lang="en-US"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D9897E7-C92C-4D60-BDC5-46F3429FE231}" type="slidenum">
              <a:rPr lang="en-US" smtClean="0"/>
              <a:pPr/>
              <a:t>43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3/31/2023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3/31/2023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3/31/2023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3/31/2023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3/31/2023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3/31/2023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3/31/2023</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37.png"/><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14.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37.png"/><Relationship Id="rId1" Type="http://schemas.openxmlformats.org/officeDocument/2006/relationships/slideLayout" Target="../slideLayouts/slideLayout6.xml"/><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38.gif"/></Relationships>
</file>

<file path=ppt/slides/_rels/slide18.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image" Target="../media/image5.gif"/><Relationship Id="rId4" Type="http://schemas.openxmlformats.org/officeDocument/2006/relationships/image" Target="../media/image4.gif"/></Relationships>
</file>

<file path=ppt/slides/_rels/slide20.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38.gif"/></Relationships>
</file>

<file path=ppt/slides/_rels/slide21.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2.jpeg"/><Relationship Id="rId7" Type="http://schemas.openxmlformats.org/officeDocument/2006/relationships/image" Target="../media/image3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44.jpeg"/><Relationship Id="rId4" Type="http://schemas.openxmlformats.org/officeDocument/2006/relationships/image" Target="../media/image43.jpeg"/></Relationships>
</file>

<file path=ppt/slides/_rels/slide27.xml.rels><?xml version="1.0" encoding="UTF-8" standalone="yes"?>
<Relationships xmlns="http://schemas.openxmlformats.org/package/2006/relationships"><Relationship Id="rId3" Type="http://schemas.openxmlformats.org/officeDocument/2006/relationships/image" Target="../media/image43.jpeg"/><Relationship Id="rId7" Type="http://schemas.openxmlformats.org/officeDocument/2006/relationships/image" Target="../media/image37.png"/><Relationship Id="rId2" Type="http://schemas.openxmlformats.org/officeDocument/2006/relationships/image" Target="../media/image41.jpe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44.jpeg"/><Relationship Id="rId4" Type="http://schemas.openxmlformats.org/officeDocument/2006/relationships/image" Target="../media/image42.jpeg"/></Relationships>
</file>

<file path=ppt/slides/_rels/slide28.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38.gif"/><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3" Type="http://schemas.openxmlformats.org/officeDocument/2006/relationships/image" Target="../media/image46.jpeg"/><Relationship Id="rId2" Type="http://schemas.openxmlformats.org/officeDocument/2006/relationships/image" Target="../media/image38.gif"/><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40.png"/><Relationship Id="rId4" Type="http://schemas.openxmlformats.org/officeDocument/2006/relationships/image" Target="../media/image47.jpe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0.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48.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40.png"/><Relationship Id="rId4" Type="http://schemas.openxmlformats.org/officeDocument/2006/relationships/image" Target="../media/image49.png"/></Relationships>
</file>

<file path=ppt/slides/_rels/slide31.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50.jpe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40.png"/></Relationships>
</file>

<file path=ppt/slides/_rels/slide32.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image" Target="../media/image38.gif"/><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40.png"/><Relationship Id="rId4" Type="http://schemas.openxmlformats.org/officeDocument/2006/relationships/image" Target="../media/image52.jpeg"/></Relationships>
</file>

<file path=ppt/slides/_rels/slide33.xml.rels><?xml version="1.0" encoding="UTF-8" standalone="yes"?>
<Relationships xmlns="http://schemas.openxmlformats.org/package/2006/relationships"><Relationship Id="rId3" Type="http://schemas.openxmlformats.org/officeDocument/2006/relationships/image" Target="../media/image38.gif"/><Relationship Id="rId2" Type="http://schemas.openxmlformats.org/officeDocument/2006/relationships/image" Target="../media/image53.pn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40.png"/><Relationship Id="rId4" Type="http://schemas.openxmlformats.org/officeDocument/2006/relationships/image" Target="../media/image54.jpeg"/></Relationships>
</file>

<file path=ppt/slides/_rels/slide34.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38.gif"/><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40.png"/></Relationships>
</file>

<file path=ppt/slides/_rels/slide35.xml.rels><?xml version="1.0" encoding="UTF-8" standalone="yes"?>
<Relationships xmlns="http://schemas.openxmlformats.org/package/2006/relationships"><Relationship Id="rId8" Type="http://schemas.openxmlformats.org/officeDocument/2006/relationships/image" Target="../media/image37.png"/><Relationship Id="rId3" Type="http://schemas.openxmlformats.org/officeDocument/2006/relationships/image" Target="../media/image57.jpeg"/><Relationship Id="rId7" Type="http://schemas.openxmlformats.org/officeDocument/2006/relationships/image" Target="../media/image40.png"/><Relationship Id="rId2" Type="http://schemas.openxmlformats.org/officeDocument/2006/relationships/image" Target="../media/image56.png"/><Relationship Id="rId1" Type="http://schemas.openxmlformats.org/officeDocument/2006/relationships/slideLayout" Target="../slideLayouts/slideLayout7.xml"/><Relationship Id="rId6" Type="http://schemas.openxmlformats.org/officeDocument/2006/relationships/image" Target="../media/image60.jpeg"/><Relationship Id="rId5" Type="http://schemas.openxmlformats.org/officeDocument/2006/relationships/image" Target="../media/image59.jpeg"/><Relationship Id="rId4" Type="http://schemas.openxmlformats.org/officeDocument/2006/relationships/image" Target="../media/image58.jpeg"/></Relationships>
</file>

<file path=ppt/slides/_rels/slide36.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44.jpe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37.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61.jpeg"/><Relationship Id="rId1" Type="http://schemas.openxmlformats.org/officeDocument/2006/relationships/slideLayout" Target="../slideLayouts/slideLayout7.xml"/><Relationship Id="rId6" Type="http://schemas.openxmlformats.org/officeDocument/2006/relationships/image" Target="../media/image37.png"/><Relationship Id="rId5" Type="http://schemas.openxmlformats.org/officeDocument/2006/relationships/image" Target="../media/image40.png"/><Relationship Id="rId4" Type="http://schemas.openxmlformats.org/officeDocument/2006/relationships/image" Target="../media/image44.jpeg"/></Relationships>
</file>

<file path=ppt/slides/_rels/slide38.xml.rels><?xml version="1.0" encoding="UTF-8" standalone="yes"?>
<Relationships xmlns="http://schemas.openxmlformats.org/package/2006/relationships"><Relationship Id="rId3" Type="http://schemas.openxmlformats.org/officeDocument/2006/relationships/image" Target="../media/image62.jpeg"/><Relationship Id="rId2" Type="http://schemas.openxmlformats.org/officeDocument/2006/relationships/image" Target="../media/image44.jpeg"/><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40.png"/></Relationships>
</file>

<file path=ppt/slides/_rels/slide39.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62.jpe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jpeg"/><Relationship Id="rId1" Type="http://schemas.openxmlformats.org/officeDocument/2006/relationships/slideLayout" Target="../slideLayouts/slideLayout8.xml"/><Relationship Id="rId4" Type="http://schemas.openxmlformats.org/officeDocument/2006/relationships/image" Target="../media/image8.png"/></Relationships>
</file>

<file path=ppt/slides/_rels/slide40.xml.rels><?xml version="1.0" encoding="UTF-8" standalone="yes"?>
<Relationships xmlns="http://schemas.openxmlformats.org/package/2006/relationships"><Relationship Id="rId3" Type="http://schemas.openxmlformats.org/officeDocument/2006/relationships/image" Target="../media/image41.jpeg"/><Relationship Id="rId7" Type="http://schemas.openxmlformats.org/officeDocument/2006/relationships/image" Target="../media/image37.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62.jpeg"/><Relationship Id="rId4" Type="http://schemas.openxmlformats.org/officeDocument/2006/relationships/image" Target="../media/image44.jpeg"/></Relationships>
</file>

<file path=ppt/slides/_rels/slide41.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8.gif"/><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4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8.gif"/><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43.xml.rels><?xml version="1.0" encoding="UTF-8" standalone="yes"?>
<Relationships xmlns="http://schemas.openxmlformats.org/package/2006/relationships"><Relationship Id="rId3" Type="http://schemas.openxmlformats.org/officeDocument/2006/relationships/image" Target="../media/image63.jpe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openxmlformats.org/officeDocument/2006/relationships/image" Target="../media/image37.png"/><Relationship Id="rId4" Type="http://schemas.openxmlformats.org/officeDocument/2006/relationships/image" Target="../media/image40.png"/></Relationships>
</file>

<file path=ppt/slides/_rels/slide44.xml.rels><?xml version="1.0" encoding="UTF-8" standalone="yes"?>
<Relationships xmlns="http://schemas.openxmlformats.org/package/2006/relationships"><Relationship Id="rId3" Type="http://schemas.openxmlformats.org/officeDocument/2006/relationships/image" Target="../media/image65.jpeg"/><Relationship Id="rId7" Type="http://schemas.openxmlformats.org/officeDocument/2006/relationships/image" Target="../media/image37.png"/><Relationship Id="rId2" Type="http://schemas.openxmlformats.org/officeDocument/2006/relationships/image" Target="../media/image64.jpeg"/><Relationship Id="rId1" Type="http://schemas.openxmlformats.org/officeDocument/2006/relationships/slideLayout" Target="../slideLayouts/slideLayout7.xml"/><Relationship Id="rId6" Type="http://schemas.openxmlformats.org/officeDocument/2006/relationships/image" Target="../media/image40.png"/><Relationship Id="rId5" Type="http://schemas.openxmlformats.org/officeDocument/2006/relationships/image" Target="../media/image67.jpeg"/><Relationship Id="rId4" Type="http://schemas.openxmlformats.org/officeDocument/2006/relationships/image" Target="../media/image66.gif"/></Relationships>
</file>

<file path=ppt/slides/_rels/slide4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64.jpe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46.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38.gif"/></Relationships>
</file>

<file path=ppt/slides/_rels/slide48.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37.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8" Type="http://schemas.openxmlformats.org/officeDocument/2006/relationships/image" Target="../media/image15.jpeg"/><Relationship Id="rId13" Type="http://schemas.openxmlformats.org/officeDocument/2006/relationships/image" Target="../media/image20.png"/><Relationship Id="rId18" Type="http://schemas.openxmlformats.org/officeDocument/2006/relationships/image" Target="../media/image25.gif"/><Relationship Id="rId3" Type="http://schemas.openxmlformats.org/officeDocument/2006/relationships/image" Target="../media/image10.png"/><Relationship Id="rId21" Type="http://schemas.openxmlformats.org/officeDocument/2006/relationships/image" Target="../media/image28.png"/><Relationship Id="rId7" Type="http://schemas.openxmlformats.org/officeDocument/2006/relationships/image" Target="../media/image14.jpeg"/><Relationship Id="rId12" Type="http://schemas.openxmlformats.org/officeDocument/2006/relationships/image" Target="../media/image19.png"/><Relationship Id="rId17" Type="http://schemas.openxmlformats.org/officeDocument/2006/relationships/image" Target="../media/image24.jpeg"/><Relationship Id="rId2" Type="http://schemas.openxmlformats.org/officeDocument/2006/relationships/image" Target="../media/image9.jpeg"/><Relationship Id="rId16" Type="http://schemas.openxmlformats.org/officeDocument/2006/relationships/image" Target="../media/image23.jpeg"/><Relationship Id="rId20"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13.jpeg"/><Relationship Id="rId11" Type="http://schemas.openxmlformats.org/officeDocument/2006/relationships/image" Target="../media/image18.png"/><Relationship Id="rId24" Type="http://schemas.openxmlformats.org/officeDocument/2006/relationships/image" Target="../media/image31.png"/><Relationship Id="rId5" Type="http://schemas.openxmlformats.org/officeDocument/2006/relationships/image" Target="../media/image12.gif"/><Relationship Id="rId15" Type="http://schemas.openxmlformats.org/officeDocument/2006/relationships/image" Target="../media/image22.jpeg"/><Relationship Id="rId23" Type="http://schemas.openxmlformats.org/officeDocument/2006/relationships/image" Target="../media/image30.jpeg"/><Relationship Id="rId10" Type="http://schemas.openxmlformats.org/officeDocument/2006/relationships/image" Target="../media/image17.jpeg"/><Relationship Id="rId19" Type="http://schemas.openxmlformats.org/officeDocument/2006/relationships/image" Target="../media/image26.jpeg"/><Relationship Id="rId4" Type="http://schemas.openxmlformats.org/officeDocument/2006/relationships/image" Target="../media/image11.jpeg"/><Relationship Id="rId9" Type="http://schemas.openxmlformats.org/officeDocument/2006/relationships/image" Target="../media/image16.jpeg"/><Relationship Id="rId14" Type="http://schemas.openxmlformats.org/officeDocument/2006/relationships/image" Target="../media/image21.jpeg"/><Relationship Id="rId22" Type="http://schemas.openxmlformats.org/officeDocument/2006/relationships/image" Target="../media/image29.jpeg"/></Relationships>
</file>

<file path=ppt/slides/_rels/slide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2.xml"/><Relationship Id="rId4" Type="http://schemas.openxmlformats.org/officeDocument/2006/relationships/image" Target="../media/image34.jpeg"/></Relationships>
</file>

<file path=ppt/slides/_rels/slide9.xml.rels><?xml version="1.0" encoding="UTF-8" standalone="yes"?>
<Relationships xmlns="http://schemas.openxmlformats.org/package/2006/relationships"><Relationship Id="rId2" Type="http://schemas.openxmlformats.org/officeDocument/2006/relationships/image" Target="../media/image3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AutoShape 4" descr="image.png"/>
          <p:cNvSpPr>
            <a:spLocks noChangeAspect="1" noChangeArrowheads="1"/>
          </p:cNvSpPr>
          <p:nvPr/>
        </p:nvSpPr>
        <p:spPr bwMode="auto">
          <a:xfrm>
            <a:off x="155575" y="-144463"/>
            <a:ext cx="304800" cy="304801"/>
          </a:xfrm>
          <a:prstGeom prst="rect">
            <a:avLst/>
          </a:prstGeom>
          <a:noFill/>
        </p:spPr>
        <p:txBody>
          <a:bodyPr vert="horz" wrap="square" lIns="91440" tIns="45720" rIns="91440" bIns="45720" numCol="1" anchor="t" anchorCtr="0" compatLnSpc="1">
            <a:prstTxWarp prst="textNoShape">
              <a:avLst/>
            </a:prstTxWarp>
          </a:bodyPr>
          <a:lstStyle/>
          <a:p>
            <a:endParaRPr lang="en-IN"/>
          </a:p>
        </p:txBody>
      </p:sp>
      <p:pic>
        <p:nvPicPr>
          <p:cNvPr id="1027" name="Picture 3"/>
          <p:cNvPicPr>
            <a:picLocks noChangeAspect="1" noChangeArrowheads="1"/>
          </p:cNvPicPr>
          <p:nvPr/>
        </p:nvPicPr>
        <p:blipFill>
          <a:blip r:embed="rId2" cstate="print"/>
          <a:srcRect/>
          <a:stretch>
            <a:fillRect/>
          </a:stretch>
        </p:blipFill>
        <p:spPr bwMode="auto">
          <a:xfrm>
            <a:off x="971600" y="5085184"/>
            <a:ext cx="7200800" cy="1368152"/>
          </a:xfrm>
          <a:prstGeom prst="rect">
            <a:avLst/>
          </a:prstGeom>
          <a:noFill/>
          <a:ln w="9525">
            <a:noFill/>
            <a:miter lim="800000"/>
            <a:headEnd/>
            <a:tailEnd/>
          </a:ln>
          <a:effectLst/>
        </p:spPr>
      </p:pic>
      <p:sp>
        <p:nvSpPr>
          <p:cNvPr id="12" name="Rectangle 11"/>
          <p:cNvSpPr/>
          <p:nvPr/>
        </p:nvSpPr>
        <p:spPr>
          <a:xfrm>
            <a:off x="1619672" y="2060848"/>
            <a:ext cx="5904656" cy="707886"/>
          </a:xfrm>
          <a:prstGeom prst="rect">
            <a:avLst/>
          </a:prstGeom>
          <a:noFill/>
        </p:spPr>
        <p:txBody>
          <a:bodyPr wrap="square" rtlCol="0">
            <a:spAutoFit/>
          </a:bodyPr>
          <a:lstStyle/>
          <a:p>
            <a:pPr lvl="0" algn="ctr">
              <a:defRPr/>
            </a:pPr>
            <a:r>
              <a:rPr lang="en-US" sz="2000" b="1" i="1" dirty="0" smtClean="0">
                <a:gradFill>
                  <a:gsLst>
                    <a:gs pos="0">
                      <a:srgbClr val="000082"/>
                    </a:gs>
                    <a:gs pos="30000">
                      <a:srgbClr val="66008F"/>
                    </a:gs>
                    <a:gs pos="64999">
                      <a:srgbClr val="BA0066"/>
                    </a:gs>
                    <a:gs pos="89999">
                      <a:srgbClr val="FF0000"/>
                    </a:gs>
                    <a:gs pos="100000">
                      <a:srgbClr val="FF8200"/>
                    </a:gs>
                  </a:gsLst>
                  <a:lin ang="5400000" scaled="0"/>
                </a:gradFill>
                <a:latin typeface="Trebuchet MS" pitchFamily="34" charset="0"/>
                <a:cs typeface="Arial" pitchFamily="34" charset="0"/>
              </a:rPr>
              <a:t>GRAIN BASED BIO-ETHANOL PLANT WITH ZERO LIQUID DISCHARGE</a:t>
            </a:r>
          </a:p>
        </p:txBody>
      </p:sp>
      <p:pic>
        <p:nvPicPr>
          <p:cNvPr id="14" name="Picture 13" descr="cid:image001.jpg@01D45B2B.E73A3560"/>
          <p:cNvPicPr/>
          <p:nvPr/>
        </p:nvPicPr>
        <p:blipFill>
          <a:blip r:embed="rId3" cstate="print"/>
          <a:srcRect/>
          <a:stretch>
            <a:fillRect/>
          </a:stretch>
        </p:blipFill>
        <p:spPr bwMode="auto">
          <a:xfrm>
            <a:off x="2231740" y="332656"/>
            <a:ext cx="4680520" cy="576064"/>
          </a:xfrm>
          <a:prstGeom prst="rect">
            <a:avLst/>
          </a:prstGeom>
          <a:noFill/>
          <a:ln w="9525">
            <a:noFill/>
            <a:miter lim="800000"/>
            <a:headEnd/>
            <a:tailEnd/>
          </a:ln>
        </p:spPr>
      </p:pic>
      <p:sp>
        <p:nvSpPr>
          <p:cNvPr id="15" name="TextBox 14"/>
          <p:cNvSpPr txBox="1"/>
          <p:nvPr/>
        </p:nvSpPr>
        <p:spPr>
          <a:xfrm>
            <a:off x="1979712" y="3429000"/>
            <a:ext cx="5184576" cy="923330"/>
          </a:xfrm>
          <a:prstGeom prst="rect">
            <a:avLst/>
          </a:prstGeom>
          <a:noFill/>
        </p:spPr>
        <p:txBody>
          <a:bodyPr wrap="square" rtlCol="0">
            <a:spAutoFit/>
          </a:bodyPr>
          <a:lstStyle/>
          <a:p>
            <a:pPr algn="ctr"/>
            <a:r>
              <a:rPr lang="en-IN" b="1" i="1" dirty="0" smtClean="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latin typeface="Trebuchet MS" pitchFamily="34" charset="0"/>
                <a:cs typeface="Arial" pitchFamily="34" charset="0"/>
              </a:rPr>
              <a:t>PRESENTED ON : 01.04.2023</a:t>
            </a:r>
            <a:endParaRPr lang="en-US" b="1" i="1" dirty="0" smtClean="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latin typeface="Trebuchet MS" pitchFamily="34" charset="0"/>
              <a:cs typeface="Arial" pitchFamily="34" charset="0"/>
            </a:endParaRPr>
          </a:p>
          <a:p>
            <a:pPr algn="ctr"/>
            <a:r>
              <a:rPr lang="en-US" b="1" i="1" dirty="0" smtClean="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latin typeface="Trebuchet MS" pitchFamily="34" charset="0"/>
                <a:cs typeface="Arial" pitchFamily="34" charset="0"/>
              </a:rPr>
              <a:t>PRESENTED BY: Mr. S. KARTHIK KUMAR</a:t>
            </a:r>
          </a:p>
          <a:p>
            <a:pPr algn="ctr"/>
            <a:r>
              <a:rPr lang="en-US" b="1" i="1" dirty="0" smtClean="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latin typeface="Trebuchet MS" pitchFamily="34" charset="0"/>
                <a:cs typeface="Arial" pitchFamily="34" charset="0"/>
              </a:rPr>
              <a:t>[PROCESS &amp; ENVIRONMENT]</a:t>
            </a:r>
            <a:endParaRPr lang="en-US" b="1" i="1" dirty="0">
              <a:gradFill>
                <a:gsLst>
                  <a:gs pos="0">
                    <a:srgbClr val="000082"/>
                  </a:gs>
                  <a:gs pos="13000">
                    <a:srgbClr val="0047FF"/>
                  </a:gs>
                  <a:gs pos="28000">
                    <a:srgbClr val="000082"/>
                  </a:gs>
                  <a:gs pos="42999">
                    <a:srgbClr val="0047FF"/>
                  </a:gs>
                  <a:gs pos="58000">
                    <a:srgbClr val="000082"/>
                  </a:gs>
                  <a:gs pos="72000">
                    <a:srgbClr val="0047FF"/>
                  </a:gs>
                  <a:gs pos="87000">
                    <a:srgbClr val="000082"/>
                  </a:gs>
                  <a:gs pos="100000">
                    <a:srgbClr val="0047FF"/>
                  </a:gs>
                </a:gsLst>
                <a:lin ang="5400000" scaled="0"/>
              </a:gradFill>
              <a:latin typeface="Trebuchet MS" pitchFamily="34" charset="0"/>
              <a:cs typeface="Arial" pitchFamily="34" charset="0"/>
            </a:endParaRPr>
          </a:p>
        </p:txBody>
      </p:sp>
      <p:sp>
        <p:nvSpPr>
          <p:cNvPr id="9" name="TextBox 8"/>
          <p:cNvSpPr txBox="1"/>
          <p:nvPr/>
        </p:nvSpPr>
        <p:spPr>
          <a:xfrm>
            <a:off x="1907704" y="908720"/>
            <a:ext cx="5328592" cy="461665"/>
          </a:xfrm>
          <a:prstGeom prst="rect">
            <a:avLst/>
          </a:prstGeom>
          <a:noFill/>
        </p:spPr>
        <p:txBody>
          <a:bodyPr wrap="square" rtlCol="0">
            <a:spAutoFit/>
          </a:bodyPr>
          <a:lstStyle/>
          <a:p>
            <a:pPr algn="ctr"/>
            <a:r>
              <a:rPr lang="en-US" sz="1200" b="1" dirty="0" smtClean="0">
                <a:effectLst>
                  <a:outerShdw blurRad="38100" dist="38100" dir="2700000" algn="tl">
                    <a:srgbClr val="000000">
                      <a:alpha val="43137"/>
                    </a:srgbClr>
                  </a:outerShdw>
                </a:effectLst>
                <a:latin typeface="Trebuchet MS" pitchFamily="34" charset="0"/>
              </a:rPr>
              <a:t>AN ISO 9001:2015  CERTIFIED ORGANISATION</a:t>
            </a:r>
          </a:p>
          <a:p>
            <a:pPr algn="ctr"/>
            <a:r>
              <a:rPr lang="en-US" sz="1200" b="1" dirty="0" smtClean="0">
                <a:solidFill>
                  <a:srgbClr val="FF0000"/>
                </a:solidFill>
                <a:effectLst>
                  <a:outerShdw blurRad="38100" dist="38100" dir="2700000" algn="tl">
                    <a:srgbClr val="000000">
                      <a:alpha val="43137"/>
                    </a:srgbClr>
                  </a:outerShdw>
                </a:effectLst>
                <a:latin typeface="Arial" pitchFamily="34" charset="0"/>
                <a:cs typeface="Arial" pitchFamily="34" charset="0"/>
              </a:rPr>
              <a:t>(ENGINEERS, DESIGNERS AND CONSULTANTS)</a:t>
            </a:r>
            <a:endParaRPr lang="en-US" sz="1200" b="1" dirty="0">
              <a:solidFill>
                <a:srgbClr val="FF0000"/>
              </a:solidFill>
              <a:effectLst>
                <a:outerShdw blurRad="38100" dist="38100" dir="2700000" algn="tl">
                  <a:srgbClr val="000000">
                    <a:alpha val="43137"/>
                  </a:srgbClr>
                </a:outerShdw>
              </a:effectLst>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Oval 24"/>
          <p:cNvSpPr/>
          <p:nvPr/>
        </p:nvSpPr>
        <p:spPr>
          <a:xfrm>
            <a:off x="4724400" y="2812197"/>
            <a:ext cx="137160" cy="137160"/>
          </a:xfrm>
          <a:prstGeom prst="ellipse">
            <a:avLst/>
          </a:prstGeom>
          <a:solidFill>
            <a:schemeClr val="tx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dirty="0">
              <a:solidFill>
                <a:srgbClr val="7030A0"/>
              </a:solidFill>
              <a:latin typeface="Trebuchet MS" pitchFamily="34" charset="0"/>
            </a:endParaRPr>
          </a:p>
        </p:txBody>
      </p:sp>
      <p:sp>
        <p:nvSpPr>
          <p:cNvPr id="5" name="Oval 4"/>
          <p:cNvSpPr/>
          <p:nvPr/>
        </p:nvSpPr>
        <p:spPr>
          <a:xfrm>
            <a:off x="5562600" y="2514600"/>
            <a:ext cx="914400" cy="914400"/>
          </a:xfrm>
          <a:prstGeom prst="ellipse">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7" name="Oval 6"/>
          <p:cNvSpPr/>
          <p:nvPr/>
        </p:nvSpPr>
        <p:spPr>
          <a:xfrm>
            <a:off x="6553200" y="2667000"/>
            <a:ext cx="457200" cy="457200"/>
          </a:xfrm>
          <a:prstGeom prst="ellipse">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8" name="Oval 7"/>
          <p:cNvSpPr/>
          <p:nvPr/>
        </p:nvSpPr>
        <p:spPr>
          <a:xfrm>
            <a:off x="5303520" y="2941320"/>
            <a:ext cx="182880" cy="182880"/>
          </a:xfrm>
          <a:prstGeom prst="ellipse">
            <a:avLst/>
          </a:prstGeom>
          <a:solidFill>
            <a:schemeClr val="tx2">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grpSp>
        <p:nvGrpSpPr>
          <p:cNvPr id="2" name="Group 55"/>
          <p:cNvGrpSpPr/>
          <p:nvPr/>
        </p:nvGrpSpPr>
        <p:grpSpPr>
          <a:xfrm>
            <a:off x="4343400" y="762000"/>
            <a:ext cx="1371600" cy="1295400"/>
            <a:chOff x="4876800" y="830997"/>
            <a:chExt cx="1371600" cy="1295400"/>
          </a:xfrm>
        </p:grpSpPr>
        <p:sp>
          <p:nvSpPr>
            <p:cNvPr id="13" name="Oval 12"/>
            <p:cNvSpPr/>
            <p:nvPr/>
          </p:nvSpPr>
          <p:spPr>
            <a:xfrm>
              <a:off x="4876800" y="983397"/>
              <a:ext cx="914400" cy="914400"/>
            </a:xfrm>
            <a:prstGeom prst="ellipse">
              <a:avLst/>
            </a:prstGeom>
            <a:solidFill>
              <a:srgbClr val="92D05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14" name="Oval 13"/>
            <p:cNvSpPr/>
            <p:nvPr/>
          </p:nvSpPr>
          <p:spPr>
            <a:xfrm>
              <a:off x="5791200" y="830997"/>
              <a:ext cx="457200" cy="457200"/>
            </a:xfrm>
            <a:prstGeom prst="ellipse">
              <a:avLst/>
            </a:prstGeom>
            <a:solidFill>
              <a:srgbClr val="92D05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15" name="Oval 14"/>
            <p:cNvSpPr/>
            <p:nvPr/>
          </p:nvSpPr>
          <p:spPr>
            <a:xfrm>
              <a:off x="5074920" y="1943517"/>
              <a:ext cx="182880" cy="182880"/>
            </a:xfrm>
            <a:prstGeom prst="ellipse">
              <a:avLst/>
            </a:prstGeom>
            <a:solidFill>
              <a:srgbClr val="92D05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grpSp>
      <p:sp>
        <p:nvSpPr>
          <p:cNvPr id="16" name="Oval 15"/>
          <p:cNvSpPr/>
          <p:nvPr/>
        </p:nvSpPr>
        <p:spPr>
          <a:xfrm>
            <a:off x="3200400" y="1295400"/>
            <a:ext cx="914400" cy="914400"/>
          </a:xfrm>
          <a:prstGeom prst="ellipse">
            <a:avLst/>
          </a:prstGeom>
          <a:solidFill>
            <a:srgbClr val="00B0F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17" name="Oval 16"/>
          <p:cNvSpPr/>
          <p:nvPr/>
        </p:nvSpPr>
        <p:spPr>
          <a:xfrm>
            <a:off x="2819400" y="1066800"/>
            <a:ext cx="457200" cy="457200"/>
          </a:xfrm>
          <a:prstGeom prst="ellipse">
            <a:avLst/>
          </a:prstGeom>
          <a:solidFill>
            <a:srgbClr val="00B0F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18" name="Oval 17"/>
          <p:cNvSpPr/>
          <p:nvPr/>
        </p:nvSpPr>
        <p:spPr>
          <a:xfrm>
            <a:off x="4114800" y="2133600"/>
            <a:ext cx="182880" cy="182880"/>
          </a:xfrm>
          <a:prstGeom prst="ellipse">
            <a:avLst/>
          </a:prstGeom>
          <a:solidFill>
            <a:srgbClr val="00B0F0">
              <a:alpha val="7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grpSp>
        <p:nvGrpSpPr>
          <p:cNvPr id="3" name="Group 35"/>
          <p:cNvGrpSpPr/>
          <p:nvPr/>
        </p:nvGrpSpPr>
        <p:grpSpPr>
          <a:xfrm flipH="1">
            <a:off x="2305589" y="2286000"/>
            <a:ext cx="1931590" cy="1066800"/>
            <a:chOff x="2335974" y="3429000"/>
            <a:chExt cx="1718775" cy="914400"/>
          </a:xfrm>
        </p:grpSpPr>
        <p:sp>
          <p:nvSpPr>
            <p:cNvPr id="19" name="Oval 18"/>
            <p:cNvSpPr/>
            <p:nvPr/>
          </p:nvSpPr>
          <p:spPr>
            <a:xfrm>
              <a:off x="2590800" y="3429000"/>
              <a:ext cx="914400" cy="914400"/>
            </a:xfrm>
            <a:prstGeom prst="ellipse">
              <a:avLst/>
            </a:prstGeom>
            <a:solidFill>
              <a:srgbClr val="09E14C">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20" name="Oval 19"/>
            <p:cNvSpPr/>
            <p:nvPr/>
          </p:nvSpPr>
          <p:spPr>
            <a:xfrm>
              <a:off x="3597549" y="3657600"/>
              <a:ext cx="457200" cy="457200"/>
            </a:xfrm>
            <a:prstGeom prst="ellipse">
              <a:avLst/>
            </a:prstGeom>
            <a:solidFill>
              <a:srgbClr val="09E14C">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21" name="Oval 20"/>
            <p:cNvSpPr/>
            <p:nvPr/>
          </p:nvSpPr>
          <p:spPr>
            <a:xfrm>
              <a:off x="2335974" y="3820886"/>
              <a:ext cx="182880" cy="182880"/>
            </a:xfrm>
            <a:prstGeom prst="ellipse">
              <a:avLst/>
            </a:prstGeom>
            <a:solidFill>
              <a:srgbClr val="09E14C">
                <a:alpha val="74902"/>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grpSp>
      <p:sp>
        <p:nvSpPr>
          <p:cNvPr id="22" name="Oval 21"/>
          <p:cNvSpPr/>
          <p:nvPr/>
        </p:nvSpPr>
        <p:spPr>
          <a:xfrm>
            <a:off x="3276600" y="3352800"/>
            <a:ext cx="990600" cy="990600"/>
          </a:xfrm>
          <a:prstGeom prst="ellipse">
            <a:avLst/>
          </a:prstGeom>
          <a:solidFill>
            <a:schemeClr val="accent6">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23" name="Oval 22"/>
          <p:cNvSpPr/>
          <p:nvPr/>
        </p:nvSpPr>
        <p:spPr>
          <a:xfrm>
            <a:off x="2667000" y="3886200"/>
            <a:ext cx="457200" cy="457200"/>
          </a:xfrm>
          <a:prstGeom prst="ellipse">
            <a:avLst/>
          </a:prstGeom>
          <a:solidFill>
            <a:schemeClr val="accent6">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24" name="Oval 23"/>
          <p:cNvSpPr/>
          <p:nvPr/>
        </p:nvSpPr>
        <p:spPr>
          <a:xfrm>
            <a:off x="4267200" y="3352800"/>
            <a:ext cx="182880" cy="182880"/>
          </a:xfrm>
          <a:prstGeom prst="ellipse">
            <a:avLst/>
          </a:prstGeom>
          <a:solidFill>
            <a:schemeClr val="accent6">
              <a:lumMod val="75000"/>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grpSp>
        <p:nvGrpSpPr>
          <p:cNvPr id="4" name="Group 41"/>
          <p:cNvGrpSpPr/>
          <p:nvPr/>
        </p:nvGrpSpPr>
        <p:grpSpPr>
          <a:xfrm>
            <a:off x="3657600" y="5486400"/>
            <a:ext cx="1752600" cy="365760"/>
            <a:chOff x="6507480" y="5086885"/>
            <a:chExt cx="2103120" cy="365760"/>
          </a:xfrm>
        </p:grpSpPr>
        <p:sp>
          <p:nvSpPr>
            <p:cNvPr id="39" name="Rectangle 38"/>
            <p:cNvSpPr/>
            <p:nvPr/>
          </p:nvSpPr>
          <p:spPr>
            <a:xfrm>
              <a:off x="6507480" y="5086885"/>
              <a:ext cx="2103120" cy="36576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FF0000"/>
                  </a:solidFill>
                  <a:latin typeface="Trebuchet MS" pitchFamily="34" charset="0"/>
                </a:rPr>
                <a:t>Solar Plants</a:t>
              </a:r>
            </a:p>
          </p:txBody>
        </p:sp>
        <p:cxnSp>
          <p:nvCxnSpPr>
            <p:cNvPr id="41" name="Straight Connector 40"/>
            <p:cNvCxnSpPr/>
            <p:nvPr/>
          </p:nvCxnSpPr>
          <p:spPr>
            <a:xfrm>
              <a:off x="6583680" y="5452645"/>
              <a:ext cx="12096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47" name="Rectangle 46"/>
          <p:cNvSpPr/>
          <p:nvPr/>
        </p:nvSpPr>
        <p:spPr>
          <a:xfrm>
            <a:off x="914400" y="4456093"/>
            <a:ext cx="2743200" cy="36576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FF0000"/>
                </a:solidFill>
                <a:latin typeface="Trebuchet MS" pitchFamily="34" charset="0"/>
              </a:rPr>
              <a:t>Supply &amp; Services</a:t>
            </a:r>
          </a:p>
        </p:txBody>
      </p:sp>
      <p:cxnSp>
        <p:nvCxnSpPr>
          <p:cNvPr id="48" name="Straight Connector 47"/>
          <p:cNvCxnSpPr/>
          <p:nvPr/>
        </p:nvCxnSpPr>
        <p:spPr>
          <a:xfrm flipV="1">
            <a:off x="1143000" y="4800599"/>
            <a:ext cx="1371600" cy="1"/>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0" name="Rectangle 49"/>
          <p:cNvSpPr/>
          <p:nvPr/>
        </p:nvSpPr>
        <p:spPr>
          <a:xfrm>
            <a:off x="7162800" y="609600"/>
            <a:ext cx="1493520" cy="36576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FF0000"/>
                </a:solidFill>
                <a:latin typeface="Trebuchet MS" pitchFamily="34" charset="0"/>
              </a:rPr>
              <a:t>Sugar Plants</a:t>
            </a:r>
          </a:p>
        </p:txBody>
      </p:sp>
      <p:cxnSp>
        <p:nvCxnSpPr>
          <p:cNvPr id="51" name="Straight Connector 50"/>
          <p:cNvCxnSpPr/>
          <p:nvPr/>
        </p:nvCxnSpPr>
        <p:spPr>
          <a:xfrm>
            <a:off x="7162800" y="968157"/>
            <a:ext cx="1295400" cy="22443"/>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53" name="Rectangle 52"/>
          <p:cNvSpPr/>
          <p:nvPr/>
        </p:nvSpPr>
        <p:spPr>
          <a:xfrm>
            <a:off x="228600" y="1828800"/>
            <a:ext cx="2286000" cy="761999"/>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FF0000"/>
                </a:solidFill>
                <a:latin typeface="Trebuchet MS" pitchFamily="34" charset="0"/>
              </a:rPr>
              <a:t>Distillery/Ethanol </a:t>
            </a:r>
            <a:r>
              <a:rPr lang="en-US" sz="1400" b="1" dirty="0" smtClean="0">
                <a:solidFill>
                  <a:srgbClr val="FF0000"/>
                </a:solidFill>
                <a:latin typeface="Trebuchet MS" pitchFamily="34" charset="0"/>
              </a:rPr>
              <a:t>Plants</a:t>
            </a:r>
            <a:endParaRPr lang="en-US" sz="1400" b="1" dirty="0">
              <a:solidFill>
                <a:srgbClr val="FF0000"/>
              </a:solidFill>
              <a:latin typeface="Trebuchet MS" pitchFamily="34" charset="0"/>
            </a:endParaRPr>
          </a:p>
        </p:txBody>
      </p:sp>
      <p:cxnSp>
        <p:nvCxnSpPr>
          <p:cNvPr id="54" name="Straight Connector 53"/>
          <p:cNvCxnSpPr/>
          <p:nvPr/>
        </p:nvCxnSpPr>
        <p:spPr>
          <a:xfrm>
            <a:off x="229800" y="2438400"/>
            <a:ext cx="19800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nvGrpSpPr>
          <p:cNvPr id="6" name="Group 42"/>
          <p:cNvGrpSpPr/>
          <p:nvPr/>
        </p:nvGrpSpPr>
        <p:grpSpPr>
          <a:xfrm>
            <a:off x="533400" y="609600"/>
            <a:ext cx="1371600" cy="381000"/>
            <a:chOff x="-408432" y="3825240"/>
            <a:chExt cx="2523744" cy="381000"/>
          </a:xfrm>
        </p:grpSpPr>
        <p:sp>
          <p:nvSpPr>
            <p:cNvPr id="44" name="Rectangle 43"/>
            <p:cNvSpPr/>
            <p:nvPr/>
          </p:nvSpPr>
          <p:spPr>
            <a:xfrm>
              <a:off x="-408432" y="3825240"/>
              <a:ext cx="2523744" cy="3810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a:solidFill>
                    <a:srgbClr val="FF0000"/>
                  </a:solidFill>
                  <a:latin typeface="Trebuchet MS" pitchFamily="34" charset="0"/>
                </a:rPr>
                <a:t>Power Plants</a:t>
              </a:r>
            </a:p>
          </p:txBody>
        </p:sp>
        <p:cxnSp>
          <p:nvCxnSpPr>
            <p:cNvPr id="45" name="Straight Connector 44"/>
            <p:cNvCxnSpPr/>
            <p:nvPr/>
          </p:nvCxnSpPr>
          <p:spPr>
            <a:xfrm flipV="1">
              <a:off x="-210312" y="4191000"/>
              <a:ext cx="2045208" cy="1524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55" name="TextBox 54"/>
          <p:cNvSpPr txBox="1"/>
          <p:nvPr/>
        </p:nvSpPr>
        <p:spPr>
          <a:xfrm>
            <a:off x="533400" y="1066800"/>
            <a:ext cx="1612530" cy="738664"/>
          </a:xfrm>
          <a:prstGeom prst="rect">
            <a:avLst/>
          </a:prstGeom>
          <a:noFill/>
        </p:spPr>
        <p:txBody>
          <a:bodyPr wrap="square" rtlCol="0">
            <a:spAutoFit/>
          </a:bodyPr>
          <a:lstStyle/>
          <a:p>
            <a:pPr algn="just"/>
            <a:r>
              <a:rPr lang="en-US" sz="1400" dirty="0">
                <a:latin typeface="Trebuchet MS" pitchFamily="34" charset="0"/>
              </a:rPr>
              <a:t>Co-Gen, IPP, CPP, </a:t>
            </a:r>
          </a:p>
          <a:p>
            <a:pPr algn="just"/>
            <a:r>
              <a:rPr lang="en-US" sz="1400" dirty="0">
                <a:latin typeface="Trebuchet MS" pitchFamily="34" charset="0"/>
              </a:rPr>
              <a:t>Biomass, MSW, </a:t>
            </a:r>
          </a:p>
          <a:p>
            <a:pPr algn="just"/>
            <a:r>
              <a:rPr lang="en-US" sz="1400" dirty="0">
                <a:latin typeface="Trebuchet MS" pitchFamily="34" charset="0"/>
              </a:rPr>
              <a:t>WHRSG, DG, GTG</a:t>
            </a:r>
          </a:p>
        </p:txBody>
      </p:sp>
      <p:sp>
        <p:nvSpPr>
          <p:cNvPr id="57" name="TextBox 56"/>
          <p:cNvSpPr txBox="1"/>
          <p:nvPr/>
        </p:nvSpPr>
        <p:spPr>
          <a:xfrm>
            <a:off x="2895600" y="5867400"/>
            <a:ext cx="3514873" cy="307777"/>
          </a:xfrm>
          <a:prstGeom prst="rect">
            <a:avLst/>
          </a:prstGeom>
          <a:noFill/>
        </p:spPr>
        <p:txBody>
          <a:bodyPr wrap="none" rtlCol="0">
            <a:spAutoFit/>
          </a:bodyPr>
          <a:lstStyle/>
          <a:p>
            <a:r>
              <a:rPr lang="en-US" sz="1400" dirty="0" smtClean="0">
                <a:latin typeface="Trebuchet MS" pitchFamily="34" charset="0"/>
              </a:rPr>
              <a:t>Ground Mount / Roof Top/ Floating/ BESS</a:t>
            </a:r>
            <a:endParaRPr lang="en-US" sz="1400" dirty="0">
              <a:latin typeface="Trebuchet MS" pitchFamily="34" charset="0"/>
            </a:endParaRPr>
          </a:p>
        </p:txBody>
      </p:sp>
      <p:sp>
        <p:nvSpPr>
          <p:cNvPr id="58" name="TextBox 57"/>
          <p:cNvSpPr txBox="1"/>
          <p:nvPr/>
        </p:nvSpPr>
        <p:spPr>
          <a:xfrm>
            <a:off x="799112" y="4837093"/>
            <a:ext cx="2477488" cy="954107"/>
          </a:xfrm>
          <a:prstGeom prst="rect">
            <a:avLst/>
          </a:prstGeom>
          <a:noFill/>
        </p:spPr>
        <p:txBody>
          <a:bodyPr wrap="square" rtlCol="0">
            <a:spAutoFit/>
          </a:bodyPr>
          <a:lstStyle/>
          <a:p>
            <a:pPr algn="r"/>
            <a:r>
              <a:rPr lang="en-US" sz="1400" dirty="0">
                <a:latin typeface="Trebuchet MS" pitchFamily="34" charset="0"/>
              </a:rPr>
              <a:t> Supply of Boiler critical</a:t>
            </a:r>
          </a:p>
          <a:p>
            <a:pPr algn="r"/>
            <a:r>
              <a:rPr lang="en-US" sz="1400" dirty="0">
                <a:latin typeface="Trebuchet MS" pitchFamily="34" charset="0"/>
              </a:rPr>
              <a:t> component, Energy Audit,</a:t>
            </a:r>
          </a:p>
          <a:p>
            <a:pPr algn="r"/>
            <a:r>
              <a:rPr lang="en-US" sz="1400" dirty="0">
                <a:latin typeface="Trebuchet MS" pitchFamily="34" charset="0"/>
              </a:rPr>
              <a:t> Boiler revamping &amp; </a:t>
            </a:r>
          </a:p>
          <a:p>
            <a:pPr algn="r"/>
            <a:r>
              <a:rPr lang="en-US" sz="1400" dirty="0">
                <a:latin typeface="Trebuchet MS" pitchFamily="34" charset="0"/>
              </a:rPr>
              <a:t> Capacity upgradation</a:t>
            </a:r>
          </a:p>
        </p:txBody>
      </p:sp>
      <p:sp>
        <p:nvSpPr>
          <p:cNvPr id="59" name="TextBox 58"/>
          <p:cNvSpPr txBox="1"/>
          <p:nvPr/>
        </p:nvSpPr>
        <p:spPr>
          <a:xfrm>
            <a:off x="274980" y="2438401"/>
            <a:ext cx="1883220" cy="1600438"/>
          </a:xfrm>
          <a:prstGeom prst="rect">
            <a:avLst/>
          </a:prstGeom>
          <a:noFill/>
        </p:spPr>
        <p:txBody>
          <a:bodyPr wrap="square" rtlCol="0">
            <a:spAutoFit/>
          </a:bodyPr>
          <a:lstStyle/>
          <a:p>
            <a:pPr algn="r"/>
            <a:r>
              <a:rPr lang="en-US" sz="1400" dirty="0">
                <a:latin typeface="Trebuchet MS" pitchFamily="34" charset="0"/>
              </a:rPr>
              <a:t>Multi-feed &amp; Multi- Product Distillery, Zero Liquid Discharge, Slop Incineration</a:t>
            </a:r>
          </a:p>
          <a:p>
            <a:pPr algn="r"/>
            <a:endParaRPr lang="en-US" sz="1400" dirty="0">
              <a:latin typeface="Trebuchet MS" pitchFamily="34" charset="0"/>
            </a:endParaRPr>
          </a:p>
          <a:p>
            <a:endParaRPr lang="en-US" sz="1400" dirty="0">
              <a:latin typeface="Trebuchet MS" pitchFamily="34" charset="0"/>
            </a:endParaRPr>
          </a:p>
        </p:txBody>
      </p:sp>
      <p:grpSp>
        <p:nvGrpSpPr>
          <p:cNvPr id="9" name="Group 62"/>
          <p:cNvGrpSpPr/>
          <p:nvPr/>
        </p:nvGrpSpPr>
        <p:grpSpPr>
          <a:xfrm rot="1166315">
            <a:off x="4924823" y="3557111"/>
            <a:ext cx="1676400" cy="914400"/>
            <a:chOff x="4846320" y="4495800"/>
            <a:chExt cx="1676400" cy="914400"/>
          </a:xfrm>
          <a:solidFill>
            <a:srgbClr val="FFD243">
              <a:alpha val="74902"/>
            </a:srgbClr>
          </a:solidFill>
        </p:grpSpPr>
        <p:sp>
          <p:nvSpPr>
            <p:cNvPr id="60" name="Oval 59"/>
            <p:cNvSpPr/>
            <p:nvPr/>
          </p:nvSpPr>
          <p:spPr>
            <a:xfrm>
              <a:off x="5029200" y="4495800"/>
              <a:ext cx="914400" cy="9144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61" name="Oval 60"/>
            <p:cNvSpPr/>
            <p:nvPr/>
          </p:nvSpPr>
          <p:spPr>
            <a:xfrm>
              <a:off x="6065520" y="4876800"/>
              <a:ext cx="457200" cy="45720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62" name="Oval 61"/>
            <p:cNvSpPr/>
            <p:nvPr/>
          </p:nvSpPr>
          <p:spPr>
            <a:xfrm>
              <a:off x="4846320" y="4617720"/>
              <a:ext cx="182880" cy="182880"/>
            </a:xfrm>
            <a:prstGeom prst="ellips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grpSp>
      <p:sp>
        <p:nvSpPr>
          <p:cNvPr id="65" name="Rectangle 64"/>
          <p:cNvSpPr/>
          <p:nvPr/>
        </p:nvSpPr>
        <p:spPr>
          <a:xfrm>
            <a:off x="6858000" y="2743200"/>
            <a:ext cx="1569720" cy="36576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b="1" dirty="0">
                <a:solidFill>
                  <a:srgbClr val="FF0000"/>
                </a:solidFill>
                <a:latin typeface="Trebuchet MS" pitchFamily="34" charset="0"/>
              </a:rPr>
              <a:t>Boiler Design</a:t>
            </a:r>
          </a:p>
        </p:txBody>
      </p:sp>
      <p:cxnSp>
        <p:nvCxnSpPr>
          <p:cNvPr id="66" name="Straight Connector 65"/>
          <p:cNvCxnSpPr/>
          <p:nvPr/>
        </p:nvCxnSpPr>
        <p:spPr>
          <a:xfrm>
            <a:off x="7239000" y="3114020"/>
            <a:ext cx="10668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67" name="TextBox 66"/>
          <p:cNvSpPr txBox="1"/>
          <p:nvPr/>
        </p:nvSpPr>
        <p:spPr>
          <a:xfrm>
            <a:off x="6934200" y="3124200"/>
            <a:ext cx="1943097" cy="523220"/>
          </a:xfrm>
          <a:prstGeom prst="rect">
            <a:avLst/>
          </a:prstGeom>
          <a:noFill/>
        </p:spPr>
        <p:txBody>
          <a:bodyPr wrap="none" rtlCol="0">
            <a:spAutoFit/>
          </a:bodyPr>
          <a:lstStyle/>
          <a:p>
            <a:pPr algn="r"/>
            <a:r>
              <a:rPr lang="en-US" sz="1400" dirty="0">
                <a:latin typeface="Trebuchet MS" pitchFamily="34" charset="0"/>
              </a:rPr>
              <a:t>Grate Boiler, AFBC,</a:t>
            </a:r>
          </a:p>
          <a:p>
            <a:pPr algn="r"/>
            <a:r>
              <a:rPr lang="en-US" sz="1400" dirty="0">
                <a:latin typeface="Trebuchet MS" pitchFamily="34" charset="0"/>
              </a:rPr>
              <a:t>WHRSG, Vinasse Fired</a:t>
            </a:r>
          </a:p>
        </p:txBody>
      </p:sp>
      <p:sp>
        <p:nvSpPr>
          <p:cNvPr id="46" name="TextBox 45"/>
          <p:cNvSpPr txBox="1"/>
          <p:nvPr/>
        </p:nvSpPr>
        <p:spPr>
          <a:xfrm>
            <a:off x="6477000" y="990600"/>
            <a:ext cx="2247347" cy="738664"/>
          </a:xfrm>
          <a:prstGeom prst="rect">
            <a:avLst/>
          </a:prstGeom>
          <a:noFill/>
        </p:spPr>
        <p:txBody>
          <a:bodyPr wrap="square" rtlCol="0">
            <a:spAutoFit/>
          </a:bodyPr>
          <a:lstStyle/>
          <a:p>
            <a:pPr algn="r"/>
            <a:r>
              <a:rPr lang="en-US" sz="1400" dirty="0">
                <a:latin typeface="Trebuchet MS" pitchFamily="34" charset="0"/>
              </a:rPr>
              <a:t>Raw Sugar, Plantation </a:t>
            </a:r>
          </a:p>
          <a:p>
            <a:pPr algn="r"/>
            <a:r>
              <a:rPr lang="en-US" sz="1400" dirty="0">
                <a:latin typeface="Trebuchet MS" pitchFamily="34" charset="0"/>
              </a:rPr>
              <a:t>White, Refined Sugar</a:t>
            </a:r>
          </a:p>
          <a:p>
            <a:pPr algn="r"/>
            <a:endParaRPr lang="en-US" sz="1400" dirty="0">
              <a:latin typeface="Trebuchet MS" pitchFamily="34" charset="0"/>
            </a:endParaRPr>
          </a:p>
        </p:txBody>
      </p:sp>
      <p:sp>
        <p:nvSpPr>
          <p:cNvPr id="64" name="Oval 63"/>
          <p:cNvSpPr/>
          <p:nvPr/>
        </p:nvSpPr>
        <p:spPr>
          <a:xfrm rot="6038827">
            <a:off x="4191401" y="3886601"/>
            <a:ext cx="914400" cy="914400"/>
          </a:xfrm>
          <a:prstGeom prst="ellipse">
            <a:avLst/>
          </a:prstGeom>
          <a:solidFill>
            <a:schemeClr val="tx2">
              <a:lumMod val="60000"/>
              <a:lumOff val="4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68" name="Oval 67"/>
          <p:cNvSpPr/>
          <p:nvPr/>
        </p:nvSpPr>
        <p:spPr>
          <a:xfrm rot="6038827">
            <a:off x="4305501" y="4838901"/>
            <a:ext cx="457200" cy="457200"/>
          </a:xfrm>
          <a:prstGeom prst="ellipse">
            <a:avLst/>
          </a:prstGeom>
          <a:solidFill>
            <a:schemeClr val="tx2">
              <a:lumMod val="60000"/>
              <a:lumOff val="4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69" name="Oval 68"/>
          <p:cNvSpPr/>
          <p:nvPr/>
        </p:nvSpPr>
        <p:spPr>
          <a:xfrm rot="6038827">
            <a:off x="4663521" y="3596721"/>
            <a:ext cx="182880" cy="182880"/>
          </a:xfrm>
          <a:prstGeom prst="ellipse">
            <a:avLst/>
          </a:prstGeom>
          <a:solidFill>
            <a:schemeClr val="tx2">
              <a:lumMod val="60000"/>
              <a:lumOff val="40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71" name="Rectangle 70"/>
          <p:cNvSpPr/>
          <p:nvPr/>
        </p:nvSpPr>
        <p:spPr>
          <a:xfrm>
            <a:off x="6400800" y="4038600"/>
            <a:ext cx="2568102" cy="4572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lang="en-US" sz="1400" b="1" dirty="0">
                <a:solidFill>
                  <a:srgbClr val="FF0000"/>
                </a:solidFill>
                <a:latin typeface="Trebuchet MS" pitchFamily="34" charset="0"/>
              </a:rPr>
              <a:t>Water, Wastewater  Treatment and ZLD Plants</a:t>
            </a:r>
          </a:p>
        </p:txBody>
      </p:sp>
      <p:cxnSp>
        <p:nvCxnSpPr>
          <p:cNvPr id="72" name="Straight Connector 71"/>
          <p:cNvCxnSpPr/>
          <p:nvPr/>
        </p:nvCxnSpPr>
        <p:spPr>
          <a:xfrm>
            <a:off x="6553200" y="4495800"/>
            <a:ext cx="2362200" cy="1"/>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3" name="TextBox 72"/>
          <p:cNvSpPr txBox="1"/>
          <p:nvPr/>
        </p:nvSpPr>
        <p:spPr>
          <a:xfrm>
            <a:off x="6400800" y="4419600"/>
            <a:ext cx="2514600" cy="1815882"/>
          </a:xfrm>
          <a:prstGeom prst="rect">
            <a:avLst/>
          </a:prstGeom>
          <a:noFill/>
        </p:spPr>
        <p:txBody>
          <a:bodyPr wrap="square" rtlCol="0">
            <a:spAutoFit/>
          </a:bodyPr>
          <a:lstStyle/>
          <a:p>
            <a:pPr algn="r"/>
            <a:r>
              <a:rPr lang="en-US" sz="1400" dirty="0">
                <a:latin typeface="Trebuchet MS" pitchFamily="34" charset="0"/>
              </a:rPr>
              <a:t>Water Treatment plants</a:t>
            </a:r>
          </a:p>
          <a:p>
            <a:pPr algn="r"/>
            <a:r>
              <a:rPr lang="en-US" sz="1400" dirty="0">
                <a:latin typeface="Trebuchet MS" pitchFamily="34" charset="0"/>
              </a:rPr>
              <a:t>Sea Water Desalination Plants </a:t>
            </a:r>
          </a:p>
          <a:p>
            <a:pPr algn="r"/>
            <a:r>
              <a:rPr lang="en-US" sz="1400" dirty="0">
                <a:latin typeface="Trebuchet MS" pitchFamily="34" charset="0"/>
              </a:rPr>
              <a:t>Effluent Treatment &amp; </a:t>
            </a:r>
          </a:p>
          <a:p>
            <a:pPr algn="r"/>
            <a:r>
              <a:rPr lang="en-US" sz="1400" dirty="0">
                <a:latin typeface="Trebuchet MS" pitchFamily="34" charset="0"/>
              </a:rPr>
              <a:t>Recycling Plants </a:t>
            </a:r>
          </a:p>
          <a:p>
            <a:pPr algn="r"/>
            <a:r>
              <a:rPr lang="en-US" sz="1400" dirty="0">
                <a:latin typeface="Trebuchet MS" pitchFamily="34" charset="0"/>
              </a:rPr>
              <a:t>Condensate Polishing Units </a:t>
            </a:r>
          </a:p>
          <a:p>
            <a:pPr algn="r"/>
            <a:r>
              <a:rPr lang="en-US" sz="1400" dirty="0">
                <a:latin typeface="Trebuchet MS" pitchFamily="34" charset="0"/>
              </a:rPr>
              <a:t>Sewage Treatment Plants</a:t>
            </a:r>
          </a:p>
          <a:p>
            <a:pPr algn="r"/>
            <a:endParaRPr lang="en-US" sz="1400" dirty="0">
              <a:latin typeface="Trebuchet MS" pitchFamily="34" charset="0"/>
            </a:endParaRPr>
          </a:p>
        </p:txBody>
      </p:sp>
      <p:pic>
        <p:nvPicPr>
          <p:cNvPr id="118" name="Picture 117" descr="Tube-Torus_Seed-of-Life_Ratcheted.svg.png"/>
          <p:cNvPicPr>
            <a:picLocks noChangeAspect="1"/>
          </p:cNvPicPr>
          <p:nvPr/>
        </p:nvPicPr>
        <p:blipFill>
          <a:blip r:embed="rId2" cstate="print">
            <a:duotone>
              <a:schemeClr val="bg2">
                <a:shade val="45000"/>
                <a:satMod val="135000"/>
              </a:schemeClr>
              <a:prstClr val="white"/>
            </a:duotone>
            <a:lum bright="3000" contrast="60000"/>
          </a:blip>
          <a:stretch>
            <a:fillRect/>
          </a:stretch>
        </p:blipFill>
        <p:spPr>
          <a:xfrm>
            <a:off x="2286000" y="381000"/>
            <a:ext cx="4953000" cy="4923727"/>
          </a:xfrm>
          <a:prstGeom prst="rect">
            <a:avLst/>
          </a:prstGeom>
        </p:spPr>
      </p:pic>
      <p:sp>
        <p:nvSpPr>
          <p:cNvPr id="63" name="Title 3"/>
          <p:cNvSpPr>
            <a:spLocks noGrp="1"/>
          </p:cNvSpPr>
          <p:nvPr>
            <p:ph type="title"/>
          </p:nvPr>
        </p:nvSpPr>
        <p:spPr>
          <a:xfrm>
            <a:off x="304800" y="0"/>
            <a:ext cx="8229600" cy="685800"/>
          </a:xfrm>
        </p:spPr>
        <p:txBody>
          <a:bodyPr>
            <a:normAutofit/>
          </a:bodyPr>
          <a:lstStyle/>
          <a:p>
            <a:r>
              <a:rPr lang="en-US" sz="2800" dirty="0">
                <a:solidFill>
                  <a:srgbClr val="FF0000"/>
                </a:solidFill>
                <a:latin typeface="Trebuchet MS" pitchFamily="34" charset="0"/>
              </a:rPr>
              <a:t>Present Area of Business</a:t>
            </a:r>
            <a:endParaRPr lang="en-US" sz="2800" dirty="0">
              <a:latin typeface="Trebuchet MS" pitchFamily="34" charset="0"/>
            </a:endParaRPr>
          </a:p>
        </p:txBody>
      </p:sp>
      <p:grpSp>
        <p:nvGrpSpPr>
          <p:cNvPr id="10" name="Group 19"/>
          <p:cNvGrpSpPr/>
          <p:nvPr/>
        </p:nvGrpSpPr>
        <p:grpSpPr>
          <a:xfrm>
            <a:off x="0" y="6165304"/>
            <a:ext cx="9144000" cy="432048"/>
            <a:chOff x="0" y="6165304"/>
            <a:chExt cx="9144000" cy="432048"/>
          </a:xfrm>
        </p:grpSpPr>
        <p:sp>
          <p:nvSpPr>
            <p:cNvPr id="77" name="Rectangle 76"/>
            <p:cNvSpPr/>
            <p:nvPr/>
          </p:nvSpPr>
          <p:spPr bwMode="auto">
            <a:xfrm>
              <a:off x="0" y="6248400"/>
              <a:ext cx="9144000" cy="276944"/>
            </a:xfrm>
            <a:prstGeom prst="rect">
              <a:avLst/>
            </a:prstGeom>
            <a:solidFill>
              <a:srgbClr val="FF0000"/>
            </a:solidFill>
            <a:ln>
              <a:solidFill>
                <a:srgbClr val="FF0000"/>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latin typeface="Trebuchet MS" pitchFamily="34" charset="0"/>
              </a:endParaRPr>
            </a:p>
          </p:txBody>
        </p:sp>
        <p:sp>
          <p:nvSpPr>
            <p:cNvPr id="78" name="Oval 77"/>
            <p:cNvSpPr/>
            <p:nvPr/>
          </p:nvSpPr>
          <p:spPr bwMode="auto">
            <a:xfrm>
              <a:off x="827584" y="6165304"/>
              <a:ext cx="2889771"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0000"/>
                  </a:solidFill>
                  <a:latin typeface="Trebuchet MS" pitchFamily="34" charset="0"/>
                  <a:cs typeface="Arial" pitchFamily="34" charset="0"/>
                </a:rPr>
                <a:t>AVANT-GARDE</a:t>
              </a:r>
            </a:p>
          </p:txBody>
        </p:sp>
      </p:grpSp>
      <p:sp>
        <p:nvSpPr>
          <p:cNvPr id="56" name="Rectangle 55"/>
          <p:cNvSpPr/>
          <p:nvPr/>
        </p:nvSpPr>
        <p:spPr>
          <a:xfrm>
            <a:off x="7010400" y="1524000"/>
            <a:ext cx="1548600" cy="45720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rgbClr val="FF0000"/>
                </a:solidFill>
                <a:latin typeface="Trebuchet MS" pitchFamily="34" charset="0"/>
              </a:rPr>
              <a:t>CBG Plants </a:t>
            </a:r>
            <a:endParaRPr lang="en-US" sz="1400" b="1" dirty="0">
              <a:solidFill>
                <a:srgbClr val="FF0000"/>
              </a:solidFill>
              <a:latin typeface="Trebuchet MS" pitchFamily="34" charset="0"/>
            </a:endParaRPr>
          </a:p>
        </p:txBody>
      </p:sp>
      <p:sp>
        <p:nvSpPr>
          <p:cNvPr id="70" name="TextBox 69"/>
          <p:cNvSpPr txBox="1"/>
          <p:nvPr/>
        </p:nvSpPr>
        <p:spPr>
          <a:xfrm>
            <a:off x="6477000" y="1981200"/>
            <a:ext cx="2895600" cy="523220"/>
          </a:xfrm>
          <a:prstGeom prst="rect">
            <a:avLst/>
          </a:prstGeom>
          <a:noFill/>
        </p:spPr>
        <p:txBody>
          <a:bodyPr wrap="square" rtlCol="0">
            <a:spAutoFit/>
          </a:bodyPr>
          <a:lstStyle/>
          <a:p>
            <a:r>
              <a:rPr lang="en-US" sz="1400" dirty="0">
                <a:latin typeface="Trebuchet MS" pitchFamily="34" charset="0"/>
              </a:rPr>
              <a:t>Press </a:t>
            </a:r>
            <a:r>
              <a:rPr lang="en-US" sz="1400" dirty="0" smtClean="0">
                <a:latin typeface="Trebuchet MS" pitchFamily="34" charset="0"/>
              </a:rPr>
              <a:t>mud/Bagasse/ Grain</a:t>
            </a:r>
          </a:p>
          <a:p>
            <a:r>
              <a:rPr lang="en-US" sz="1400" dirty="0" smtClean="0">
                <a:latin typeface="Trebuchet MS" pitchFamily="34" charset="0"/>
              </a:rPr>
              <a:t> </a:t>
            </a:r>
            <a:r>
              <a:rPr lang="en-US" sz="1400" dirty="0">
                <a:latin typeface="Trebuchet MS" pitchFamily="34" charset="0"/>
              </a:rPr>
              <a:t>to </a:t>
            </a:r>
            <a:r>
              <a:rPr lang="en-US" sz="1400" dirty="0" smtClean="0">
                <a:latin typeface="Trebuchet MS" pitchFamily="34" charset="0"/>
              </a:rPr>
              <a:t>CBG MSW / LFG to CBG</a:t>
            </a:r>
            <a:endParaRPr lang="en-US" sz="1400" dirty="0">
              <a:latin typeface="Trebuchet MS" pitchFamily="34" charset="0"/>
            </a:endParaRPr>
          </a:p>
        </p:txBody>
      </p:sp>
      <p:cxnSp>
        <p:nvCxnSpPr>
          <p:cNvPr id="74" name="Straight Connector 73"/>
          <p:cNvCxnSpPr/>
          <p:nvPr/>
        </p:nvCxnSpPr>
        <p:spPr>
          <a:xfrm>
            <a:off x="7010400" y="1905000"/>
            <a:ext cx="10668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75" name="Oval 74"/>
          <p:cNvSpPr/>
          <p:nvPr/>
        </p:nvSpPr>
        <p:spPr>
          <a:xfrm>
            <a:off x="5486400" y="1447800"/>
            <a:ext cx="914400" cy="914400"/>
          </a:xfrm>
          <a:prstGeom prst="ellipse">
            <a:avLst/>
          </a:prstGeom>
          <a:solidFill>
            <a:schemeClr val="accent2">
              <a:lumMod val="7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79" name="Oval 78"/>
          <p:cNvSpPr/>
          <p:nvPr/>
        </p:nvSpPr>
        <p:spPr>
          <a:xfrm>
            <a:off x="6400800" y="1447800"/>
            <a:ext cx="457200" cy="457200"/>
          </a:xfrm>
          <a:prstGeom prst="ellipse">
            <a:avLst/>
          </a:prstGeom>
          <a:solidFill>
            <a:schemeClr val="accent2">
              <a:lumMod val="7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sp>
        <p:nvSpPr>
          <p:cNvPr id="80" name="Oval 79"/>
          <p:cNvSpPr/>
          <p:nvPr/>
        </p:nvSpPr>
        <p:spPr>
          <a:xfrm>
            <a:off x="5181600" y="2209800"/>
            <a:ext cx="182880" cy="182880"/>
          </a:xfrm>
          <a:prstGeom prst="ellipse">
            <a:avLst/>
          </a:prstGeom>
          <a:solidFill>
            <a:schemeClr val="accent2">
              <a:lumMod val="75000"/>
              <a:alpha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400">
              <a:latin typeface="Trebuchet MS" pitchFamily="34" charset="0"/>
            </a:endParaRPr>
          </a:p>
        </p:txBody>
      </p:sp>
      <p:grpSp>
        <p:nvGrpSpPr>
          <p:cNvPr id="11" name="Group 41"/>
          <p:cNvGrpSpPr/>
          <p:nvPr/>
        </p:nvGrpSpPr>
        <p:grpSpPr>
          <a:xfrm>
            <a:off x="237448" y="3657600"/>
            <a:ext cx="1752600" cy="365760"/>
            <a:chOff x="6507480" y="5086885"/>
            <a:chExt cx="2103120" cy="365760"/>
          </a:xfrm>
        </p:grpSpPr>
        <p:sp>
          <p:nvSpPr>
            <p:cNvPr id="81" name="Rectangle 80"/>
            <p:cNvSpPr/>
            <p:nvPr/>
          </p:nvSpPr>
          <p:spPr>
            <a:xfrm>
              <a:off x="6507480" y="5086885"/>
              <a:ext cx="2103120" cy="365760"/>
            </a:xfrm>
            <a:prstGeom prst="rect">
              <a:avLst/>
            </a:prstGeom>
            <a:noFill/>
            <a:ln w="190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rgbClr val="FF0000"/>
                  </a:solidFill>
                  <a:latin typeface="Trebuchet MS" pitchFamily="34" charset="0"/>
                </a:rPr>
                <a:t>Chemical Plants</a:t>
              </a:r>
              <a:endParaRPr lang="en-US" sz="1400" b="1" dirty="0">
                <a:solidFill>
                  <a:srgbClr val="FF0000"/>
                </a:solidFill>
                <a:latin typeface="Trebuchet MS" pitchFamily="34" charset="0"/>
              </a:endParaRPr>
            </a:p>
          </p:txBody>
        </p:sp>
        <p:cxnSp>
          <p:nvCxnSpPr>
            <p:cNvPr id="82" name="Straight Connector 81"/>
            <p:cNvCxnSpPr/>
            <p:nvPr/>
          </p:nvCxnSpPr>
          <p:spPr>
            <a:xfrm>
              <a:off x="6583680" y="5452645"/>
              <a:ext cx="1209600" cy="0"/>
            </a:xfrm>
            <a:prstGeom prst="line">
              <a:avLst/>
            </a:prstGeom>
            <a:ln w="28575">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83" name="TextBox 82"/>
          <p:cNvSpPr txBox="1"/>
          <p:nvPr/>
        </p:nvSpPr>
        <p:spPr>
          <a:xfrm>
            <a:off x="228600" y="4038600"/>
            <a:ext cx="3355406" cy="523220"/>
          </a:xfrm>
          <a:prstGeom prst="rect">
            <a:avLst/>
          </a:prstGeom>
          <a:noFill/>
        </p:spPr>
        <p:txBody>
          <a:bodyPr wrap="none" rtlCol="0">
            <a:spAutoFit/>
          </a:bodyPr>
          <a:lstStyle/>
          <a:p>
            <a:r>
              <a:rPr lang="en-US" sz="1400" dirty="0" smtClean="0">
                <a:latin typeface="Trebuchet MS" pitchFamily="34" charset="0"/>
              </a:rPr>
              <a:t>Chemical Complex Projects</a:t>
            </a:r>
          </a:p>
          <a:p>
            <a:r>
              <a:rPr lang="en-US" sz="1400" dirty="0" err="1" smtClean="0">
                <a:latin typeface="Trebuchet MS" pitchFamily="34" charset="0"/>
              </a:rPr>
              <a:t>Chlor</a:t>
            </a:r>
            <a:r>
              <a:rPr lang="en-US" sz="1400" dirty="0" smtClean="0">
                <a:latin typeface="Trebuchet MS" pitchFamily="34" charset="0"/>
              </a:rPr>
              <a:t> alkali, Hydrogen derivatives etc.,</a:t>
            </a:r>
            <a:endParaRPr lang="en-US" sz="1400" dirty="0">
              <a:latin typeface="Trebuchet MS" pitchFamily="34" charset="0"/>
            </a:endParaRPr>
          </a:p>
        </p:txBody>
      </p:sp>
      <p:sp>
        <p:nvSpPr>
          <p:cNvPr id="76"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10</a:t>
            </a:fld>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304800"/>
            <a:ext cx="8229600" cy="1143000"/>
          </a:xfrm>
        </p:spPr>
        <p:txBody>
          <a:bodyPr>
            <a:normAutofit/>
          </a:bodyPr>
          <a:lstStyle/>
          <a:p>
            <a:r>
              <a:rPr lang="en-US" sz="2800" dirty="0">
                <a:solidFill>
                  <a:srgbClr val="FF0000"/>
                </a:solidFill>
                <a:latin typeface="Trebuchet MS" pitchFamily="34" charset="0"/>
              </a:rPr>
              <a:t>Overall </a:t>
            </a:r>
            <a:r>
              <a:rPr lang="en-US" sz="2800" dirty="0" smtClean="0">
                <a:solidFill>
                  <a:srgbClr val="FF0000"/>
                </a:solidFill>
                <a:latin typeface="Trebuchet MS" pitchFamily="34" charset="0"/>
              </a:rPr>
              <a:t>Projects</a:t>
            </a:r>
            <a:endParaRPr lang="en-IN" sz="2800" dirty="0">
              <a:solidFill>
                <a:srgbClr val="FF0000"/>
              </a:solidFill>
              <a:latin typeface="Trebuchet MS" pitchFamily="34" charset="0"/>
            </a:endParaRPr>
          </a:p>
        </p:txBody>
      </p:sp>
      <p:grpSp>
        <p:nvGrpSpPr>
          <p:cNvPr id="2" name="Group 19"/>
          <p:cNvGrpSpPr/>
          <p:nvPr/>
        </p:nvGrpSpPr>
        <p:grpSpPr>
          <a:xfrm>
            <a:off x="0" y="6165304"/>
            <a:ext cx="9144000" cy="432048"/>
            <a:chOff x="0" y="6165304"/>
            <a:chExt cx="9144000" cy="432048"/>
          </a:xfrm>
        </p:grpSpPr>
        <p:sp>
          <p:nvSpPr>
            <p:cNvPr id="21" name="Rectangle 20"/>
            <p:cNvSpPr/>
            <p:nvPr/>
          </p:nvSpPr>
          <p:spPr bwMode="auto">
            <a:xfrm>
              <a:off x="0" y="6248400"/>
              <a:ext cx="9144000" cy="276944"/>
            </a:xfrm>
            <a:prstGeom prst="rect">
              <a:avLst/>
            </a:prstGeom>
            <a:solidFill>
              <a:srgbClr val="FF0000"/>
            </a:solidFill>
            <a:ln>
              <a:solidFill>
                <a:srgbClr val="FF0000"/>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p>
          </p:txBody>
        </p:sp>
        <p:sp>
          <p:nvSpPr>
            <p:cNvPr id="22" name="Oval 21"/>
            <p:cNvSpPr/>
            <p:nvPr/>
          </p:nvSpPr>
          <p:spPr bwMode="auto">
            <a:xfrm>
              <a:off x="827584" y="6165304"/>
              <a:ext cx="2889771"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0000"/>
                  </a:solidFill>
                  <a:latin typeface="Arial" pitchFamily="34" charset="0"/>
                  <a:cs typeface="Arial" pitchFamily="34" charset="0"/>
                </a:rPr>
                <a:t>AVANT-GARDE</a:t>
              </a:r>
            </a:p>
          </p:txBody>
        </p:sp>
      </p:grpSp>
      <p:sp>
        <p:nvSpPr>
          <p:cNvPr id="8"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11</a:t>
            </a:fld>
            <a:endParaRPr lang="en-US" dirty="0"/>
          </a:p>
        </p:txBody>
      </p:sp>
      <p:graphicFrame>
        <p:nvGraphicFramePr>
          <p:cNvPr id="10" name="Content Placeholder 4"/>
          <p:cNvGraphicFramePr>
            <a:graphicFrameLocks/>
          </p:cNvGraphicFramePr>
          <p:nvPr>
            <p:extLst>
              <p:ext uri="{D42A27DB-BD31-4B8C-83A1-F6EECF244321}">
                <p14:modId xmlns:p14="http://schemas.microsoft.com/office/powerpoint/2010/main" xmlns="" val="4033716715"/>
              </p:ext>
            </p:extLst>
          </p:nvPr>
        </p:nvGraphicFramePr>
        <p:xfrm>
          <a:off x="323528" y="548680"/>
          <a:ext cx="8439474" cy="5614374"/>
        </p:xfrm>
        <a:graphic>
          <a:graphicData uri="http://schemas.openxmlformats.org/drawingml/2006/table">
            <a:tbl>
              <a:tblPr>
                <a:tableStyleId>{D7AC3CCA-C797-4891-BE02-D94E43425B78}</a:tableStyleId>
              </a:tblPr>
              <a:tblGrid>
                <a:gridCol w="585947">
                  <a:extLst>
                    <a:ext uri="{9D8B030D-6E8A-4147-A177-3AD203B41FA5}">
                      <a16:colId xmlns:a16="http://schemas.microsoft.com/office/drawing/2014/main" xmlns="" val="20000"/>
                    </a:ext>
                  </a:extLst>
                </a:gridCol>
                <a:gridCol w="2455305">
                  <a:extLst>
                    <a:ext uri="{9D8B030D-6E8A-4147-A177-3AD203B41FA5}">
                      <a16:colId xmlns:a16="http://schemas.microsoft.com/office/drawing/2014/main" xmlns="" val="20001"/>
                    </a:ext>
                  </a:extLst>
                </a:gridCol>
                <a:gridCol w="608250">
                  <a:extLst>
                    <a:ext uri="{9D8B030D-6E8A-4147-A177-3AD203B41FA5}">
                      <a16:colId xmlns:a16="http://schemas.microsoft.com/office/drawing/2014/main" xmlns="" val="20002"/>
                    </a:ext>
                  </a:extLst>
                </a:gridCol>
                <a:gridCol w="1216500">
                  <a:extLst>
                    <a:ext uri="{9D8B030D-6E8A-4147-A177-3AD203B41FA5}">
                      <a16:colId xmlns:a16="http://schemas.microsoft.com/office/drawing/2014/main" xmlns="" val="20003"/>
                    </a:ext>
                  </a:extLst>
                </a:gridCol>
                <a:gridCol w="524712">
                  <a:extLst>
                    <a:ext uri="{9D8B030D-6E8A-4147-A177-3AD203B41FA5}">
                      <a16:colId xmlns:a16="http://schemas.microsoft.com/office/drawing/2014/main" xmlns="" val="20004"/>
                    </a:ext>
                  </a:extLst>
                </a:gridCol>
                <a:gridCol w="1071945">
                  <a:extLst>
                    <a:ext uri="{9D8B030D-6E8A-4147-A177-3AD203B41FA5}">
                      <a16:colId xmlns:a16="http://schemas.microsoft.com/office/drawing/2014/main" xmlns="" val="20005"/>
                    </a:ext>
                  </a:extLst>
                </a:gridCol>
                <a:gridCol w="1216500">
                  <a:extLst>
                    <a:ext uri="{9D8B030D-6E8A-4147-A177-3AD203B41FA5}">
                      <a16:colId xmlns:a16="http://schemas.microsoft.com/office/drawing/2014/main" xmlns="" val="20006"/>
                    </a:ext>
                  </a:extLst>
                </a:gridCol>
                <a:gridCol w="760315">
                  <a:extLst>
                    <a:ext uri="{9D8B030D-6E8A-4147-A177-3AD203B41FA5}">
                      <a16:colId xmlns:a16="http://schemas.microsoft.com/office/drawing/2014/main" xmlns="" val="20007"/>
                    </a:ext>
                  </a:extLst>
                </a:gridCol>
              </a:tblGrid>
              <a:tr h="636098">
                <a:tc rowSpan="2">
                  <a:txBody>
                    <a:bodyPr/>
                    <a:lstStyle/>
                    <a:p>
                      <a:pPr algn="ctr">
                        <a:spcBef>
                          <a:spcPts val="600"/>
                        </a:spcBef>
                        <a:spcAft>
                          <a:spcPts val="600"/>
                        </a:spcAft>
                      </a:pPr>
                      <a:r>
                        <a:rPr lang="en-IN" sz="1600" b="1" dirty="0">
                          <a:solidFill>
                            <a:srgbClr val="0033CC"/>
                          </a:solidFill>
                          <a:latin typeface="Trebuchet MS" pitchFamily="34" charset="0"/>
                        </a:rPr>
                        <a:t>S. No</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rowSpan="2">
                  <a:txBody>
                    <a:bodyPr/>
                    <a:lstStyle/>
                    <a:p>
                      <a:pPr algn="ctr">
                        <a:spcBef>
                          <a:spcPts val="600"/>
                        </a:spcBef>
                        <a:spcAft>
                          <a:spcPts val="600"/>
                        </a:spcAft>
                      </a:pPr>
                      <a:r>
                        <a:rPr lang="en-IN" sz="1600" b="1" dirty="0">
                          <a:solidFill>
                            <a:srgbClr val="0033CC"/>
                          </a:solidFill>
                          <a:latin typeface="Trebuchet MS" pitchFamily="34" charset="0"/>
                        </a:rPr>
                        <a:t>Description</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gridSpan="2">
                  <a:txBody>
                    <a:bodyPr/>
                    <a:lstStyle/>
                    <a:p>
                      <a:pPr algn="ctr">
                        <a:spcBef>
                          <a:spcPts val="600"/>
                        </a:spcBef>
                        <a:spcAft>
                          <a:spcPts val="600"/>
                        </a:spcAft>
                      </a:pPr>
                      <a:r>
                        <a:rPr lang="en-IN" sz="1600" b="1" dirty="0">
                          <a:solidFill>
                            <a:srgbClr val="0033CC"/>
                          </a:solidFill>
                          <a:latin typeface="Trebuchet MS" pitchFamily="34" charset="0"/>
                        </a:rPr>
                        <a:t>Commissioned</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hMerge="1">
                  <a:txBody>
                    <a:bodyPr/>
                    <a:lstStyle/>
                    <a:p>
                      <a:endParaRPr lang="en-IN"/>
                    </a:p>
                  </a:txBody>
                  <a:tcPr/>
                </a:tc>
                <a:tc gridSpan="2">
                  <a:txBody>
                    <a:bodyPr/>
                    <a:lstStyle/>
                    <a:p>
                      <a:pPr algn="ctr">
                        <a:spcBef>
                          <a:spcPts val="600"/>
                        </a:spcBef>
                        <a:spcAft>
                          <a:spcPts val="600"/>
                        </a:spcAft>
                      </a:pPr>
                      <a:r>
                        <a:rPr lang="en-IN" sz="1600" b="1" dirty="0">
                          <a:solidFill>
                            <a:srgbClr val="0033CC"/>
                          </a:solidFill>
                          <a:latin typeface="Trebuchet MS" pitchFamily="34" charset="0"/>
                        </a:rPr>
                        <a:t>Under various stages</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hMerge="1">
                  <a:txBody>
                    <a:bodyPr/>
                    <a:lstStyle/>
                    <a:p>
                      <a:endParaRPr lang="en-IN"/>
                    </a:p>
                  </a:txBody>
                  <a:tcPr/>
                </a:tc>
                <a:tc rowSpan="2">
                  <a:txBody>
                    <a:bodyPr/>
                    <a:lstStyle/>
                    <a:p>
                      <a:pPr marL="0" marR="0" indent="0" algn="ctr" defTabSz="914400" rtl="0" eaLnBrk="1" fontAlgn="auto" latinLnBrk="0" hangingPunct="1">
                        <a:lnSpc>
                          <a:spcPct val="100000"/>
                        </a:lnSpc>
                        <a:spcBef>
                          <a:spcPts val="600"/>
                        </a:spcBef>
                        <a:spcAft>
                          <a:spcPts val="600"/>
                        </a:spcAft>
                        <a:buClrTx/>
                        <a:buSzTx/>
                        <a:buFontTx/>
                        <a:buNone/>
                        <a:tabLst/>
                        <a:defRPr/>
                      </a:pPr>
                      <a:r>
                        <a:rPr lang="en-US" sz="1600" b="1" kern="1200" dirty="0">
                          <a:solidFill>
                            <a:srgbClr val="0033CC"/>
                          </a:solidFill>
                          <a:latin typeface="Trebuchet MS" pitchFamily="34" charset="0"/>
                        </a:rPr>
                        <a:t>Total Capacity</a:t>
                      </a:r>
                      <a:endParaRPr lang="en-IN" sz="1600" b="1" kern="1200" dirty="0">
                        <a:solidFill>
                          <a:srgbClr val="0033CC"/>
                        </a:solidFill>
                        <a:latin typeface="Trebuchet MS" pitchFamily="34" charset="0"/>
                      </a:endParaRPr>
                    </a:p>
                    <a:p>
                      <a:pPr algn="ctr">
                        <a:spcBef>
                          <a:spcPts val="600"/>
                        </a:spcBef>
                        <a:spcAft>
                          <a:spcPts val="600"/>
                        </a:spcAft>
                      </a:pP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rowSpan="2">
                  <a:txBody>
                    <a:bodyPr/>
                    <a:lstStyle/>
                    <a:p>
                      <a:pPr marL="0" marR="0" indent="0" algn="ctr" defTabSz="914400" rtl="0" eaLnBrk="1" fontAlgn="auto" latinLnBrk="0" hangingPunct="1">
                        <a:lnSpc>
                          <a:spcPct val="100000"/>
                        </a:lnSpc>
                        <a:spcBef>
                          <a:spcPts val="600"/>
                        </a:spcBef>
                        <a:spcAft>
                          <a:spcPts val="600"/>
                        </a:spcAft>
                        <a:buClrTx/>
                        <a:buSzTx/>
                        <a:buFontTx/>
                        <a:buNone/>
                        <a:tabLst/>
                        <a:defRPr/>
                      </a:pPr>
                      <a:r>
                        <a:rPr lang="en-US" sz="1600" b="1" kern="1200" dirty="0">
                          <a:solidFill>
                            <a:srgbClr val="0033CC"/>
                          </a:solidFill>
                          <a:latin typeface="Trebuchet MS" pitchFamily="34" charset="0"/>
                        </a:rPr>
                        <a:t>Total No. of Plants</a:t>
                      </a:r>
                      <a:endParaRPr lang="en-IN" sz="1600" b="1" kern="1200" dirty="0">
                        <a:solidFill>
                          <a:srgbClr val="0033CC"/>
                        </a:solidFill>
                        <a:latin typeface="Trebuchet MS" pitchFamily="34" charset="0"/>
                      </a:endParaRPr>
                    </a:p>
                    <a:p>
                      <a:pPr algn="ctr">
                        <a:spcBef>
                          <a:spcPts val="600"/>
                        </a:spcBef>
                        <a:spcAft>
                          <a:spcPts val="600"/>
                        </a:spcAft>
                      </a:pP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extLst>
                  <a:ext uri="{0D108BD9-81ED-4DB2-BD59-A6C34878D82A}">
                    <a16:rowId xmlns:a16="http://schemas.microsoft.com/office/drawing/2014/main" xmlns="" val="10000"/>
                  </a:ext>
                </a:extLst>
              </a:tr>
              <a:tr h="516030">
                <a:tc vMerge="1">
                  <a:txBody>
                    <a:bodyPr/>
                    <a:lstStyle/>
                    <a:p>
                      <a:endParaRPr lang="en-IN"/>
                    </a:p>
                  </a:txBody>
                  <a:tcPr/>
                </a:tc>
                <a:tc vMerge="1">
                  <a:txBody>
                    <a:bodyPr/>
                    <a:lstStyle/>
                    <a:p>
                      <a:endParaRPr lang="en-IN"/>
                    </a:p>
                  </a:txBody>
                  <a:tcPr/>
                </a:tc>
                <a:tc>
                  <a:txBody>
                    <a:bodyPr/>
                    <a:lstStyle/>
                    <a:p>
                      <a:pPr algn="ctr">
                        <a:spcBef>
                          <a:spcPts val="600"/>
                        </a:spcBef>
                        <a:spcAft>
                          <a:spcPts val="600"/>
                        </a:spcAft>
                      </a:pPr>
                      <a:r>
                        <a:rPr lang="en-IN" sz="1600" b="1" dirty="0">
                          <a:solidFill>
                            <a:srgbClr val="0033CC"/>
                          </a:solidFill>
                          <a:latin typeface="Trebuchet MS" pitchFamily="34" charset="0"/>
                        </a:rPr>
                        <a:t>Nos.</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b="1" dirty="0">
                          <a:solidFill>
                            <a:srgbClr val="0033CC"/>
                          </a:solidFill>
                          <a:latin typeface="Trebuchet MS" pitchFamily="34" charset="0"/>
                        </a:rPr>
                        <a:t>Capacity</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b="1" dirty="0">
                          <a:solidFill>
                            <a:srgbClr val="0033CC"/>
                          </a:solidFill>
                          <a:latin typeface="Trebuchet MS" pitchFamily="34" charset="0"/>
                        </a:rPr>
                        <a:t>Nos.</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b="1" dirty="0">
                          <a:solidFill>
                            <a:srgbClr val="0033CC"/>
                          </a:solidFill>
                          <a:latin typeface="Trebuchet MS" pitchFamily="34" charset="0"/>
                        </a:rPr>
                        <a:t>Capacity</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vMerge="1">
                  <a:txBody>
                    <a:bodyPr/>
                    <a:lstStyle/>
                    <a:p>
                      <a:pPr algn="ctr">
                        <a:spcBef>
                          <a:spcPts val="600"/>
                        </a:spcBef>
                        <a:spcAft>
                          <a:spcPts val="600"/>
                        </a:spcAft>
                      </a:pPr>
                      <a:endParaRPr lang="en-IN" sz="1600" b="1" dirty="0">
                        <a:solidFill>
                          <a:schemeClr val="tx1"/>
                        </a:solidFill>
                        <a:latin typeface="Cambria" pitchFamily="18" charset="0"/>
                        <a:ea typeface="Calibri"/>
                        <a:cs typeface="Times New Roman"/>
                      </a:endParaRPr>
                    </a:p>
                  </a:txBody>
                  <a:tcPr marL="68580" marR="68580" marT="0" marB="0" anchor="ctr"/>
                </a:tc>
                <a:tc vMerge="1">
                  <a:txBody>
                    <a:bodyPr/>
                    <a:lstStyle/>
                    <a:p>
                      <a:endParaRPr lang="en-IN"/>
                    </a:p>
                  </a:txBody>
                  <a:tcPr/>
                </a:tc>
                <a:extLst>
                  <a:ext uri="{0D108BD9-81ED-4DB2-BD59-A6C34878D82A}">
                    <a16:rowId xmlns:a16="http://schemas.microsoft.com/office/drawing/2014/main" xmlns="" val="10001"/>
                  </a:ext>
                </a:extLst>
              </a:tr>
              <a:tr h="428458">
                <a:tc>
                  <a:txBody>
                    <a:bodyPr/>
                    <a:lstStyle/>
                    <a:p>
                      <a:pPr algn="ctr">
                        <a:spcBef>
                          <a:spcPts val="600"/>
                        </a:spcBef>
                        <a:spcAft>
                          <a:spcPts val="600"/>
                        </a:spcAft>
                      </a:pPr>
                      <a:r>
                        <a:rPr lang="en-IN" sz="1600" b="0" dirty="0">
                          <a:solidFill>
                            <a:srgbClr val="0033CC"/>
                          </a:solidFill>
                          <a:latin typeface="Trebuchet MS" pitchFamily="34" charset="0"/>
                        </a:rPr>
                        <a:t>1</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just">
                        <a:spcBef>
                          <a:spcPts val="600"/>
                        </a:spcBef>
                        <a:spcAft>
                          <a:spcPts val="600"/>
                        </a:spcAft>
                      </a:pPr>
                      <a:r>
                        <a:rPr lang="en-IN" sz="1600" b="0" dirty="0">
                          <a:solidFill>
                            <a:srgbClr val="0033CC"/>
                          </a:solidFill>
                          <a:latin typeface="Trebuchet MS" pitchFamily="34" charset="0"/>
                        </a:rPr>
                        <a:t>Cogeneration Plants</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b="0" dirty="0">
                          <a:solidFill>
                            <a:srgbClr val="0033CC"/>
                          </a:solidFill>
                          <a:latin typeface="Trebuchet MS" pitchFamily="34" charset="0"/>
                        </a:rPr>
                        <a:t>105</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b="0" dirty="0">
                          <a:solidFill>
                            <a:srgbClr val="0033CC"/>
                          </a:solidFill>
                          <a:latin typeface="Trebuchet MS" pitchFamily="34" charset="0"/>
                        </a:rPr>
                        <a:t>2298MW</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b="0" dirty="0">
                          <a:solidFill>
                            <a:srgbClr val="0033CC"/>
                          </a:solidFill>
                          <a:latin typeface="Trebuchet MS" pitchFamily="34" charset="0"/>
                        </a:rPr>
                        <a:t>41</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b="0" dirty="0">
                          <a:solidFill>
                            <a:srgbClr val="0033CC"/>
                          </a:solidFill>
                          <a:latin typeface="Trebuchet MS" pitchFamily="34" charset="0"/>
                        </a:rPr>
                        <a:t>1078MW</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a:solidFill>
                            <a:srgbClr val="0033CC"/>
                          </a:solidFill>
                          <a:latin typeface="Trebuchet MS" pitchFamily="34" charset="0"/>
                        </a:rPr>
                        <a:t>3376MW</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a:solidFill>
                            <a:srgbClr val="0033CC"/>
                          </a:solidFill>
                          <a:latin typeface="Trebuchet MS" pitchFamily="34" charset="0"/>
                        </a:rPr>
                        <a:t>146</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extLst>
                  <a:ext uri="{0D108BD9-81ED-4DB2-BD59-A6C34878D82A}">
                    <a16:rowId xmlns:a16="http://schemas.microsoft.com/office/drawing/2014/main" xmlns="" val="10003"/>
                  </a:ext>
                </a:extLst>
              </a:tr>
              <a:tr h="428458">
                <a:tc>
                  <a:txBody>
                    <a:bodyPr/>
                    <a:lstStyle/>
                    <a:p>
                      <a:pPr algn="ctr">
                        <a:spcBef>
                          <a:spcPts val="600"/>
                        </a:spcBef>
                        <a:spcAft>
                          <a:spcPts val="600"/>
                        </a:spcAft>
                      </a:pPr>
                      <a:r>
                        <a:rPr lang="en-US" sz="1600" b="0" dirty="0">
                          <a:solidFill>
                            <a:srgbClr val="0033CC"/>
                          </a:solidFill>
                          <a:latin typeface="Trebuchet MS" pitchFamily="34" charset="0"/>
                        </a:rPr>
                        <a:t>2</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marL="0" marR="0" indent="0" algn="just" defTabSz="914400" rtl="0" eaLnBrk="1" fontAlgn="auto" latinLnBrk="0" hangingPunct="1">
                        <a:lnSpc>
                          <a:spcPct val="100000"/>
                        </a:lnSpc>
                        <a:spcBef>
                          <a:spcPts val="600"/>
                        </a:spcBef>
                        <a:spcAft>
                          <a:spcPts val="600"/>
                        </a:spcAft>
                        <a:buClrTx/>
                        <a:buSzTx/>
                        <a:buFontTx/>
                        <a:buNone/>
                        <a:tabLst/>
                        <a:defRPr/>
                      </a:pPr>
                      <a:r>
                        <a:rPr lang="en-IN" sz="1600" b="0" dirty="0">
                          <a:solidFill>
                            <a:srgbClr val="0033CC"/>
                          </a:solidFill>
                          <a:latin typeface="Trebuchet MS" pitchFamily="34" charset="0"/>
                        </a:rPr>
                        <a:t>Captive Power Plants</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rPr>
                        <a:t>86</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b="0" dirty="0" smtClean="0">
                          <a:solidFill>
                            <a:srgbClr val="0033CC"/>
                          </a:solidFill>
                          <a:latin typeface="Trebuchet MS" pitchFamily="34" charset="0"/>
                        </a:rPr>
                        <a:t>2662 </a:t>
                      </a:r>
                      <a:r>
                        <a:rPr lang="en-IN" sz="1600" b="0" dirty="0">
                          <a:solidFill>
                            <a:srgbClr val="0033CC"/>
                          </a:solidFill>
                          <a:latin typeface="Trebuchet MS" pitchFamily="34" charset="0"/>
                        </a:rPr>
                        <a:t>MW</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rPr>
                        <a:t>47</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b="0" dirty="0" smtClean="0">
                          <a:solidFill>
                            <a:srgbClr val="0033CC"/>
                          </a:solidFill>
                          <a:latin typeface="Trebuchet MS" pitchFamily="34" charset="0"/>
                        </a:rPr>
                        <a:t>1316MW</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rPr>
                        <a:t>3978MW</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rPr>
                        <a:t>133</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extLst>
                  <a:ext uri="{0D108BD9-81ED-4DB2-BD59-A6C34878D82A}">
                    <a16:rowId xmlns:a16="http://schemas.microsoft.com/office/drawing/2014/main" xmlns="" val="10007"/>
                  </a:ext>
                </a:extLst>
              </a:tr>
              <a:tr h="428458">
                <a:tc>
                  <a:txBody>
                    <a:bodyPr/>
                    <a:lstStyle/>
                    <a:p>
                      <a:pPr algn="ctr">
                        <a:spcBef>
                          <a:spcPts val="600"/>
                        </a:spcBef>
                        <a:spcAft>
                          <a:spcPts val="600"/>
                        </a:spcAft>
                      </a:pPr>
                      <a:r>
                        <a:rPr lang="en-US" sz="1600" b="0" dirty="0">
                          <a:solidFill>
                            <a:srgbClr val="0033CC"/>
                          </a:solidFill>
                          <a:latin typeface="Trebuchet MS" pitchFamily="34" charset="0"/>
                        </a:rPr>
                        <a:t>3</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just">
                        <a:spcBef>
                          <a:spcPts val="600"/>
                        </a:spcBef>
                        <a:spcAft>
                          <a:spcPts val="600"/>
                        </a:spcAft>
                      </a:pPr>
                      <a:r>
                        <a:rPr lang="en-IN" sz="1600" b="0" dirty="0">
                          <a:solidFill>
                            <a:srgbClr val="0033CC"/>
                          </a:solidFill>
                          <a:latin typeface="Trebuchet MS" pitchFamily="34" charset="0"/>
                        </a:rPr>
                        <a:t>Biomass Power Plants</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a:solidFill>
                            <a:srgbClr val="0033CC"/>
                          </a:solidFill>
                          <a:latin typeface="Trebuchet MS" pitchFamily="34" charset="0"/>
                        </a:rPr>
                        <a:t>53</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b="0" dirty="0">
                          <a:solidFill>
                            <a:srgbClr val="0033CC"/>
                          </a:solidFill>
                          <a:latin typeface="Trebuchet MS" pitchFamily="34" charset="0"/>
                        </a:rPr>
                        <a:t>493MW</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a:solidFill>
                            <a:srgbClr val="0033CC"/>
                          </a:solidFill>
                          <a:latin typeface="Trebuchet MS" pitchFamily="34" charset="0"/>
                        </a:rPr>
                        <a:t>7</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b="0" dirty="0">
                          <a:solidFill>
                            <a:srgbClr val="0033CC"/>
                          </a:solidFill>
                          <a:latin typeface="Trebuchet MS" pitchFamily="34" charset="0"/>
                        </a:rPr>
                        <a:t>95MW</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a:solidFill>
                            <a:srgbClr val="0033CC"/>
                          </a:solidFill>
                          <a:latin typeface="Trebuchet MS" pitchFamily="34" charset="0"/>
                        </a:rPr>
                        <a:t>588MW</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a:solidFill>
                            <a:srgbClr val="0033CC"/>
                          </a:solidFill>
                          <a:latin typeface="Trebuchet MS" pitchFamily="34" charset="0"/>
                        </a:rPr>
                        <a:t>60</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extLst>
                  <a:ext uri="{0D108BD9-81ED-4DB2-BD59-A6C34878D82A}">
                    <a16:rowId xmlns:a16="http://schemas.microsoft.com/office/drawing/2014/main" xmlns="" val="10008"/>
                  </a:ext>
                </a:extLst>
              </a:tr>
              <a:tr h="428458">
                <a:tc>
                  <a:txBody>
                    <a:bodyPr/>
                    <a:lstStyle/>
                    <a:p>
                      <a:pPr marL="0" algn="ctr" defTabSz="914400" rtl="0" eaLnBrk="1" latinLnBrk="0" hangingPunct="1">
                        <a:spcBef>
                          <a:spcPts val="600"/>
                        </a:spcBef>
                        <a:spcAft>
                          <a:spcPts val="600"/>
                        </a:spcAft>
                      </a:pPr>
                      <a:r>
                        <a:rPr lang="en-US" sz="1600" b="0" kern="1200" dirty="0">
                          <a:solidFill>
                            <a:srgbClr val="0033CC"/>
                          </a:solidFill>
                          <a:latin typeface="Trebuchet MS" pitchFamily="34" charset="0"/>
                        </a:rPr>
                        <a:t>4</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just" defTabSz="914400" rtl="0" eaLnBrk="1" latinLnBrk="0" hangingPunct="1">
                        <a:spcBef>
                          <a:spcPts val="600"/>
                        </a:spcBef>
                        <a:spcAft>
                          <a:spcPts val="600"/>
                        </a:spcAft>
                      </a:pPr>
                      <a:r>
                        <a:rPr lang="en-US" sz="1600" b="0" kern="1200" dirty="0">
                          <a:solidFill>
                            <a:srgbClr val="0033CC"/>
                          </a:solidFill>
                          <a:latin typeface="Trebuchet MS" pitchFamily="34" charset="0"/>
                        </a:rPr>
                        <a:t>MSW Plants</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US" sz="1600" b="0" kern="1200" dirty="0">
                          <a:solidFill>
                            <a:srgbClr val="0033CC"/>
                          </a:solidFill>
                          <a:latin typeface="Trebuchet MS" pitchFamily="34" charset="0"/>
                        </a:rPr>
                        <a:t>3</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marR="0" indent="0" algn="ctr" defTabSz="914400" rtl="0" eaLnBrk="1" fontAlgn="auto" latinLnBrk="0" hangingPunct="1">
                        <a:lnSpc>
                          <a:spcPct val="100000"/>
                        </a:lnSpc>
                        <a:spcBef>
                          <a:spcPts val="600"/>
                        </a:spcBef>
                        <a:spcAft>
                          <a:spcPts val="600"/>
                        </a:spcAft>
                        <a:buClrTx/>
                        <a:buSzTx/>
                        <a:buFontTx/>
                        <a:buNone/>
                        <a:tabLst/>
                        <a:defRPr/>
                      </a:pPr>
                      <a:r>
                        <a:rPr lang="en-IN" sz="1600" b="0" kern="1200" dirty="0">
                          <a:solidFill>
                            <a:srgbClr val="0033CC"/>
                          </a:solidFill>
                          <a:latin typeface="Trebuchet MS" pitchFamily="34" charset="0"/>
                        </a:rPr>
                        <a:t>54MW         </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US" sz="1600" b="0" kern="1200" dirty="0" smtClean="0">
                          <a:solidFill>
                            <a:srgbClr val="0033CC"/>
                          </a:solidFill>
                          <a:latin typeface="Trebuchet MS" pitchFamily="34" charset="0"/>
                        </a:rPr>
                        <a:t>10</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US" sz="1600" b="0" kern="1200" dirty="0" smtClean="0">
                          <a:solidFill>
                            <a:srgbClr val="0033CC"/>
                          </a:solidFill>
                          <a:latin typeface="Trebuchet MS" pitchFamily="34" charset="0"/>
                        </a:rPr>
                        <a:t>121MW</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rPr>
                        <a:t>175MW</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rPr>
                        <a:t>13</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extLst>
                  <a:ext uri="{0D108BD9-81ED-4DB2-BD59-A6C34878D82A}">
                    <a16:rowId xmlns:a16="http://schemas.microsoft.com/office/drawing/2014/main" xmlns="" val="10005"/>
                  </a:ext>
                </a:extLst>
              </a:tr>
              <a:tr h="428458">
                <a:tc>
                  <a:txBody>
                    <a:bodyPr/>
                    <a:lstStyle/>
                    <a:p>
                      <a:pPr marL="0" algn="ctr" defTabSz="914400" rtl="0" eaLnBrk="1" latinLnBrk="0" hangingPunct="1">
                        <a:spcBef>
                          <a:spcPts val="600"/>
                        </a:spcBef>
                        <a:spcAft>
                          <a:spcPts val="600"/>
                        </a:spcAft>
                      </a:pPr>
                      <a:r>
                        <a:rPr lang="en-US" sz="1600" b="0" kern="1200" dirty="0">
                          <a:solidFill>
                            <a:srgbClr val="0033CC"/>
                          </a:solidFill>
                          <a:latin typeface="Trebuchet MS" pitchFamily="34" charset="0"/>
                          <a:ea typeface="+mn-ea"/>
                          <a:cs typeface="+mn-cs"/>
                        </a:rPr>
                        <a:t>5</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indent="0" algn="just" defTabSz="914400" rtl="0" eaLnBrk="1" latinLnBrk="0" hangingPunct="1">
                        <a:spcBef>
                          <a:spcPts val="600"/>
                        </a:spcBef>
                        <a:spcAft>
                          <a:spcPts val="600"/>
                        </a:spcAft>
                        <a:tabLst/>
                      </a:pPr>
                      <a:r>
                        <a:rPr lang="en-US" sz="1600" b="0" kern="1200" dirty="0">
                          <a:solidFill>
                            <a:srgbClr val="0033CC"/>
                          </a:solidFill>
                          <a:latin typeface="Trebuchet MS" pitchFamily="34" charset="0"/>
                          <a:ea typeface="+mn-ea"/>
                          <a:cs typeface="+mn-cs"/>
                        </a:rPr>
                        <a:t>Solar Power Plants</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US" sz="1600" b="0" kern="1200" dirty="0" smtClean="0">
                          <a:solidFill>
                            <a:srgbClr val="0033CC"/>
                          </a:solidFill>
                          <a:latin typeface="Trebuchet MS" pitchFamily="34" charset="0"/>
                          <a:ea typeface="+mn-ea"/>
                          <a:cs typeface="+mn-cs"/>
                        </a:rPr>
                        <a:t>107</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US" sz="1600" b="0" kern="1200" dirty="0" smtClean="0">
                          <a:solidFill>
                            <a:srgbClr val="0033CC"/>
                          </a:solidFill>
                          <a:latin typeface="Trebuchet MS" pitchFamily="34" charset="0"/>
                          <a:ea typeface="+mn-ea"/>
                          <a:cs typeface="+mn-cs"/>
                        </a:rPr>
                        <a:t>2232MW</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US" sz="1600" b="0" kern="1200" dirty="0" smtClean="0">
                          <a:solidFill>
                            <a:srgbClr val="0033CC"/>
                          </a:solidFill>
                          <a:latin typeface="Trebuchet MS" pitchFamily="34" charset="0"/>
                          <a:ea typeface="+mn-ea"/>
                          <a:cs typeface="+mn-cs"/>
                        </a:rPr>
                        <a:t>15</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US" sz="1600" b="0" kern="1200" dirty="0" smtClean="0">
                          <a:solidFill>
                            <a:srgbClr val="0033CC"/>
                          </a:solidFill>
                          <a:latin typeface="Trebuchet MS" pitchFamily="34" charset="0"/>
                          <a:ea typeface="+mn-ea"/>
                          <a:cs typeface="+mn-cs"/>
                        </a:rPr>
                        <a:t>640 </a:t>
                      </a:r>
                      <a:r>
                        <a:rPr lang="en-US" sz="1600" b="0" kern="1200" dirty="0">
                          <a:solidFill>
                            <a:srgbClr val="0033CC"/>
                          </a:solidFill>
                          <a:latin typeface="Trebuchet MS" pitchFamily="34" charset="0"/>
                          <a:ea typeface="+mn-ea"/>
                          <a:cs typeface="+mn-cs"/>
                        </a:rPr>
                        <a:t>MW</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ea typeface="+mn-ea"/>
                          <a:cs typeface="+mn-cs"/>
                        </a:rPr>
                        <a:t>2872MW</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ea typeface="+mn-ea"/>
                          <a:cs typeface="+mn-cs"/>
                        </a:rPr>
                        <a:t>122</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extLst>
                  <a:ext uri="{0D108BD9-81ED-4DB2-BD59-A6C34878D82A}">
                    <a16:rowId xmlns:a16="http://schemas.microsoft.com/office/drawing/2014/main" xmlns="" val="10009"/>
                  </a:ext>
                </a:extLst>
              </a:tr>
              <a:tr h="428458">
                <a:tc>
                  <a:txBody>
                    <a:bodyPr/>
                    <a:lstStyle/>
                    <a:p>
                      <a:pPr algn="ctr">
                        <a:spcBef>
                          <a:spcPts val="600"/>
                        </a:spcBef>
                        <a:spcAft>
                          <a:spcPts val="600"/>
                        </a:spcAft>
                      </a:pPr>
                      <a:r>
                        <a:rPr lang="en-US" sz="1600" b="0" dirty="0">
                          <a:solidFill>
                            <a:srgbClr val="0033CC"/>
                          </a:solidFill>
                          <a:latin typeface="Trebuchet MS" pitchFamily="34" charset="0"/>
                        </a:rPr>
                        <a:t>6</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just">
                        <a:spcBef>
                          <a:spcPts val="600"/>
                        </a:spcBef>
                        <a:spcAft>
                          <a:spcPts val="600"/>
                        </a:spcAft>
                      </a:pPr>
                      <a:r>
                        <a:rPr lang="en-IN" sz="1600" b="0" dirty="0">
                          <a:solidFill>
                            <a:srgbClr val="0033CC"/>
                          </a:solidFill>
                          <a:latin typeface="Trebuchet MS" pitchFamily="34" charset="0"/>
                        </a:rPr>
                        <a:t>Slop incineration Projects</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rPr>
                        <a:t>26</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rPr>
                        <a:t>2727 </a:t>
                      </a:r>
                      <a:r>
                        <a:rPr lang="en-US" sz="1600" b="0" dirty="0">
                          <a:solidFill>
                            <a:srgbClr val="0033CC"/>
                          </a:solidFill>
                          <a:latin typeface="Trebuchet MS" pitchFamily="34" charset="0"/>
                        </a:rPr>
                        <a:t>KLPD</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rPr>
                        <a:t>26</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rPr>
                        <a:t>3088KLPD</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rPr>
                        <a:t>5815KLPD</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rPr>
                        <a:t>52</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extLst>
                  <a:ext uri="{0D108BD9-81ED-4DB2-BD59-A6C34878D82A}">
                    <a16:rowId xmlns:a16="http://schemas.microsoft.com/office/drawing/2014/main" xmlns="" val="10010"/>
                  </a:ext>
                </a:extLst>
              </a:tr>
              <a:tr h="428458">
                <a:tc>
                  <a:txBody>
                    <a:bodyPr/>
                    <a:lstStyle/>
                    <a:p>
                      <a:pPr algn="ctr">
                        <a:spcBef>
                          <a:spcPts val="600"/>
                        </a:spcBef>
                        <a:spcAft>
                          <a:spcPts val="600"/>
                        </a:spcAft>
                      </a:pPr>
                      <a:r>
                        <a:rPr lang="en-US" sz="1600" b="0" kern="1200" dirty="0">
                          <a:solidFill>
                            <a:srgbClr val="0033CC"/>
                          </a:solidFill>
                          <a:latin typeface="Trebuchet MS" pitchFamily="34" charset="0"/>
                          <a:ea typeface="+mn-ea"/>
                          <a:cs typeface="+mn-cs"/>
                        </a:rPr>
                        <a:t>7</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algn="just">
                        <a:spcBef>
                          <a:spcPts val="600"/>
                        </a:spcBef>
                        <a:spcAft>
                          <a:spcPts val="600"/>
                        </a:spcAft>
                      </a:pPr>
                      <a:r>
                        <a:rPr lang="en-US" sz="1600" b="0" kern="1200" dirty="0">
                          <a:solidFill>
                            <a:srgbClr val="0033CC"/>
                          </a:solidFill>
                          <a:latin typeface="Trebuchet MS" pitchFamily="34" charset="0"/>
                          <a:ea typeface="+mn-ea"/>
                          <a:cs typeface="+mn-cs"/>
                        </a:rPr>
                        <a:t>Distillery Plant with ZLD</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algn="ctr">
                        <a:spcBef>
                          <a:spcPts val="600"/>
                        </a:spcBef>
                        <a:spcAft>
                          <a:spcPts val="600"/>
                        </a:spcAft>
                      </a:pPr>
                      <a:r>
                        <a:rPr lang="en-US" sz="1600" b="0" kern="1200" dirty="0">
                          <a:solidFill>
                            <a:srgbClr val="0033CC"/>
                          </a:solidFill>
                          <a:latin typeface="Trebuchet MS" pitchFamily="34" charset="0"/>
                          <a:ea typeface="+mn-ea"/>
                          <a:cs typeface="+mn-cs"/>
                        </a:rPr>
                        <a:t>20</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algn="ctr">
                        <a:spcBef>
                          <a:spcPts val="600"/>
                        </a:spcBef>
                        <a:spcAft>
                          <a:spcPts val="600"/>
                        </a:spcAft>
                      </a:pPr>
                      <a:r>
                        <a:rPr lang="en-US" sz="1600" b="0" kern="1200" dirty="0">
                          <a:solidFill>
                            <a:srgbClr val="0033CC"/>
                          </a:solidFill>
                          <a:latin typeface="Trebuchet MS" pitchFamily="34" charset="0"/>
                          <a:ea typeface="+mn-ea"/>
                          <a:cs typeface="+mn-cs"/>
                        </a:rPr>
                        <a:t>2490 KLPD</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algn="ctr">
                        <a:spcBef>
                          <a:spcPts val="600"/>
                        </a:spcBef>
                        <a:spcAft>
                          <a:spcPts val="600"/>
                        </a:spcAft>
                      </a:pPr>
                      <a:r>
                        <a:rPr lang="en-US" sz="1600" b="0" kern="1200" dirty="0" smtClean="0">
                          <a:solidFill>
                            <a:srgbClr val="0033CC"/>
                          </a:solidFill>
                          <a:latin typeface="Trebuchet MS" pitchFamily="34" charset="0"/>
                          <a:ea typeface="+mn-ea"/>
                          <a:cs typeface="+mn-cs"/>
                        </a:rPr>
                        <a:t>33</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algn="ctr">
                        <a:spcBef>
                          <a:spcPts val="600"/>
                        </a:spcBef>
                        <a:spcAft>
                          <a:spcPts val="600"/>
                        </a:spcAft>
                      </a:pPr>
                      <a:r>
                        <a:rPr lang="en-US" sz="1600" b="0" kern="1200" dirty="0" smtClean="0">
                          <a:solidFill>
                            <a:srgbClr val="0033CC"/>
                          </a:solidFill>
                          <a:latin typeface="Trebuchet MS" pitchFamily="34" charset="0"/>
                          <a:ea typeface="+mn-ea"/>
                          <a:cs typeface="+mn-cs"/>
                        </a:rPr>
                        <a:t>5600KLPD</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ea typeface="+mn-ea"/>
                          <a:cs typeface="+mn-cs"/>
                        </a:rPr>
                        <a:t>8090KLPD</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ea typeface="+mn-ea"/>
                          <a:cs typeface="+mn-cs"/>
                        </a:rPr>
                        <a:t>53</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extLst>
                  <a:ext uri="{0D108BD9-81ED-4DB2-BD59-A6C34878D82A}">
                    <a16:rowId xmlns:a16="http://schemas.microsoft.com/office/drawing/2014/main" xmlns="" val="10011"/>
                  </a:ext>
                </a:extLst>
              </a:tr>
              <a:tr h="428458">
                <a:tc>
                  <a:txBody>
                    <a:bodyPr/>
                    <a:lstStyle/>
                    <a:p>
                      <a:pPr algn="ctr">
                        <a:spcBef>
                          <a:spcPts val="600"/>
                        </a:spcBef>
                        <a:spcAft>
                          <a:spcPts val="600"/>
                        </a:spcAft>
                      </a:pPr>
                      <a:r>
                        <a:rPr lang="en-IN" sz="1600" b="0" dirty="0">
                          <a:solidFill>
                            <a:srgbClr val="0033CC"/>
                          </a:solidFill>
                          <a:latin typeface="Trebuchet MS" pitchFamily="34" charset="0"/>
                        </a:rPr>
                        <a:t>8</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marL="0" marR="0" indent="0" algn="just" defTabSz="914400" rtl="0" eaLnBrk="1" fontAlgn="auto" latinLnBrk="0" hangingPunct="1">
                        <a:lnSpc>
                          <a:spcPct val="100000"/>
                        </a:lnSpc>
                        <a:spcBef>
                          <a:spcPts val="600"/>
                        </a:spcBef>
                        <a:spcAft>
                          <a:spcPts val="600"/>
                        </a:spcAft>
                        <a:buClrTx/>
                        <a:buSzTx/>
                        <a:buFontTx/>
                        <a:buNone/>
                        <a:tabLst/>
                        <a:defRPr/>
                      </a:pPr>
                      <a:r>
                        <a:rPr lang="en-US" sz="1600" b="0" dirty="0">
                          <a:solidFill>
                            <a:srgbClr val="0033CC"/>
                          </a:solidFill>
                          <a:latin typeface="Trebuchet MS" pitchFamily="34" charset="0"/>
                        </a:rPr>
                        <a:t>Sugar Plants</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rPr>
                        <a:t>10</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rPr>
                        <a:t>60000TCD</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rPr>
                        <a:t>11</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rPr>
                        <a:t>68500TCD</a:t>
                      </a:r>
                      <a:endParaRPr lang="en-IN" sz="1600" b="0"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rPr>
                        <a:t>128500TCD</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b="0" kern="1200" dirty="0" smtClean="0">
                          <a:solidFill>
                            <a:srgbClr val="0033CC"/>
                          </a:solidFill>
                          <a:latin typeface="Trebuchet MS" pitchFamily="34" charset="0"/>
                        </a:rPr>
                        <a:t>21</a:t>
                      </a:r>
                      <a:endParaRPr lang="en-IN" sz="1600" b="0" kern="1200" dirty="0">
                        <a:solidFill>
                          <a:srgbClr val="0033CC"/>
                        </a:solidFill>
                        <a:latin typeface="Trebuchet MS" pitchFamily="34" charset="0"/>
                        <a:ea typeface="+mn-ea"/>
                        <a:cs typeface="+mn-cs"/>
                      </a:endParaRPr>
                    </a:p>
                  </a:txBody>
                  <a:tcPr marL="68580" marR="68580" marT="0" marB="0" anchor="ctr">
                    <a:solidFill>
                      <a:schemeClr val="bg1"/>
                    </a:solidFill>
                  </a:tcPr>
                </a:tc>
                <a:extLst>
                  <a:ext uri="{0D108BD9-81ED-4DB2-BD59-A6C34878D82A}">
                    <a16:rowId xmlns:a16="http://schemas.microsoft.com/office/drawing/2014/main" xmlns="" val="10012"/>
                  </a:ext>
                </a:extLst>
              </a:tr>
              <a:tr h="428458">
                <a:tc>
                  <a:txBody>
                    <a:bodyPr/>
                    <a:lstStyle/>
                    <a:p>
                      <a:pPr algn="ctr">
                        <a:spcBef>
                          <a:spcPts val="600"/>
                        </a:spcBef>
                        <a:spcAft>
                          <a:spcPts val="600"/>
                        </a:spcAft>
                      </a:pPr>
                      <a:r>
                        <a:rPr lang="en-US" sz="1600" b="0" dirty="0">
                          <a:solidFill>
                            <a:srgbClr val="0033CC"/>
                          </a:solidFill>
                          <a:latin typeface="Trebuchet MS" pitchFamily="34" charset="0"/>
                          <a:ea typeface="+mn-ea"/>
                          <a:cs typeface="+mn-cs"/>
                        </a:rPr>
                        <a:t>9</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marL="0" marR="0" indent="0" algn="just" defTabSz="914400" rtl="0" eaLnBrk="1" fontAlgn="auto" latinLnBrk="0" hangingPunct="1">
                        <a:lnSpc>
                          <a:spcPct val="100000"/>
                        </a:lnSpc>
                        <a:spcBef>
                          <a:spcPts val="600"/>
                        </a:spcBef>
                        <a:spcAft>
                          <a:spcPts val="600"/>
                        </a:spcAft>
                        <a:buClrTx/>
                        <a:buSzTx/>
                        <a:buFontTx/>
                        <a:buNone/>
                        <a:tabLst/>
                        <a:defRPr/>
                      </a:pPr>
                      <a:r>
                        <a:rPr lang="en-IN" sz="1600" dirty="0">
                          <a:solidFill>
                            <a:srgbClr val="0033CC"/>
                          </a:solidFill>
                          <a:latin typeface="Trebuchet MS" pitchFamily="34" charset="0"/>
                        </a:rPr>
                        <a:t>Flue Gas Desulphurisation</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a:solidFill>
                            <a:srgbClr val="0033CC"/>
                          </a:solidFill>
                          <a:latin typeface="Trebuchet MS" pitchFamily="34" charset="0"/>
                          <a:ea typeface="+mn-ea"/>
                          <a:cs typeface="+mn-cs"/>
                        </a:rPr>
                        <a:t>4</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dirty="0">
                          <a:solidFill>
                            <a:srgbClr val="0033CC"/>
                          </a:solidFill>
                          <a:latin typeface="Trebuchet MS" pitchFamily="34" charset="0"/>
                        </a:rPr>
                        <a:t>180+MW</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a:solidFill>
                            <a:srgbClr val="0033CC"/>
                          </a:solidFill>
                          <a:latin typeface="Trebuchet MS" pitchFamily="34" charset="0"/>
                          <a:ea typeface="+mn-ea"/>
                          <a:cs typeface="+mn-cs"/>
                        </a:rPr>
                        <a:t>3</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dirty="0">
                          <a:solidFill>
                            <a:srgbClr val="0033CC"/>
                          </a:solidFill>
                          <a:latin typeface="Trebuchet MS" pitchFamily="34" charset="0"/>
                        </a:rPr>
                        <a:t>550+MW</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kern="1200" dirty="0">
                          <a:solidFill>
                            <a:srgbClr val="0033CC"/>
                          </a:solidFill>
                          <a:latin typeface="Trebuchet MS" pitchFamily="34" charset="0"/>
                        </a:rPr>
                        <a:t>730+MW</a:t>
                      </a:r>
                      <a:endParaRPr lang="en-IN" sz="1600" b="1" kern="1200" dirty="0">
                        <a:solidFill>
                          <a:srgbClr val="0033CC"/>
                        </a:solidFill>
                        <a:latin typeface="Trebuchet MS" pitchFamily="34" charset="0"/>
                        <a:ea typeface="+mn-ea"/>
                        <a:cs typeface="+mn-cs"/>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kern="1200" dirty="0">
                          <a:solidFill>
                            <a:srgbClr val="0033CC"/>
                          </a:solidFill>
                          <a:latin typeface="Trebuchet MS" pitchFamily="34" charset="0"/>
                        </a:rPr>
                        <a:t>7</a:t>
                      </a:r>
                      <a:endParaRPr lang="en-IN" sz="1600" b="1" kern="1200" dirty="0">
                        <a:solidFill>
                          <a:srgbClr val="0033CC"/>
                        </a:solidFill>
                        <a:latin typeface="Trebuchet MS" pitchFamily="34" charset="0"/>
                        <a:ea typeface="+mn-ea"/>
                        <a:cs typeface="+mn-cs"/>
                      </a:endParaRPr>
                    </a:p>
                  </a:txBody>
                  <a:tcPr marL="68580" marR="68580" marT="0" marB="0" anchor="ctr">
                    <a:solidFill>
                      <a:schemeClr val="bg1"/>
                    </a:solidFill>
                  </a:tcPr>
                </a:tc>
                <a:extLst>
                  <a:ext uri="{0D108BD9-81ED-4DB2-BD59-A6C34878D82A}">
                    <a16:rowId xmlns:a16="http://schemas.microsoft.com/office/drawing/2014/main" xmlns="" val="10013"/>
                  </a:ext>
                </a:extLst>
              </a:tr>
              <a:tr h="428458">
                <a:tc>
                  <a:txBody>
                    <a:bodyPr/>
                    <a:lstStyle/>
                    <a:p>
                      <a:pPr algn="ctr">
                        <a:spcBef>
                          <a:spcPts val="600"/>
                        </a:spcBef>
                        <a:spcAft>
                          <a:spcPts val="600"/>
                        </a:spcAft>
                      </a:pPr>
                      <a:r>
                        <a:rPr lang="en-US" sz="1600" b="0" dirty="0" smtClean="0">
                          <a:solidFill>
                            <a:srgbClr val="0033CC"/>
                          </a:solidFill>
                          <a:latin typeface="Trebuchet MS" pitchFamily="34" charset="0"/>
                          <a:ea typeface="+mn-ea"/>
                          <a:cs typeface="+mn-cs"/>
                        </a:rPr>
                        <a:t>10</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marL="0" marR="0" indent="0" algn="just" defTabSz="914400" rtl="0" eaLnBrk="1" fontAlgn="auto" latinLnBrk="0" hangingPunct="1">
                        <a:lnSpc>
                          <a:spcPct val="100000"/>
                        </a:lnSpc>
                        <a:spcBef>
                          <a:spcPts val="600"/>
                        </a:spcBef>
                        <a:spcAft>
                          <a:spcPts val="600"/>
                        </a:spcAft>
                        <a:buClrTx/>
                        <a:buSzTx/>
                        <a:buFontTx/>
                        <a:buNone/>
                        <a:tabLst/>
                        <a:defRPr/>
                      </a:pPr>
                      <a:r>
                        <a:rPr lang="en-IN" sz="1600" dirty="0" smtClean="0">
                          <a:solidFill>
                            <a:srgbClr val="0033CC"/>
                          </a:solidFill>
                          <a:latin typeface="Trebuchet MS" pitchFamily="34" charset="0"/>
                        </a:rPr>
                        <a:t>Compressed Bio Gas</a:t>
                      </a:r>
                      <a:r>
                        <a:rPr lang="en-IN" sz="1600" baseline="0" dirty="0" smtClean="0">
                          <a:solidFill>
                            <a:srgbClr val="0033CC"/>
                          </a:solidFill>
                          <a:latin typeface="Trebuchet MS" pitchFamily="34" charset="0"/>
                        </a:rPr>
                        <a:t> (CBG)</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ea typeface="+mn-ea"/>
                          <a:cs typeface="+mn-cs"/>
                        </a:rPr>
                        <a:t>1</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dirty="0" smtClean="0">
                          <a:solidFill>
                            <a:srgbClr val="0033CC"/>
                          </a:solidFill>
                          <a:latin typeface="Trebuchet MS" pitchFamily="34" charset="0"/>
                        </a:rPr>
                        <a:t>6 TPD</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US" sz="1600" b="0" dirty="0" smtClean="0">
                          <a:solidFill>
                            <a:srgbClr val="0033CC"/>
                          </a:solidFill>
                          <a:latin typeface="Trebuchet MS" pitchFamily="34" charset="0"/>
                          <a:ea typeface="+mn-ea"/>
                          <a:cs typeface="+mn-cs"/>
                        </a:rPr>
                        <a:t>-</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dirty="0" smtClean="0">
                          <a:solidFill>
                            <a:srgbClr val="0033CC"/>
                          </a:solidFill>
                          <a:latin typeface="Trebuchet MS" pitchFamily="34" charset="0"/>
                        </a:rPr>
                        <a:t>-</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algn="ctr">
                        <a:spcBef>
                          <a:spcPts val="600"/>
                        </a:spcBef>
                        <a:spcAft>
                          <a:spcPts val="600"/>
                        </a:spcAft>
                      </a:pPr>
                      <a:r>
                        <a:rPr lang="en-IN" sz="1600" dirty="0" smtClean="0">
                          <a:solidFill>
                            <a:srgbClr val="0033CC"/>
                          </a:solidFill>
                          <a:latin typeface="Trebuchet MS" pitchFamily="34" charset="0"/>
                        </a:rPr>
                        <a:t>6 TPD</a:t>
                      </a:r>
                      <a:endParaRPr lang="en-IN" sz="1600" b="1" dirty="0">
                        <a:solidFill>
                          <a:srgbClr val="0033CC"/>
                        </a:solidFill>
                        <a:latin typeface="Trebuchet MS" pitchFamily="34" charset="0"/>
                        <a:ea typeface="Calibri"/>
                        <a:cs typeface="Times New Roman"/>
                      </a:endParaRPr>
                    </a:p>
                  </a:txBody>
                  <a:tcPr marL="68580" marR="68580" marT="0" marB="0" anchor="ctr">
                    <a:solidFill>
                      <a:schemeClr val="bg1"/>
                    </a:solidFill>
                  </a:tcPr>
                </a:tc>
                <a:tc>
                  <a:txBody>
                    <a:bodyPr/>
                    <a:lstStyle/>
                    <a:p>
                      <a:pPr marL="0" algn="ctr" defTabSz="914400" rtl="0" eaLnBrk="1" latinLnBrk="0" hangingPunct="1">
                        <a:spcBef>
                          <a:spcPts val="600"/>
                        </a:spcBef>
                        <a:spcAft>
                          <a:spcPts val="600"/>
                        </a:spcAft>
                      </a:pPr>
                      <a:r>
                        <a:rPr lang="en-IN" sz="1600" kern="1200" dirty="0" smtClean="0">
                          <a:solidFill>
                            <a:srgbClr val="0033CC"/>
                          </a:solidFill>
                          <a:latin typeface="Trebuchet MS" pitchFamily="34" charset="0"/>
                        </a:rPr>
                        <a:t>1</a:t>
                      </a:r>
                      <a:endParaRPr lang="en-IN" sz="1600" b="1" kern="1200" dirty="0">
                        <a:solidFill>
                          <a:srgbClr val="0033CC"/>
                        </a:solidFill>
                        <a:latin typeface="Trebuchet MS" pitchFamily="34" charset="0"/>
                        <a:ea typeface="+mn-ea"/>
                        <a:cs typeface="+mn-cs"/>
                      </a:endParaRPr>
                    </a:p>
                  </a:txBody>
                  <a:tcPr marL="68580" marR="68580" marT="0" marB="0" anchor="ctr">
                    <a:solidFill>
                      <a:schemeClr val="bg1"/>
                    </a:solidFill>
                  </a:tcPr>
                </a:tc>
              </a:tr>
            </a:tbl>
          </a:graphicData>
        </a:graphic>
      </p:graphicFrame>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FF0000"/>
                </a:solidFill>
                <a:latin typeface="Trebuchet MS" pitchFamily="34" charset="0"/>
              </a:rPr>
              <a:t>Concept to Commissioning Consultancy Services</a:t>
            </a:r>
            <a:endParaRPr lang="en-US" sz="2800" dirty="0"/>
          </a:p>
        </p:txBody>
      </p:sp>
      <p:graphicFrame>
        <p:nvGraphicFramePr>
          <p:cNvPr id="4" name="Content Placeholder 3"/>
          <p:cNvGraphicFramePr>
            <a:graphicFrameLocks noGrp="1"/>
          </p:cNvGraphicFramePr>
          <p:nvPr>
            <p:ph idx="1"/>
          </p:nvPr>
        </p:nvGraphicFramePr>
        <p:xfrm>
          <a:off x="137160" y="1371601"/>
          <a:ext cx="886968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pSp>
        <p:nvGrpSpPr>
          <p:cNvPr id="3" name="Group 19"/>
          <p:cNvGrpSpPr/>
          <p:nvPr/>
        </p:nvGrpSpPr>
        <p:grpSpPr>
          <a:xfrm>
            <a:off x="0" y="6165304"/>
            <a:ext cx="9144000" cy="432048"/>
            <a:chOff x="0" y="6165304"/>
            <a:chExt cx="9144000" cy="432048"/>
          </a:xfrm>
        </p:grpSpPr>
        <p:sp>
          <p:nvSpPr>
            <p:cNvPr id="19" name="Rectangle 18"/>
            <p:cNvSpPr/>
            <p:nvPr/>
          </p:nvSpPr>
          <p:spPr bwMode="auto">
            <a:xfrm>
              <a:off x="0" y="6248400"/>
              <a:ext cx="9144000" cy="276944"/>
            </a:xfrm>
            <a:prstGeom prst="rect">
              <a:avLst/>
            </a:prstGeom>
            <a:solidFill>
              <a:srgbClr val="FF0000"/>
            </a:solidFill>
            <a:ln>
              <a:solidFill>
                <a:srgbClr val="FF0000"/>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p:nvSpPr>
          <p:spPr bwMode="auto">
            <a:xfrm>
              <a:off x="827584" y="6165304"/>
              <a:ext cx="2889771"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0000"/>
                  </a:solidFill>
                  <a:latin typeface="Arial" pitchFamily="34" charset="0"/>
                  <a:cs typeface="Arial" pitchFamily="34" charset="0"/>
                </a:rPr>
                <a:t>AVANT-GARDE</a:t>
              </a:r>
            </a:p>
          </p:txBody>
        </p:sp>
      </p:grpSp>
      <p:sp>
        <p:nvSpPr>
          <p:cNvPr id="7"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12</a:t>
            </a:fld>
            <a:endParaRPr lang="en-US" dirty="0"/>
          </a:p>
        </p:txBody>
      </p:sp>
    </p:spTree>
  </p:cSld>
  <p:clrMapOvr>
    <a:masterClrMapping/>
  </p:clrMapOvr>
  <p:transition>
    <p:fad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4" descr="New Picture.bmp"/>
          <p:cNvPicPr>
            <a:picLocks noChangeAspect="1"/>
          </p:cNvPicPr>
          <p:nvPr/>
        </p:nvPicPr>
        <p:blipFill>
          <a:blip r:embed="rId2" cstate="print"/>
          <a:srcRect/>
          <a:stretch>
            <a:fillRect/>
          </a:stretch>
        </p:blipFill>
        <p:spPr bwMode="auto">
          <a:xfrm>
            <a:off x="8458200" y="0"/>
            <a:ext cx="685800" cy="544512"/>
          </a:xfrm>
          <a:prstGeom prst="rect">
            <a:avLst/>
          </a:prstGeom>
          <a:noFill/>
          <a:ln w="9525">
            <a:noFill/>
            <a:miter lim="800000"/>
            <a:headEnd/>
            <a:tailEnd/>
          </a:ln>
        </p:spPr>
      </p:pic>
      <p:sp>
        <p:nvSpPr>
          <p:cNvPr id="63" name="TextBox 62"/>
          <p:cNvSpPr txBox="1"/>
          <p:nvPr/>
        </p:nvSpPr>
        <p:spPr>
          <a:xfrm>
            <a:off x="457200" y="876300"/>
            <a:ext cx="8229600" cy="4478149"/>
          </a:xfrm>
          <a:prstGeom prst="rect">
            <a:avLst/>
          </a:prstGeom>
          <a:noFill/>
        </p:spPr>
        <p:txBody>
          <a:bodyPr wrap="square" rtlCol="0">
            <a:spAutoFit/>
          </a:bodyPr>
          <a:lstStyle/>
          <a:p>
            <a:pPr algn="just">
              <a:lnSpc>
                <a:spcPct val="150000"/>
              </a:lnSpc>
            </a:pPr>
            <a:r>
              <a:rPr lang="en-US" sz="1400" b="1" dirty="0" smtClean="0">
                <a:latin typeface="Trebuchet MS" pitchFamily="34" charset="0"/>
              </a:rPr>
              <a:t>	</a:t>
            </a:r>
            <a:r>
              <a:rPr lang="en-US" sz="1600" b="1" dirty="0" smtClean="0">
                <a:gradFill>
                  <a:gsLst>
                    <a:gs pos="0">
                      <a:srgbClr val="000000"/>
                    </a:gs>
                    <a:gs pos="39999">
                      <a:srgbClr val="0A128C"/>
                    </a:gs>
                    <a:gs pos="70000">
                      <a:srgbClr val="181CC7"/>
                    </a:gs>
                    <a:gs pos="88000">
                      <a:srgbClr val="7005D4"/>
                    </a:gs>
                    <a:gs pos="100000">
                      <a:srgbClr val="8C3D91"/>
                    </a:gs>
                  </a:gsLst>
                  <a:lin ang="5400000" scaled="0"/>
                </a:gradFill>
                <a:latin typeface="Trebuchet MS" pitchFamily="34" charset="0"/>
              </a:rPr>
              <a:t>The “National Policy on </a:t>
            </a:r>
            <a:r>
              <a:rPr lang="en-US" sz="1600" b="1" dirty="0" err="1" smtClean="0">
                <a:gradFill>
                  <a:gsLst>
                    <a:gs pos="0">
                      <a:srgbClr val="000000"/>
                    </a:gs>
                    <a:gs pos="39999">
                      <a:srgbClr val="0A128C"/>
                    </a:gs>
                    <a:gs pos="70000">
                      <a:srgbClr val="181CC7"/>
                    </a:gs>
                    <a:gs pos="88000">
                      <a:srgbClr val="7005D4"/>
                    </a:gs>
                    <a:gs pos="100000">
                      <a:srgbClr val="8C3D91"/>
                    </a:gs>
                  </a:gsLst>
                  <a:lin ang="5400000" scaled="0"/>
                </a:gradFill>
                <a:latin typeface="Trebuchet MS" pitchFamily="34" charset="0"/>
              </a:rPr>
              <a:t>Biofuels</a:t>
            </a:r>
            <a:r>
              <a:rPr lang="en-US" sz="1600" b="1" dirty="0" smtClean="0">
                <a:gradFill>
                  <a:gsLst>
                    <a:gs pos="0">
                      <a:srgbClr val="000000"/>
                    </a:gs>
                    <a:gs pos="39999">
                      <a:srgbClr val="0A128C"/>
                    </a:gs>
                    <a:gs pos="70000">
                      <a:srgbClr val="181CC7"/>
                    </a:gs>
                    <a:gs pos="88000">
                      <a:srgbClr val="7005D4"/>
                    </a:gs>
                    <a:gs pos="100000">
                      <a:srgbClr val="8C3D91"/>
                    </a:gs>
                  </a:gsLst>
                  <a:lin ang="5400000" scaled="0"/>
                </a:gradFill>
                <a:latin typeface="Trebuchet MS" pitchFamily="34" charset="0"/>
              </a:rPr>
              <a:t> - 2018” was notified by Ministry 	of 	Petroleum and Natural Gas on 04.06.2018.</a:t>
            </a:r>
          </a:p>
          <a:p>
            <a:pPr algn="just">
              <a:lnSpc>
                <a:spcPct val="150000"/>
              </a:lnSpc>
            </a:pPr>
            <a:endParaRPr lang="en-US" sz="1600" b="1" dirty="0" smtClean="0">
              <a:gradFill>
                <a:gsLst>
                  <a:gs pos="0">
                    <a:srgbClr val="000000"/>
                  </a:gs>
                  <a:gs pos="39999">
                    <a:srgbClr val="0A128C"/>
                  </a:gs>
                  <a:gs pos="70000">
                    <a:srgbClr val="181CC7"/>
                  </a:gs>
                  <a:gs pos="88000">
                    <a:srgbClr val="7005D4"/>
                  </a:gs>
                  <a:gs pos="100000">
                    <a:srgbClr val="8C3D91"/>
                  </a:gs>
                </a:gsLst>
                <a:lin ang="5400000" scaled="0"/>
              </a:gradFill>
              <a:latin typeface="Trebuchet MS" pitchFamily="34" charset="0"/>
            </a:endParaRPr>
          </a:p>
          <a:p>
            <a:pPr marL="901700" indent="-546100" algn="just">
              <a:lnSpc>
                <a:spcPct val="150000"/>
              </a:lnSpc>
              <a:buBlip>
                <a:blip r:embed="rId3"/>
              </a:buBlip>
            </a:pPr>
            <a:r>
              <a:rPr lang="en-US" sz="1600" b="1" dirty="0" smtClean="0">
                <a:latin typeface="Trebuchet MS" pitchFamily="34" charset="0"/>
              </a:rPr>
              <a:t>	</a:t>
            </a:r>
            <a:r>
              <a:rPr lang="en-US" sz="1600" dirty="0" smtClean="0">
                <a:latin typeface="Trebuchet MS" pitchFamily="34" charset="0"/>
              </a:rPr>
              <a:t>A “Roadmap for Ethanol Blending in India 2020-25” was also released by the </a:t>
            </a:r>
            <a:r>
              <a:rPr lang="en-US" sz="1600" dirty="0" err="1" smtClean="0">
                <a:latin typeface="Trebuchet MS" pitchFamily="34" charset="0"/>
              </a:rPr>
              <a:t>Hon’ble</a:t>
            </a:r>
            <a:r>
              <a:rPr lang="en-US" sz="1600" dirty="0" smtClean="0">
                <a:latin typeface="Trebuchet MS" pitchFamily="34" charset="0"/>
              </a:rPr>
              <a:t> Prime Minister in June, 2021 which lays out a detailed pathway for achieving 20% ethanol blending. This roadmap also mentioned an intermediate milestone of 10% blending to be achieved by November, 2022.</a:t>
            </a:r>
          </a:p>
          <a:p>
            <a:pPr marL="901700" indent="-546100" algn="just">
              <a:lnSpc>
                <a:spcPct val="150000"/>
              </a:lnSpc>
            </a:pPr>
            <a:endParaRPr lang="en-US" sz="1600" dirty="0" smtClean="0">
              <a:latin typeface="Trebuchet MS" pitchFamily="34" charset="0"/>
            </a:endParaRPr>
          </a:p>
          <a:p>
            <a:pPr marL="901700" indent="-546100" algn="just">
              <a:lnSpc>
                <a:spcPct val="150000"/>
              </a:lnSpc>
              <a:buBlip>
                <a:blip r:embed="rId3"/>
              </a:buBlip>
            </a:pPr>
            <a:r>
              <a:rPr lang="en-US" sz="1600" dirty="0" smtClean="0">
                <a:latin typeface="Trebuchet MS" pitchFamily="34" charset="0"/>
              </a:rPr>
              <a:t>	However, due to the coordinated efforts of the Public Sector Oil Marketing Companies (OMCs), the target of 10% blending under the </a:t>
            </a:r>
            <a:r>
              <a:rPr lang="en-US" sz="1600" dirty="0" err="1" smtClean="0">
                <a:latin typeface="Trebuchet MS" pitchFamily="34" charset="0"/>
              </a:rPr>
              <a:t>programme</a:t>
            </a:r>
            <a:r>
              <a:rPr lang="en-US" sz="1600" dirty="0" smtClean="0">
                <a:latin typeface="Trebuchet MS" pitchFamily="34" charset="0"/>
              </a:rPr>
              <a:t> has been achieved much ahead of the targeted timelines of November, 2022. </a:t>
            </a:r>
          </a:p>
          <a:p>
            <a:pPr marL="901700" indent="-546100" algn="just">
              <a:lnSpc>
                <a:spcPct val="150000"/>
              </a:lnSpc>
            </a:pPr>
            <a:r>
              <a:rPr lang="en-US" sz="1400" b="1" dirty="0" smtClean="0">
                <a:latin typeface="Trebuchet MS" pitchFamily="34" charset="0"/>
              </a:rPr>
              <a:t>	</a:t>
            </a:r>
            <a:endParaRPr lang="en-US" sz="1400" dirty="0">
              <a:latin typeface="Trebuchet MS" pitchFamily="34" charset="0"/>
            </a:endParaRPr>
          </a:p>
        </p:txBody>
      </p:sp>
      <p:sp>
        <p:nvSpPr>
          <p:cNvPr id="7" name="Google Shape;154;p13"/>
          <p:cNvSpPr/>
          <p:nvPr/>
        </p:nvSpPr>
        <p:spPr>
          <a:xfrm>
            <a:off x="0" y="0"/>
            <a:ext cx="9144000" cy="6857999"/>
          </a:xfrm>
          <a:prstGeom prst="frame">
            <a:avLst>
              <a:gd name="adj1" fmla="val 1272"/>
            </a:avLst>
          </a:prstGeom>
          <a:gradFill>
            <a:gsLst>
              <a:gs pos="0">
                <a:srgbClr val="F2F2F2"/>
              </a:gs>
              <a:gs pos="16800">
                <a:srgbClr val="BFBFBF"/>
              </a:gs>
              <a:gs pos="35000">
                <a:srgbClr val="F2F2F2"/>
              </a:gs>
              <a:gs pos="70000">
                <a:schemeClr val="lt1"/>
              </a:gs>
              <a:gs pos="86000">
                <a:srgbClr val="BFBFBF"/>
              </a:gs>
              <a:gs pos="100000">
                <a:srgbClr val="F2F2F2"/>
              </a:gs>
            </a:gsLst>
            <a:lin ang="27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pic>
        <p:nvPicPr>
          <p:cNvPr id="8" name="Picture 1"/>
          <p:cNvPicPr>
            <a:picLocks noChangeAspect="1" noChangeArrowheads="1"/>
          </p:cNvPicPr>
          <p:nvPr/>
        </p:nvPicPr>
        <p:blipFill>
          <a:blip r:embed="rId4" cstate="print"/>
          <a:srcRect/>
          <a:stretch>
            <a:fillRect/>
          </a:stretch>
        </p:blipFill>
        <p:spPr bwMode="auto">
          <a:xfrm>
            <a:off x="152401" y="6108553"/>
            <a:ext cx="533399" cy="583411"/>
          </a:xfrm>
          <a:prstGeom prst="rect">
            <a:avLst/>
          </a:prstGeom>
          <a:noFill/>
          <a:ln w="9525">
            <a:noFill/>
            <a:miter lim="800000"/>
            <a:headEnd/>
            <a:tailEnd/>
          </a:ln>
          <a:effectLst/>
        </p:spPr>
      </p:pic>
      <p:sp>
        <p:nvSpPr>
          <p:cNvPr id="9"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13</a:t>
            </a:fld>
            <a:endParaRPr lang="en-US" dirty="0"/>
          </a:p>
        </p:txBody>
      </p:sp>
      <p:sp>
        <p:nvSpPr>
          <p:cNvPr id="11" name="Rectangle 10"/>
          <p:cNvSpPr/>
          <p:nvPr/>
        </p:nvSpPr>
        <p:spPr>
          <a:xfrm>
            <a:off x="179512" y="116632"/>
            <a:ext cx="7772400" cy="646331"/>
          </a:xfrm>
          <a:prstGeom prst="rect">
            <a:avLst/>
          </a:prstGeom>
        </p:spPr>
        <p:txBody>
          <a:bodyPr wrap="square">
            <a:spAutoFit/>
          </a:bodyPr>
          <a:lstStyle/>
          <a:p>
            <a:pPr lvl="0" algn="r" fontAlgn="base">
              <a:spcBef>
                <a:spcPct val="0"/>
              </a:spcBef>
              <a:spcAft>
                <a:spcPct val="0"/>
              </a:spcAft>
            </a:pPr>
            <a:r>
              <a:rPr lang="en-GB" b="1" dirty="0" smtClean="0">
                <a:ln>
                  <a:solidFill>
                    <a:srgbClr val="FF0000"/>
                  </a:solidFill>
                </a:ln>
                <a:solidFill>
                  <a:srgbClr val="3333FF"/>
                </a:solidFill>
                <a:latin typeface="Cambria" panose="02040503050406030204" pitchFamily="18" charset="0"/>
                <a:cs typeface="Arial" pitchFamily="34" charset="0"/>
              </a:rPr>
              <a:t>DRIVING FORCE FOR ETHANOL PRODUCTION INCREASE</a:t>
            </a:r>
          </a:p>
          <a:p>
            <a:pPr lvl="0" algn="ctr" fontAlgn="base">
              <a:spcBef>
                <a:spcPct val="0"/>
              </a:spcBef>
              <a:spcAft>
                <a:spcPct val="0"/>
              </a:spcAft>
            </a:pPr>
            <a:r>
              <a:rPr lang="en-GB" b="1" dirty="0" smtClean="0">
                <a:ln>
                  <a:solidFill>
                    <a:srgbClr val="FF0000"/>
                  </a:solidFill>
                </a:ln>
                <a:solidFill>
                  <a:srgbClr val="006600"/>
                </a:solidFill>
                <a:latin typeface="Cambria" panose="02040503050406030204" pitchFamily="18" charset="0"/>
                <a:cs typeface="Arial" pitchFamily="34" charset="0"/>
              </a:rPr>
              <a:t> </a:t>
            </a:r>
            <a:endParaRPr lang="en-GB" dirty="0" smtClean="0">
              <a:ln>
                <a:solidFill>
                  <a:srgbClr val="FF0000"/>
                </a:solidFill>
              </a:ln>
              <a:solidFill>
                <a:srgbClr val="006600"/>
              </a:solidFill>
              <a:latin typeface="Cambria" panose="02040503050406030204" pitchFamily="18" charset="0"/>
              <a:cs typeface="Arial" pitchFamily="34" charset="0"/>
            </a:endParaRPr>
          </a:p>
        </p:txBody>
      </p:sp>
      <p:cxnSp>
        <p:nvCxnSpPr>
          <p:cNvPr id="12" name="Straight Connector 11"/>
          <p:cNvCxnSpPr/>
          <p:nvPr/>
        </p:nvCxnSpPr>
        <p:spPr>
          <a:xfrm>
            <a:off x="533400" y="455612"/>
            <a:ext cx="8382000" cy="1588"/>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 name="Picture 4" descr="New Picture.bmp"/>
          <p:cNvPicPr>
            <a:picLocks noChangeAspect="1"/>
          </p:cNvPicPr>
          <p:nvPr/>
        </p:nvPicPr>
        <p:blipFill>
          <a:blip r:embed="rId2" cstate="print"/>
          <a:srcRect/>
          <a:stretch>
            <a:fillRect/>
          </a:stretch>
        </p:blipFill>
        <p:spPr bwMode="auto">
          <a:xfrm>
            <a:off x="8458200" y="0"/>
            <a:ext cx="685800" cy="544512"/>
          </a:xfrm>
          <a:prstGeom prst="rect">
            <a:avLst/>
          </a:prstGeom>
          <a:noFill/>
          <a:ln w="9525">
            <a:noFill/>
            <a:miter lim="800000"/>
            <a:headEnd/>
            <a:tailEnd/>
          </a:ln>
        </p:spPr>
      </p:pic>
      <p:sp>
        <p:nvSpPr>
          <p:cNvPr id="63" name="TextBox 62"/>
          <p:cNvSpPr txBox="1"/>
          <p:nvPr/>
        </p:nvSpPr>
        <p:spPr>
          <a:xfrm>
            <a:off x="457200" y="620688"/>
            <a:ext cx="8229600" cy="5132174"/>
          </a:xfrm>
          <a:prstGeom prst="rect">
            <a:avLst/>
          </a:prstGeom>
          <a:noFill/>
        </p:spPr>
        <p:txBody>
          <a:bodyPr wrap="square" rtlCol="0">
            <a:spAutoFit/>
          </a:bodyPr>
          <a:lstStyle/>
          <a:p>
            <a:pPr algn="just">
              <a:lnSpc>
                <a:spcPct val="150000"/>
              </a:lnSpc>
            </a:pPr>
            <a:r>
              <a:rPr lang="en-US" sz="1700" b="1" dirty="0" smtClean="0">
                <a:latin typeface="Trebuchet MS" pitchFamily="34" charset="0"/>
              </a:rPr>
              <a:t>	</a:t>
            </a:r>
            <a:r>
              <a:rPr lang="en-US" sz="1600" b="1" dirty="0" smtClean="0">
                <a:gradFill>
                  <a:gsLst>
                    <a:gs pos="0">
                      <a:srgbClr val="000000"/>
                    </a:gs>
                    <a:gs pos="39999">
                      <a:srgbClr val="0A128C"/>
                    </a:gs>
                    <a:gs pos="70000">
                      <a:srgbClr val="181CC7"/>
                    </a:gs>
                    <a:gs pos="88000">
                      <a:srgbClr val="7005D4"/>
                    </a:gs>
                    <a:gs pos="100000">
                      <a:srgbClr val="8C3D91"/>
                    </a:gs>
                  </a:gsLst>
                  <a:lin ang="5400000" scaled="0"/>
                </a:gradFill>
                <a:latin typeface="Trebuchet MS" pitchFamily="34" charset="0"/>
              </a:rPr>
              <a:t>The following are the main amendments approved to the National 	Policy 	on </a:t>
            </a:r>
            <a:r>
              <a:rPr lang="en-US" sz="1600" b="1" dirty="0" err="1" smtClean="0">
                <a:gradFill>
                  <a:gsLst>
                    <a:gs pos="0">
                      <a:srgbClr val="000000"/>
                    </a:gs>
                    <a:gs pos="39999">
                      <a:srgbClr val="0A128C"/>
                    </a:gs>
                    <a:gs pos="70000">
                      <a:srgbClr val="181CC7"/>
                    </a:gs>
                    <a:gs pos="88000">
                      <a:srgbClr val="7005D4"/>
                    </a:gs>
                    <a:gs pos="100000">
                      <a:srgbClr val="8C3D91"/>
                    </a:gs>
                  </a:gsLst>
                  <a:lin ang="5400000" scaled="0"/>
                </a:gradFill>
                <a:latin typeface="Trebuchet MS" pitchFamily="34" charset="0"/>
              </a:rPr>
              <a:t>Biofuels</a:t>
            </a:r>
            <a:r>
              <a:rPr lang="en-US" sz="1600" b="1" dirty="0" smtClean="0">
                <a:gradFill>
                  <a:gsLst>
                    <a:gs pos="0">
                      <a:srgbClr val="000000"/>
                    </a:gs>
                    <a:gs pos="39999">
                      <a:srgbClr val="0A128C"/>
                    </a:gs>
                    <a:gs pos="70000">
                      <a:srgbClr val="181CC7"/>
                    </a:gs>
                    <a:gs pos="88000">
                      <a:srgbClr val="7005D4"/>
                    </a:gs>
                    <a:gs pos="100000">
                      <a:srgbClr val="8C3D91"/>
                    </a:gs>
                  </a:gsLst>
                  <a:lin ang="5400000" scaled="0"/>
                </a:gradFill>
                <a:latin typeface="Trebuchet MS" pitchFamily="34" charset="0"/>
              </a:rPr>
              <a:t>:</a:t>
            </a:r>
          </a:p>
          <a:p>
            <a:pPr algn="just">
              <a:lnSpc>
                <a:spcPct val="150000"/>
              </a:lnSpc>
            </a:pPr>
            <a:endParaRPr lang="en-US" sz="1600" b="1" dirty="0" smtClean="0">
              <a:gradFill>
                <a:gsLst>
                  <a:gs pos="0">
                    <a:srgbClr val="000000"/>
                  </a:gs>
                  <a:gs pos="39999">
                    <a:srgbClr val="0A128C"/>
                  </a:gs>
                  <a:gs pos="70000">
                    <a:srgbClr val="181CC7"/>
                  </a:gs>
                  <a:gs pos="88000">
                    <a:srgbClr val="7005D4"/>
                  </a:gs>
                  <a:gs pos="100000">
                    <a:srgbClr val="8C3D91"/>
                  </a:gs>
                </a:gsLst>
                <a:lin ang="5400000" scaled="0"/>
              </a:gradFill>
              <a:latin typeface="Trebuchet MS" pitchFamily="34" charset="0"/>
            </a:endParaRPr>
          </a:p>
          <a:p>
            <a:pPr marL="901700" lvl="0" indent="-546100" algn="just">
              <a:lnSpc>
                <a:spcPct val="150000"/>
              </a:lnSpc>
              <a:buBlip>
                <a:blip r:embed="rId3"/>
              </a:buBlip>
              <a:tabLst>
                <a:tab pos="901700" algn="l"/>
              </a:tabLst>
            </a:pPr>
            <a:r>
              <a:rPr lang="en-US" sz="1600" dirty="0" smtClean="0">
                <a:latin typeface="Trebuchet MS" pitchFamily="34" charset="0"/>
              </a:rPr>
              <a:t>	To allow more </a:t>
            </a:r>
            <a:r>
              <a:rPr lang="en-US" sz="1600" dirty="0" err="1" smtClean="0">
                <a:latin typeface="Trebuchet MS" pitchFamily="34" charset="0"/>
              </a:rPr>
              <a:t>feedstocks</a:t>
            </a:r>
            <a:r>
              <a:rPr lang="en-US" sz="1600" dirty="0" smtClean="0">
                <a:latin typeface="Trebuchet MS" pitchFamily="34" charset="0"/>
              </a:rPr>
              <a:t> for production of </a:t>
            </a:r>
            <a:r>
              <a:rPr lang="en-US" sz="1600" dirty="0" err="1" smtClean="0">
                <a:latin typeface="Trebuchet MS" pitchFamily="34" charset="0"/>
              </a:rPr>
              <a:t>biofuels</a:t>
            </a:r>
            <a:r>
              <a:rPr lang="en-US" sz="1600" dirty="0" smtClean="0">
                <a:latin typeface="Trebuchet MS" pitchFamily="34" charset="0"/>
              </a:rPr>
              <a:t>,</a:t>
            </a:r>
          </a:p>
          <a:p>
            <a:pPr marL="901700" lvl="0" indent="-546100" algn="just">
              <a:lnSpc>
                <a:spcPct val="150000"/>
              </a:lnSpc>
              <a:buBlip>
                <a:blip r:embed="rId3"/>
              </a:buBlip>
              <a:tabLst>
                <a:tab pos="901700" algn="l"/>
              </a:tabLst>
            </a:pPr>
            <a:r>
              <a:rPr lang="en-US" sz="1600" dirty="0" smtClean="0">
                <a:latin typeface="Trebuchet MS" pitchFamily="34" charset="0"/>
              </a:rPr>
              <a:t>	To advance the ethanol blending target of 20% in petrol from earlier year of 2030 to 2025-26. </a:t>
            </a:r>
          </a:p>
          <a:p>
            <a:pPr marL="901700" lvl="0" indent="-546100" algn="just">
              <a:lnSpc>
                <a:spcPct val="150000"/>
              </a:lnSpc>
              <a:buBlip>
                <a:blip r:embed="rId3"/>
              </a:buBlip>
              <a:tabLst>
                <a:tab pos="901700" algn="l"/>
              </a:tabLst>
            </a:pPr>
            <a:r>
              <a:rPr lang="en-US" sz="1600" dirty="0" smtClean="0">
                <a:latin typeface="Trebuchet MS" pitchFamily="34" charset="0"/>
              </a:rPr>
              <a:t>	To promote the production of </a:t>
            </a:r>
            <a:r>
              <a:rPr lang="en-US" sz="1600" dirty="0" err="1" smtClean="0">
                <a:latin typeface="Trebuchet MS" pitchFamily="34" charset="0"/>
              </a:rPr>
              <a:t>biofuels</a:t>
            </a:r>
            <a:r>
              <a:rPr lang="en-US" sz="1600" dirty="0" smtClean="0">
                <a:latin typeface="Trebuchet MS" pitchFamily="34" charset="0"/>
              </a:rPr>
              <a:t> in the country, under the Make in India program, by units located in Special Economic Zones (SEZ)/ Export Oriented Units (</a:t>
            </a:r>
            <a:r>
              <a:rPr lang="en-US" sz="1600" dirty="0" err="1" smtClean="0">
                <a:latin typeface="Trebuchet MS" pitchFamily="34" charset="0"/>
              </a:rPr>
              <a:t>EoUs</a:t>
            </a:r>
            <a:r>
              <a:rPr lang="en-US" sz="1600" dirty="0" smtClean="0">
                <a:latin typeface="Trebuchet MS" pitchFamily="34" charset="0"/>
              </a:rPr>
              <a:t>). </a:t>
            </a:r>
          </a:p>
          <a:p>
            <a:pPr marL="901700" lvl="0" indent="-546100" algn="just">
              <a:lnSpc>
                <a:spcPct val="150000"/>
              </a:lnSpc>
              <a:buBlip>
                <a:blip r:embed="rId3"/>
              </a:buBlip>
              <a:tabLst>
                <a:tab pos="901700" algn="l"/>
              </a:tabLst>
            </a:pPr>
            <a:r>
              <a:rPr lang="en-US" sz="1600" dirty="0" smtClean="0">
                <a:latin typeface="Trebuchet MS" pitchFamily="34" charset="0"/>
              </a:rPr>
              <a:t>	To add new members to the NBCC.</a:t>
            </a:r>
          </a:p>
          <a:p>
            <a:pPr marL="901700" lvl="0" indent="-546100" algn="just">
              <a:lnSpc>
                <a:spcPct val="150000"/>
              </a:lnSpc>
              <a:buBlip>
                <a:blip r:embed="rId3"/>
              </a:buBlip>
              <a:tabLst>
                <a:tab pos="901700" algn="l"/>
              </a:tabLst>
            </a:pPr>
            <a:r>
              <a:rPr lang="en-US" sz="1600" dirty="0" smtClean="0">
                <a:latin typeface="Trebuchet MS" pitchFamily="34" charset="0"/>
              </a:rPr>
              <a:t>	To grant permission for export of </a:t>
            </a:r>
            <a:r>
              <a:rPr lang="en-US" sz="1600" dirty="0" err="1" smtClean="0">
                <a:latin typeface="Trebuchet MS" pitchFamily="34" charset="0"/>
              </a:rPr>
              <a:t>biofuels</a:t>
            </a:r>
            <a:r>
              <a:rPr lang="en-US" sz="1600" dirty="0" smtClean="0">
                <a:latin typeface="Trebuchet MS" pitchFamily="34" charset="0"/>
              </a:rPr>
              <a:t> in specific cases, and</a:t>
            </a:r>
          </a:p>
          <a:p>
            <a:pPr marL="901700" lvl="0" indent="-546100" algn="just">
              <a:lnSpc>
                <a:spcPct val="150000"/>
              </a:lnSpc>
              <a:buBlip>
                <a:blip r:embed="rId3"/>
              </a:buBlip>
              <a:tabLst>
                <a:tab pos="901700" algn="l"/>
              </a:tabLst>
            </a:pPr>
            <a:r>
              <a:rPr lang="en-US" sz="1600" dirty="0" smtClean="0">
                <a:latin typeface="Trebuchet MS" pitchFamily="34" charset="0"/>
              </a:rPr>
              <a:t>	To delete/amend certain phrases in the Policy in line with decisions taken during the meetings of National </a:t>
            </a:r>
            <a:r>
              <a:rPr lang="en-US" sz="1600" dirty="0" err="1" smtClean="0">
                <a:latin typeface="Trebuchet MS" pitchFamily="34" charset="0"/>
              </a:rPr>
              <a:t>Biofuel</a:t>
            </a:r>
            <a:r>
              <a:rPr lang="en-US" sz="1600" dirty="0" smtClean="0">
                <a:latin typeface="Trebuchet MS" pitchFamily="34" charset="0"/>
              </a:rPr>
              <a:t> Coordination Committee.</a:t>
            </a:r>
          </a:p>
          <a:p>
            <a:pPr marL="901700" lvl="0" indent="-546100" algn="just">
              <a:tabLst>
                <a:tab pos="901700" algn="l"/>
              </a:tabLst>
            </a:pPr>
            <a:endParaRPr lang="en-US" sz="1400" dirty="0">
              <a:latin typeface="Trebuchet MS" pitchFamily="34" charset="0"/>
            </a:endParaRPr>
          </a:p>
        </p:txBody>
      </p:sp>
      <p:sp>
        <p:nvSpPr>
          <p:cNvPr id="7" name="Google Shape;154;p13"/>
          <p:cNvSpPr/>
          <p:nvPr/>
        </p:nvSpPr>
        <p:spPr>
          <a:xfrm>
            <a:off x="0" y="0"/>
            <a:ext cx="9144000" cy="6857999"/>
          </a:xfrm>
          <a:prstGeom prst="frame">
            <a:avLst>
              <a:gd name="adj1" fmla="val 1272"/>
            </a:avLst>
          </a:prstGeom>
          <a:gradFill>
            <a:gsLst>
              <a:gs pos="0">
                <a:srgbClr val="F2F2F2"/>
              </a:gs>
              <a:gs pos="16800">
                <a:srgbClr val="BFBFBF"/>
              </a:gs>
              <a:gs pos="35000">
                <a:srgbClr val="F2F2F2"/>
              </a:gs>
              <a:gs pos="70000">
                <a:schemeClr val="lt1"/>
              </a:gs>
              <a:gs pos="86000">
                <a:srgbClr val="BFBFBF"/>
              </a:gs>
              <a:gs pos="100000">
                <a:srgbClr val="F2F2F2"/>
              </a:gs>
            </a:gsLst>
            <a:lin ang="2700000" scaled="0"/>
          </a:gra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dk1"/>
              </a:solidFill>
              <a:latin typeface="Calibri"/>
              <a:ea typeface="Calibri"/>
              <a:cs typeface="Calibri"/>
              <a:sym typeface="Calibri"/>
            </a:endParaRPr>
          </a:p>
        </p:txBody>
      </p:sp>
      <p:pic>
        <p:nvPicPr>
          <p:cNvPr id="8" name="Picture 1"/>
          <p:cNvPicPr>
            <a:picLocks noChangeAspect="1" noChangeArrowheads="1"/>
          </p:cNvPicPr>
          <p:nvPr/>
        </p:nvPicPr>
        <p:blipFill>
          <a:blip r:embed="rId4" cstate="print"/>
          <a:srcRect/>
          <a:stretch>
            <a:fillRect/>
          </a:stretch>
        </p:blipFill>
        <p:spPr bwMode="auto">
          <a:xfrm>
            <a:off x="152401" y="6108553"/>
            <a:ext cx="533399" cy="583411"/>
          </a:xfrm>
          <a:prstGeom prst="rect">
            <a:avLst/>
          </a:prstGeom>
          <a:noFill/>
          <a:ln w="9525">
            <a:noFill/>
            <a:miter lim="800000"/>
            <a:headEnd/>
            <a:tailEnd/>
          </a:ln>
          <a:effectLst/>
        </p:spPr>
      </p:pic>
      <p:sp>
        <p:nvSpPr>
          <p:cNvPr id="9"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14</a:t>
            </a:fld>
            <a:endParaRPr lang="en-US" dirty="0"/>
          </a:p>
        </p:txBody>
      </p:sp>
      <p:sp>
        <p:nvSpPr>
          <p:cNvPr id="11" name="Rectangle 10"/>
          <p:cNvSpPr/>
          <p:nvPr/>
        </p:nvSpPr>
        <p:spPr>
          <a:xfrm>
            <a:off x="685800" y="0"/>
            <a:ext cx="7772400" cy="646331"/>
          </a:xfrm>
          <a:prstGeom prst="rect">
            <a:avLst/>
          </a:prstGeom>
        </p:spPr>
        <p:txBody>
          <a:bodyPr wrap="square">
            <a:spAutoFit/>
          </a:bodyPr>
          <a:lstStyle/>
          <a:p>
            <a:pPr lvl="0" algn="r" fontAlgn="base">
              <a:spcBef>
                <a:spcPct val="0"/>
              </a:spcBef>
              <a:spcAft>
                <a:spcPct val="0"/>
              </a:spcAft>
            </a:pPr>
            <a:r>
              <a:rPr lang="en-GB" b="1" dirty="0" smtClean="0">
                <a:ln>
                  <a:solidFill>
                    <a:srgbClr val="FF0000"/>
                  </a:solidFill>
                </a:ln>
                <a:solidFill>
                  <a:srgbClr val="3333FF"/>
                </a:solidFill>
                <a:latin typeface="Cambria" panose="02040503050406030204" pitchFamily="18" charset="0"/>
                <a:cs typeface="Arial" pitchFamily="34" charset="0"/>
              </a:rPr>
              <a:t>DRIVING FORCE FOR ETHANOL PRODUCTION INCREASE</a:t>
            </a:r>
          </a:p>
          <a:p>
            <a:pPr lvl="0" algn="ctr" fontAlgn="base">
              <a:spcBef>
                <a:spcPct val="0"/>
              </a:spcBef>
              <a:spcAft>
                <a:spcPct val="0"/>
              </a:spcAft>
            </a:pPr>
            <a:r>
              <a:rPr lang="en-GB" b="1" dirty="0" smtClean="0">
                <a:ln>
                  <a:solidFill>
                    <a:srgbClr val="FF0000"/>
                  </a:solidFill>
                </a:ln>
                <a:solidFill>
                  <a:srgbClr val="006600"/>
                </a:solidFill>
                <a:latin typeface="Cambria" panose="02040503050406030204" pitchFamily="18" charset="0"/>
                <a:cs typeface="Arial" pitchFamily="34" charset="0"/>
              </a:rPr>
              <a:t> </a:t>
            </a:r>
            <a:endParaRPr lang="en-GB" dirty="0" smtClean="0">
              <a:ln>
                <a:solidFill>
                  <a:srgbClr val="FF0000"/>
                </a:solidFill>
              </a:ln>
              <a:solidFill>
                <a:srgbClr val="006600"/>
              </a:solidFill>
              <a:latin typeface="Cambria" panose="02040503050406030204" pitchFamily="18" charset="0"/>
              <a:cs typeface="Arial" pitchFamily="34" charset="0"/>
            </a:endParaRPr>
          </a:p>
        </p:txBody>
      </p:sp>
      <p:cxnSp>
        <p:nvCxnSpPr>
          <p:cNvPr id="12" name="Straight Connector 11"/>
          <p:cNvCxnSpPr/>
          <p:nvPr/>
        </p:nvCxnSpPr>
        <p:spPr>
          <a:xfrm>
            <a:off x="533400" y="455612"/>
            <a:ext cx="8382000" cy="1588"/>
          </a:xfrm>
          <a:prstGeom prst="line">
            <a:avLst/>
          </a:prstGeom>
        </p:spPr>
        <p:style>
          <a:lnRef idx="1">
            <a:schemeClr val="dk1"/>
          </a:lnRef>
          <a:fillRef idx="0">
            <a:schemeClr val="dk1"/>
          </a:fillRef>
          <a:effectRef idx="0">
            <a:schemeClr val="dk1"/>
          </a:effectRef>
          <a:fontRef idx="minor">
            <a:schemeClr val="tx1"/>
          </a:fontRef>
        </p:style>
      </p:cxn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3"/>
                                        </p:tgtEl>
                                        <p:attrNameLst>
                                          <p:attrName>style.visibility</p:attrName>
                                        </p:attrNameLst>
                                      </p:cBhvr>
                                      <p:to>
                                        <p:strVal val="visible"/>
                                      </p:to>
                                    </p:set>
                                    <p:animEffect transition="in" filter="fade">
                                      <p:cBhvr>
                                        <p:cTn id="7" dur="500"/>
                                        <p:tgtEl>
                                          <p:spTgt spid="6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81000" y="849576"/>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11" name="Rectangle 10"/>
          <p:cNvSpPr/>
          <p:nvPr/>
        </p:nvSpPr>
        <p:spPr>
          <a:xfrm>
            <a:off x="685800" y="457200"/>
            <a:ext cx="7772400" cy="369332"/>
          </a:xfrm>
          <a:prstGeom prst="rect">
            <a:avLst/>
          </a:prstGeom>
        </p:spPr>
        <p:txBody>
          <a:bodyPr wrap="square">
            <a:spAutoFit/>
          </a:bodyPr>
          <a:lstStyle/>
          <a:p>
            <a:pPr lvl="0" algn="ctr" fontAlgn="base">
              <a:spcBef>
                <a:spcPct val="0"/>
              </a:spcBef>
              <a:spcAft>
                <a:spcPct val="0"/>
              </a:spcAft>
            </a:pPr>
            <a:r>
              <a:rPr lang="en-GB" b="1" dirty="0" smtClean="0">
                <a:ln>
                  <a:solidFill>
                    <a:srgbClr val="FF0000"/>
                  </a:solidFill>
                </a:ln>
                <a:solidFill>
                  <a:srgbClr val="006600"/>
                </a:solidFill>
                <a:latin typeface="Cambria" panose="02040503050406030204" pitchFamily="18" charset="0"/>
                <a:cs typeface="Arial" pitchFamily="34" charset="0"/>
              </a:rPr>
              <a:t>ETHANOL DEMAND PROJECTION </a:t>
            </a:r>
            <a:endParaRPr lang="en-GB" dirty="0" smtClean="0">
              <a:ln>
                <a:solidFill>
                  <a:srgbClr val="FF0000"/>
                </a:solidFill>
              </a:ln>
              <a:solidFill>
                <a:srgbClr val="006600"/>
              </a:solidFill>
              <a:latin typeface="Cambria" panose="02040503050406030204" pitchFamily="18" charset="0"/>
              <a:cs typeface="Arial" pitchFamily="34" charset="0"/>
            </a:endParaRPr>
          </a:p>
        </p:txBody>
      </p:sp>
      <p:pic>
        <p:nvPicPr>
          <p:cNvPr id="9" name="Picture 8" descr="AGSC.png"/>
          <p:cNvPicPr>
            <a:picLocks noChangeAspect="1"/>
          </p:cNvPicPr>
          <p:nvPr/>
        </p:nvPicPr>
        <p:blipFill>
          <a:blip r:embed="rId2" cstate="print"/>
          <a:stretch>
            <a:fillRect/>
          </a:stretch>
        </p:blipFill>
        <p:spPr>
          <a:xfrm>
            <a:off x="12888" y="6343492"/>
            <a:ext cx="672912" cy="514505"/>
          </a:xfrm>
          <a:prstGeom prst="rect">
            <a:avLst/>
          </a:prstGeom>
        </p:spPr>
      </p:pic>
      <p:pic>
        <p:nvPicPr>
          <p:cNvPr id="12" name="Picture 4" descr="New Picture.bmp"/>
          <p:cNvPicPr>
            <a:picLocks noChangeAspect="1"/>
          </p:cNvPicPr>
          <p:nvPr/>
        </p:nvPicPr>
        <p:blipFill>
          <a:blip r:embed="rId3"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graphicFrame>
        <p:nvGraphicFramePr>
          <p:cNvPr id="14" name="Table 13"/>
          <p:cNvGraphicFramePr>
            <a:graphicFrameLocks noGrp="1"/>
          </p:cNvGraphicFramePr>
          <p:nvPr/>
        </p:nvGraphicFramePr>
        <p:xfrm>
          <a:off x="827584" y="1345157"/>
          <a:ext cx="7488832" cy="4237919"/>
        </p:xfrm>
        <a:graphic>
          <a:graphicData uri="http://schemas.openxmlformats.org/drawingml/2006/table">
            <a:tbl>
              <a:tblPr/>
              <a:tblGrid>
                <a:gridCol w="1625622"/>
                <a:gridCol w="2110756"/>
                <a:gridCol w="1407170"/>
                <a:gridCol w="2345284"/>
              </a:tblGrid>
              <a:tr h="1298761">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Ethanol Supply </a:t>
                      </a:r>
                    </a:p>
                    <a:p>
                      <a:pPr algn="ctr" fontAlgn="ctr"/>
                      <a:r>
                        <a:rPr lang="en-IN" sz="1600" b="1" i="0" u="none" strike="noStrike" baseline="0" dirty="0" smtClean="0">
                          <a:solidFill>
                            <a:srgbClr val="000066"/>
                          </a:solidFill>
                          <a:latin typeface="Trebuchet MS" pitchFamily="34" charset="0"/>
                          <a:cs typeface="Times New Roman" pitchFamily="18" charset="0"/>
                        </a:rPr>
                        <a:t>Year </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Projected </a:t>
                      </a:r>
                    </a:p>
                    <a:p>
                      <a:pPr algn="ctr" fontAlgn="ctr"/>
                      <a:r>
                        <a:rPr lang="en-IN" sz="1600" b="1" i="0" u="none" strike="noStrike" baseline="0" dirty="0" smtClean="0">
                          <a:solidFill>
                            <a:srgbClr val="000066"/>
                          </a:solidFill>
                          <a:latin typeface="Trebuchet MS" pitchFamily="34" charset="0"/>
                          <a:cs typeface="Times New Roman" pitchFamily="18" charset="0"/>
                        </a:rPr>
                        <a:t>Petrol Sale (</a:t>
                      </a:r>
                      <a:r>
                        <a:rPr lang="en-IN" sz="1600" b="1" i="0" u="none" strike="noStrike" baseline="0" dirty="0" err="1" smtClean="0">
                          <a:solidFill>
                            <a:srgbClr val="000066"/>
                          </a:solidFill>
                          <a:latin typeface="Trebuchet MS" pitchFamily="34" charset="0"/>
                          <a:cs typeface="Times New Roman" pitchFamily="18" charset="0"/>
                        </a:rPr>
                        <a:t>Cr.Litres</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Blending </a:t>
                      </a:r>
                    </a:p>
                    <a:p>
                      <a:pPr algn="ctr" fontAlgn="ctr"/>
                      <a:r>
                        <a:rPr lang="en-IN" sz="1600" b="1" i="0" u="none" strike="noStrike" baseline="0" dirty="0" smtClean="0">
                          <a:solidFill>
                            <a:srgbClr val="000066"/>
                          </a:solidFill>
                          <a:latin typeface="Trebuchet MS" pitchFamily="34" charset="0"/>
                          <a:cs typeface="Times New Roman" pitchFamily="18" charset="0"/>
                        </a:rPr>
                        <a:t>(in %)</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Requirement of </a:t>
                      </a:r>
                    </a:p>
                    <a:p>
                      <a:pPr algn="ctr" fontAlgn="ctr"/>
                      <a:r>
                        <a:rPr lang="en-IN" sz="1600" b="1" i="0" u="none" strike="noStrike" baseline="0" dirty="0" smtClean="0">
                          <a:solidFill>
                            <a:srgbClr val="000066"/>
                          </a:solidFill>
                          <a:latin typeface="Trebuchet MS" pitchFamily="34" charset="0"/>
                          <a:cs typeface="Times New Roman" pitchFamily="18" charset="0"/>
                        </a:rPr>
                        <a:t>ethanol for </a:t>
                      </a:r>
                    </a:p>
                    <a:p>
                      <a:pPr algn="ctr" fontAlgn="ctr"/>
                      <a:r>
                        <a:rPr lang="en-IN" sz="1600" b="1" i="0" u="none" strike="noStrike" baseline="0" dirty="0" smtClean="0">
                          <a:solidFill>
                            <a:srgbClr val="000066"/>
                          </a:solidFill>
                          <a:latin typeface="Trebuchet MS" pitchFamily="34" charset="0"/>
                          <a:cs typeface="Times New Roman" pitchFamily="18" charset="0"/>
                        </a:rPr>
                        <a:t>blending</a:t>
                      </a:r>
                    </a:p>
                    <a:p>
                      <a:pPr algn="ctr" fontAlgn="ctr"/>
                      <a:r>
                        <a:rPr lang="en-IN" sz="1600" b="1" i="0" u="none" strike="noStrike" baseline="0" dirty="0" smtClean="0">
                          <a:solidFill>
                            <a:srgbClr val="000066"/>
                          </a:solidFill>
                          <a:latin typeface="Trebuchet MS" pitchFamily="34" charset="0"/>
                          <a:cs typeface="Times New Roman" pitchFamily="18" charset="0"/>
                        </a:rPr>
                        <a:t> in petrol </a:t>
                      </a:r>
                    </a:p>
                    <a:p>
                      <a:pPr algn="ctr" fontAlgn="ctr"/>
                      <a:r>
                        <a:rPr lang="en-IN" sz="1600" b="1" i="0" u="none" strike="noStrike" baseline="0" dirty="0" smtClean="0">
                          <a:solidFill>
                            <a:srgbClr val="000066"/>
                          </a:solidFill>
                          <a:latin typeface="Trebuchet MS" pitchFamily="34" charset="0"/>
                          <a:cs typeface="Times New Roman" pitchFamily="18" charset="0"/>
                        </a:rPr>
                        <a:t>(</a:t>
                      </a:r>
                      <a:r>
                        <a:rPr lang="en-IN" sz="1600" b="1" i="0" u="none" strike="noStrike" baseline="0" dirty="0" err="1" smtClean="0">
                          <a:solidFill>
                            <a:srgbClr val="000066"/>
                          </a:solidFill>
                          <a:latin typeface="Trebuchet MS" pitchFamily="34" charset="0"/>
                          <a:cs typeface="Times New Roman" pitchFamily="18" charset="0"/>
                        </a:rPr>
                        <a:t>Cr.litres</a:t>
                      </a:r>
                      <a:r>
                        <a:rPr lang="en-IN" sz="1600" b="1" i="0" u="none" strike="noStrike" baseline="0" dirty="0" smtClean="0">
                          <a:solidFill>
                            <a:srgbClr val="000066"/>
                          </a:solidFill>
                          <a:latin typeface="Trebuchet MS" pitchFamily="34" charset="0"/>
                          <a:cs typeface="Times New Roman" pitchFamily="18" charset="0"/>
                        </a:rPr>
                        <a:t>)</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409203">
                <a:tc>
                  <a:txBody>
                    <a:bodyPr/>
                    <a:lstStyle/>
                    <a:p>
                      <a:pPr algn="ctr" fontAlgn="ctr"/>
                      <a:r>
                        <a:rPr lang="en-IN" sz="1600" b="1" i="0" u="none" strike="noStrike" dirty="0" smtClean="0">
                          <a:solidFill>
                            <a:srgbClr val="000066"/>
                          </a:solidFill>
                          <a:latin typeface="Trebuchet MS" pitchFamily="34" charset="0"/>
                          <a:cs typeface="Times New Roman" pitchFamily="18" charset="0"/>
                        </a:rPr>
                        <a:t>A</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B</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C</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D = B*C%</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073">
                <a:tc>
                  <a:txBody>
                    <a:bodyPr/>
                    <a:lstStyle/>
                    <a:p>
                      <a:pPr algn="ctr" fontAlgn="ctr"/>
                      <a:r>
                        <a:rPr lang="en-IN" sz="1600" b="1" i="0" u="none" strike="noStrike" dirty="0" smtClean="0">
                          <a:solidFill>
                            <a:srgbClr val="000066"/>
                          </a:solidFill>
                          <a:latin typeface="Trebuchet MS" pitchFamily="34" charset="0"/>
                          <a:cs typeface="Times New Roman" pitchFamily="18" charset="0"/>
                        </a:rPr>
                        <a:t>2019-20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3413</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5</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173</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073">
                <a:tc>
                  <a:txBody>
                    <a:bodyPr/>
                    <a:lstStyle/>
                    <a:p>
                      <a:pPr algn="ctr" fontAlgn="ctr"/>
                      <a:r>
                        <a:rPr lang="en-IN" sz="1600" b="1" i="0" u="none" strike="noStrike" dirty="0" smtClean="0">
                          <a:solidFill>
                            <a:srgbClr val="000066"/>
                          </a:solidFill>
                          <a:latin typeface="Trebuchet MS" pitchFamily="34" charset="0"/>
                          <a:cs typeface="Times New Roman" pitchFamily="18" charset="0"/>
                        </a:rPr>
                        <a:t>2020-21</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3908</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8.5</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332</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7517">
                <a:tc>
                  <a:txBody>
                    <a:bodyPr/>
                    <a:lstStyle/>
                    <a:p>
                      <a:pPr algn="ctr" fontAlgn="ctr"/>
                      <a:r>
                        <a:rPr lang="en-IN" sz="1600" b="1" i="0" u="none" strike="noStrike" dirty="0" smtClean="0">
                          <a:solidFill>
                            <a:srgbClr val="000066"/>
                          </a:solidFill>
                          <a:latin typeface="Trebuchet MS" pitchFamily="34" charset="0"/>
                          <a:cs typeface="Times New Roman" pitchFamily="18" charset="0"/>
                        </a:rPr>
                        <a:t>2021-22</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4374</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10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437</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073">
                <a:tc>
                  <a:txBody>
                    <a:bodyPr/>
                    <a:lstStyle/>
                    <a:p>
                      <a:pPr algn="ctr" fontAlgn="ctr"/>
                      <a:r>
                        <a:rPr lang="en-IN" sz="1600" b="1" i="0" u="none" strike="noStrike" dirty="0" smtClean="0">
                          <a:solidFill>
                            <a:srgbClr val="000066"/>
                          </a:solidFill>
                          <a:latin typeface="Trebuchet MS" pitchFamily="34" charset="0"/>
                          <a:cs typeface="Times New Roman" pitchFamily="18" charset="0"/>
                        </a:rPr>
                        <a:t>2022-23</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4515</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12</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542</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073">
                <a:tc>
                  <a:txBody>
                    <a:bodyPr/>
                    <a:lstStyle/>
                    <a:p>
                      <a:pPr algn="ctr" fontAlgn="ctr"/>
                      <a:r>
                        <a:rPr lang="en-IN" sz="1600" b="1" i="0" u="none" strike="noStrike" dirty="0" smtClean="0">
                          <a:solidFill>
                            <a:srgbClr val="000066"/>
                          </a:solidFill>
                          <a:latin typeface="Trebuchet MS" pitchFamily="34" charset="0"/>
                          <a:cs typeface="Times New Roman" pitchFamily="18" charset="0"/>
                        </a:rPr>
                        <a:t>2023-24</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4656</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15</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698</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073">
                <a:tc>
                  <a:txBody>
                    <a:bodyPr/>
                    <a:lstStyle/>
                    <a:p>
                      <a:pPr algn="ctr" fontAlgn="ctr"/>
                      <a:r>
                        <a:rPr lang="en-IN" sz="1600" b="1" i="0" u="none" strike="noStrike" dirty="0" smtClean="0">
                          <a:solidFill>
                            <a:srgbClr val="000066"/>
                          </a:solidFill>
                          <a:latin typeface="Trebuchet MS" pitchFamily="34" charset="0"/>
                          <a:cs typeface="Times New Roman" pitchFamily="18" charset="0"/>
                        </a:rPr>
                        <a:t>2024-25</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4939</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988</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52073">
                <a:tc>
                  <a:txBody>
                    <a:bodyPr/>
                    <a:lstStyle/>
                    <a:p>
                      <a:pPr algn="ctr" fontAlgn="ctr"/>
                      <a:r>
                        <a:rPr lang="en-IN" sz="1600" b="1" i="0" u="none" strike="noStrike" dirty="0" smtClean="0">
                          <a:solidFill>
                            <a:srgbClr val="000066"/>
                          </a:solidFill>
                          <a:latin typeface="Trebuchet MS" pitchFamily="34" charset="0"/>
                          <a:cs typeface="Times New Roman" pitchFamily="18" charset="0"/>
                        </a:rPr>
                        <a:t>2025-26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5080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1016</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0"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15</a:t>
            </a:fld>
            <a:endParaRPr lang="en-US" dirty="0"/>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81000" y="849576"/>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11" name="Rectangle 10"/>
          <p:cNvSpPr/>
          <p:nvPr/>
        </p:nvSpPr>
        <p:spPr>
          <a:xfrm>
            <a:off x="685800" y="152400"/>
            <a:ext cx="7772400" cy="584775"/>
          </a:xfrm>
          <a:prstGeom prst="rect">
            <a:avLst/>
          </a:prstGeom>
        </p:spPr>
        <p:txBody>
          <a:bodyPr wrap="square">
            <a:spAutoFit/>
          </a:bodyPr>
          <a:lstStyle/>
          <a:p>
            <a:pPr lvl="0" algn="r" fontAlgn="base">
              <a:spcBef>
                <a:spcPct val="0"/>
              </a:spcBef>
              <a:spcAft>
                <a:spcPct val="0"/>
              </a:spcAft>
            </a:pPr>
            <a:r>
              <a:rPr lang="en-GB" b="1" dirty="0" smtClean="0">
                <a:ln>
                  <a:solidFill>
                    <a:srgbClr val="FF0000"/>
                  </a:solidFill>
                </a:ln>
                <a:solidFill>
                  <a:srgbClr val="3333FF"/>
                </a:solidFill>
                <a:latin typeface="Cambria" panose="02040503050406030204" pitchFamily="18" charset="0"/>
                <a:cs typeface="Arial" pitchFamily="34" charset="0"/>
              </a:rPr>
              <a:t>DRIVING FORCE FOR ETHANOL PRODUCTION INCREASE</a:t>
            </a:r>
            <a:r>
              <a:rPr lang="en-GB" b="1" dirty="0" smtClean="0">
                <a:ln>
                  <a:solidFill>
                    <a:srgbClr val="FF0000"/>
                  </a:solidFill>
                </a:ln>
                <a:solidFill>
                  <a:srgbClr val="006600"/>
                </a:solidFill>
                <a:latin typeface="Cambria" panose="02040503050406030204" pitchFamily="18" charset="0"/>
                <a:cs typeface="Arial" pitchFamily="34" charset="0"/>
              </a:rPr>
              <a:t> </a:t>
            </a:r>
            <a:endParaRPr lang="en-GB" dirty="0" smtClean="0">
              <a:ln>
                <a:solidFill>
                  <a:srgbClr val="FF0000"/>
                </a:solidFill>
              </a:ln>
              <a:solidFill>
                <a:srgbClr val="006600"/>
              </a:solidFill>
              <a:latin typeface="Cambria" panose="02040503050406030204" pitchFamily="18" charset="0"/>
              <a:cs typeface="Arial" pitchFamily="34" charset="0"/>
            </a:endParaRPr>
          </a:p>
          <a:p>
            <a:pPr lvl="0" algn="r" fontAlgn="base">
              <a:spcBef>
                <a:spcPct val="0"/>
              </a:spcBef>
              <a:spcAft>
                <a:spcPct val="0"/>
              </a:spcAft>
            </a:pPr>
            <a:r>
              <a:rPr lang="en-GB" sz="1400" b="1" dirty="0" smtClean="0">
                <a:ln>
                  <a:solidFill>
                    <a:srgbClr val="FF0000"/>
                  </a:solidFill>
                </a:ln>
                <a:solidFill>
                  <a:srgbClr val="006600"/>
                </a:solidFill>
                <a:latin typeface="Cambria" panose="02040503050406030204" pitchFamily="18" charset="0"/>
                <a:cs typeface="Arial" pitchFamily="34" charset="0"/>
              </a:rPr>
              <a:t>YEAR ON YEAR ETHANOL PROCUREMENT PRICES (INR/</a:t>
            </a:r>
            <a:r>
              <a:rPr lang="en-GB" sz="1400" b="1" dirty="0" err="1" smtClean="0">
                <a:ln>
                  <a:solidFill>
                    <a:srgbClr val="FF0000"/>
                  </a:solidFill>
                </a:ln>
                <a:solidFill>
                  <a:srgbClr val="006600"/>
                </a:solidFill>
                <a:latin typeface="Cambria" panose="02040503050406030204" pitchFamily="18" charset="0"/>
                <a:cs typeface="Arial" pitchFamily="34" charset="0"/>
              </a:rPr>
              <a:t>Liter</a:t>
            </a:r>
            <a:r>
              <a:rPr lang="en-GB" sz="1400" b="1" dirty="0" smtClean="0">
                <a:ln>
                  <a:solidFill>
                    <a:srgbClr val="FF0000"/>
                  </a:solidFill>
                </a:ln>
                <a:solidFill>
                  <a:srgbClr val="006600"/>
                </a:solidFill>
                <a:latin typeface="Cambria" panose="02040503050406030204" pitchFamily="18" charset="0"/>
                <a:cs typeface="Arial" pitchFamily="34" charset="0"/>
              </a:rPr>
              <a:t>) </a:t>
            </a:r>
            <a:endParaRPr lang="en-GB" sz="1400" dirty="0" smtClean="0">
              <a:ln>
                <a:solidFill>
                  <a:srgbClr val="FF0000"/>
                </a:solidFill>
              </a:ln>
              <a:solidFill>
                <a:srgbClr val="006600"/>
              </a:solidFill>
              <a:latin typeface="Cambria" panose="02040503050406030204" pitchFamily="18" charset="0"/>
              <a:cs typeface="Arial" pitchFamily="34" charset="0"/>
            </a:endParaRPr>
          </a:p>
        </p:txBody>
      </p:sp>
      <p:pic>
        <p:nvPicPr>
          <p:cNvPr id="9" name="Picture 8" descr="AGSC.png"/>
          <p:cNvPicPr>
            <a:picLocks noChangeAspect="1"/>
          </p:cNvPicPr>
          <p:nvPr/>
        </p:nvPicPr>
        <p:blipFill>
          <a:blip r:embed="rId2" cstate="print"/>
          <a:stretch>
            <a:fillRect/>
          </a:stretch>
        </p:blipFill>
        <p:spPr>
          <a:xfrm>
            <a:off x="12888" y="6343492"/>
            <a:ext cx="672912" cy="514505"/>
          </a:xfrm>
          <a:prstGeom prst="rect">
            <a:avLst/>
          </a:prstGeom>
        </p:spPr>
      </p:pic>
      <p:pic>
        <p:nvPicPr>
          <p:cNvPr id="12" name="Picture 4" descr="New Picture.bmp"/>
          <p:cNvPicPr>
            <a:picLocks noChangeAspect="1"/>
          </p:cNvPicPr>
          <p:nvPr/>
        </p:nvPicPr>
        <p:blipFill>
          <a:blip r:embed="rId3"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graphicFrame>
        <p:nvGraphicFramePr>
          <p:cNvPr id="4" name="Table 3"/>
          <p:cNvGraphicFramePr>
            <a:graphicFrameLocks noGrp="1"/>
          </p:cNvGraphicFramePr>
          <p:nvPr/>
        </p:nvGraphicFramePr>
        <p:xfrm>
          <a:off x="447675" y="1052736"/>
          <a:ext cx="8248650" cy="4688169"/>
        </p:xfrm>
        <a:graphic>
          <a:graphicData uri="http://schemas.openxmlformats.org/drawingml/2006/table">
            <a:tbl>
              <a:tblPr/>
              <a:tblGrid>
                <a:gridCol w="1171997"/>
                <a:gridCol w="864096"/>
                <a:gridCol w="844227"/>
                <a:gridCol w="864096"/>
                <a:gridCol w="845838"/>
                <a:gridCol w="828316"/>
                <a:gridCol w="1035396"/>
                <a:gridCol w="897342"/>
                <a:gridCol w="897342"/>
              </a:tblGrid>
              <a:tr h="309911">
                <a:tc rowSpan="2">
                  <a:txBody>
                    <a:bodyPr/>
                    <a:lstStyle/>
                    <a:p>
                      <a:pPr algn="just" fontAlgn="ctr"/>
                      <a:r>
                        <a:rPr lang="en-IN" sz="1550" b="1" i="0" u="none" strike="noStrike" baseline="0" dirty="0" smtClean="0">
                          <a:solidFill>
                            <a:srgbClr val="000066"/>
                          </a:solidFill>
                          <a:latin typeface="Trebuchet MS" pitchFamily="34" charset="0"/>
                          <a:cs typeface="Times New Roman" pitchFamily="18" charset="0"/>
                        </a:rPr>
                        <a:t>Feedstock </a:t>
                      </a:r>
                      <a:endParaRPr lang="en-IN" sz="155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gridSpan="7">
                  <a:txBody>
                    <a:bodyPr/>
                    <a:lstStyle/>
                    <a:p>
                      <a:pPr algn="ctr" fontAlgn="ctr"/>
                      <a:r>
                        <a:rPr lang="en-IN" sz="1550" b="1" i="0" u="none" strike="noStrike" baseline="0" dirty="0" smtClean="0">
                          <a:solidFill>
                            <a:srgbClr val="000066"/>
                          </a:solidFill>
                          <a:latin typeface="Trebuchet MS" pitchFamily="34" charset="0"/>
                        </a:rPr>
                        <a:t>Indian Ethanol Supply Year (December-November) </a:t>
                      </a:r>
                      <a:endParaRPr lang="en-IN" sz="1550" b="1" i="0" u="none" strike="noStrike" baseline="0"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r" fontAlgn="ctr"/>
                      <a:endParaRPr lang="en-IN" sz="1600" b="1" i="0" u="none" strike="noStrike" baseline="0" dirty="0">
                        <a:solidFill>
                          <a:srgbClr val="000066"/>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400" b="1" i="0" u="none" strike="noStrike" baseline="0" dirty="0">
                        <a:solidFill>
                          <a:srgbClr val="000066"/>
                        </a:solidFill>
                        <a:latin typeface="Cambria"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400" b="1" i="0" u="none" strike="noStrike" baseline="0" dirty="0">
                        <a:solidFill>
                          <a:srgbClr val="000066"/>
                        </a:solidFill>
                        <a:latin typeface="Cambria"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400" b="1" i="0" u="none" strike="noStrike" baseline="0" dirty="0">
                        <a:solidFill>
                          <a:srgbClr val="000066"/>
                        </a:solidFill>
                        <a:latin typeface="Cambria"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400" b="1" i="0" u="none" strike="noStrike" baseline="0" dirty="0">
                        <a:solidFill>
                          <a:srgbClr val="000066"/>
                        </a:solidFill>
                        <a:latin typeface="Cambria"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r" fontAlgn="ctr"/>
                      <a:endParaRPr lang="en-IN" sz="1600" b="1" i="0" u="none" strike="noStrike" baseline="0" dirty="0">
                        <a:solidFill>
                          <a:srgbClr val="000066"/>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endParaRPr lang="en-IN" sz="1550" b="1" i="0" u="none" strike="noStrike" baseline="0"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489793">
                <a:tc vMerge="1">
                  <a:txBody>
                    <a:bodyPr/>
                    <a:lstStyle/>
                    <a:p>
                      <a:pPr algn="r" fontAlgn="ctr"/>
                      <a:endParaRPr lang="en-IN" sz="1600" b="1" i="0" u="none" strike="noStrike" baseline="0" dirty="0">
                        <a:solidFill>
                          <a:srgbClr val="000066"/>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50" b="1" i="0" u="none" strike="noStrike" baseline="0" dirty="0" smtClean="0">
                          <a:solidFill>
                            <a:srgbClr val="000066"/>
                          </a:solidFill>
                          <a:latin typeface="Trebuchet MS" pitchFamily="34" charset="0"/>
                          <a:cs typeface="Times New Roman" pitchFamily="18" charset="0"/>
                        </a:rPr>
                        <a:t>2015/16</a:t>
                      </a:r>
                      <a:endParaRPr lang="en-IN" sz="155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50" b="1" i="0" u="none" strike="noStrike" baseline="0" dirty="0" smtClean="0">
                          <a:solidFill>
                            <a:srgbClr val="000066"/>
                          </a:solidFill>
                          <a:latin typeface="Trebuchet MS" pitchFamily="34" charset="0"/>
                          <a:cs typeface="Times New Roman" pitchFamily="18" charset="0"/>
                        </a:rPr>
                        <a:t>2016/17</a:t>
                      </a:r>
                      <a:endParaRPr lang="en-IN" sz="155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50" b="1" i="0" u="none" strike="noStrike" baseline="0" dirty="0" smtClean="0">
                          <a:solidFill>
                            <a:srgbClr val="000066"/>
                          </a:solidFill>
                          <a:latin typeface="Trebuchet MS" pitchFamily="34" charset="0"/>
                          <a:cs typeface="Times New Roman" pitchFamily="18" charset="0"/>
                        </a:rPr>
                        <a:t>2017/18</a:t>
                      </a:r>
                      <a:endParaRPr lang="en-IN" sz="155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50" b="1" i="0" u="none" strike="noStrike" baseline="0" dirty="0" smtClean="0">
                          <a:solidFill>
                            <a:srgbClr val="000066"/>
                          </a:solidFill>
                          <a:latin typeface="Trebuchet MS" pitchFamily="34" charset="0"/>
                          <a:cs typeface="Times New Roman" pitchFamily="18" charset="0"/>
                        </a:rPr>
                        <a:t>2018/19</a:t>
                      </a:r>
                      <a:endParaRPr lang="en-IN" sz="155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50" b="1" i="0" u="none" strike="noStrike" baseline="0" dirty="0" smtClean="0">
                          <a:solidFill>
                            <a:srgbClr val="000066"/>
                          </a:solidFill>
                          <a:latin typeface="Trebuchet MS" pitchFamily="34" charset="0"/>
                          <a:cs typeface="Times New Roman" pitchFamily="18" charset="0"/>
                        </a:rPr>
                        <a:t>2019/20</a:t>
                      </a:r>
                      <a:endParaRPr lang="en-IN" sz="155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50" b="1" i="0" u="none" strike="noStrike" baseline="0" dirty="0" smtClean="0">
                          <a:solidFill>
                            <a:srgbClr val="000066"/>
                          </a:solidFill>
                          <a:latin typeface="Trebuchet MS" pitchFamily="34" charset="0"/>
                          <a:cs typeface="Times New Roman" pitchFamily="18" charset="0"/>
                        </a:rPr>
                        <a:t>2020/21</a:t>
                      </a:r>
                      <a:endParaRPr lang="en-IN" sz="155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50" b="1" i="0" u="none" strike="noStrike" baseline="0" dirty="0" smtClean="0">
                          <a:solidFill>
                            <a:srgbClr val="000066"/>
                          </a:solidFill>
                          <a:latin typeface="Trebuchet MS" pitchFamily="34" charset="0"/>
                          <a:cs typeface="Times New Roman" pitchFamily="18" charset="0"/>
                        </a:rPr>
                        <a:t>2021/22</a:t>
                      </a:r>
                      <a:endParaRPr lang="en-IN" sz="155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50" b="1" i="0" u="none" strike="noStrike" baseline="0" dirty="0" smtClean="0">
                          <a:solidFill>
                            <a:srgbClr val="000066"/>
                          </a:solidFill>
                          <a:latin typeface="Trebuchet MS" pitchFamily="34" charset="0"/>
                          <a:cs typeface="Times New Roman" pitchFamily="18" charset="0"/>
                        </a:rPr>
                        <a:t>2022/23</a:t>
                      </a:r>
                      <a:endParaRPr lang="en-IN" sz="155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501339">
                <a:tc>
                  <a:txBody>
                    <a:bodyPr/>
                    <a:lstStyle/>
                    <a:p>
                      <a:pPr algn="just" fontAlgn="ctr"/>
                      <a:r>
                        <a:rPr lang="en-IN" sz="1550" b="1" i="0" u="none" strike="noStrike" dirty="0" smtClean="0">
                          <a:solidFill>
                            <a:srgbClr val="000066"/>
                          </a:solidFill>
                          <a:latin typeface="Trebuchet MS" pitchFamily="34" charset="0"/>
                          <a:cs typeface="Times New Roman" pitchFamily="18" charset="0"/>
                        </a:rPr>
                        <a:t>C-heavy molasses</a:t>
                      </a:r>
                      <a:r>
                        <a:rPr lang="en-IN" sz="1550" b="1" i="0" u="none" strike="noStrike" baseline="0" dirty="0" smtClean="0">
                          <a:solidFill>
                            <a:srgbClr val="000066"/>
                          </a:solidFill>
                          <a:latin typeface="Trebuchet MS" pitchFamily="34" charset="0"/>
                          <a:cs typeface="Times New Roman" pitchFamily="18" charset="0"/>
                        </a:rPr>
                        <a:t> </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42</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39</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40.85</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43.46</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43.75</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45.69</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46.66</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chemeClr val="tx2"/>
                          </a:solidFill>
                          <a:latin typeface="Trebuchet MS" pitchFamily="34" charset="0"/>
                          <a:cs typeface="Times New Roman" pitchFamily="18" charset="0"/>
                        </a:rPr>
                        <a:t>49.41</a:t>
                      </a:r>
                      <a:endParaRPr lang="en-IN" sz="1550" b="1" i="0" u="none" strike="noStrike" dirty="0">
                        <a:solidFill>
                          <a:schemeClr val="tx2"/>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1339">
                <a:tc>
                  <a:txBody>
                    <a:bodyPr/>
                    <a:lstStyle/>
                    <a:p>
                      <a:pPr algn="just" fontAlgn="ctr"/>
                      <a:r>
                        <a:rPr lang="en-IN" sz="1550" b="1" i="0" u="none" strike="noStrike" dirty="0" smtClean="0">
                          <a:solidFill>
                            <a:srgbClr val="000066"/>
                          </a:solidFill>
                          <a:latin typeface="Trebuchet MS" pitchFamily="34" charset="0"/>
                          <a:cs typeface="Times New Roman" pitchFamily="18" charset="0"/>
                        </a:rPr>
                        <a:t>B-heavy</a:t>
                      </a:r>
                      <a:r>
                        <a:rPr lang="en-IN" sz="1550" b="1" i="0" u="none" strike="noStrike" baseline="0" dirty="0" smtClean="0">
                          <a:solidFill>
                            <a:srgbClr val="000066"/>
                          </a:solidFill>
                          <a:latin typeface="Trebuchet MS" pitchFamily="34" charset="0"/>
                          <a:cs typeface="Times New Roman" pitchFamily="18" charset="0"/>
                        </a:rPr>
                        <a:t> molasses </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52.43</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54.27</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57.61</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59.08</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chemeClr val="tx2"/>
                          </a:solidFill>
                          <a:latin typeface="Trebuchet MS" pitchFamily="34" charset="0"/>
                          <a:cs typeface="Times New Roman" pitchFamily="18" charset="0"/>
                        </a:rPr>
                        <a:t>60.73</a:t>
                      </a:r>
                      <a:endParaRPr lang="en-IN" sz="1550" b="1" i="0" u="none" strike="noStrike" dirty="0">
                        <a:solidFill>
                          <a:schemeClr val="tx2"/>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46536">
                <a:tc>
                  <a:txBody>
                    <a:bodyPr/>
                    <a:lstStyle/>
                    <a:p>
                      <a:pPr algn="just" fontAlgn="ctr"/>
                      <a:r>
                        <a:rPr lang="en-IN" sz="1550" b="1" i="0" u="none" strike="noStrike" dirty="0" smtClean="0">
                          <a:solidFill>
                            <a:srgbClr val="000066"/>
                          </a:solidFill>
                          <a:latin typeface="Trebuchet MS" pitchFamily="34" charset="0"/>
                          <a:cs typeface="Times New Roman" pitchFamily="18" charset="0"/>
                        </a:rPr>
                        <a:t>Sugarcane</a:t>
                      </a:r>
                      <a:r>
                        <a:rPr lang="en-IN" sz="1550" b="1" i="0" u="none" strike="noStrike" baseline="0" dirty="0" smtClean="0">
                          <a:solidFill>
                            <a:srgbClr val="000066"/>
                          </a:solidFill>
                          <a:latin typeface="Trebuchet MS" pitchFamily="34" charset="0"/>
                          <a:cs typeface="Times New Roman" pitchFamily="18" charset="0"/>
                        </a:rPr>
                        <a:t> juice/Sugar Syrup/Sugar </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59.19</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59.48</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IN" sz="1550" b="1" i="0" u="none" strike="noStrike" dirty="0" smtClean="0">
                          <a:solidFill>
                            <a:srgbClr val="000066"/>
                          </a:solidFill>
                          <a:latin typeface="Trebuchet MS" pitchFamily="34" charset="0"/>
                          <a:cs typeface="Times New Roman" pitchFamily="18" charset="0"/>
                        </a:rPr>
                        <a:t>62.65</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63.45</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chemeClr val="tx2"/>
                          </a:solidFill>
                          <a:latin typeface="Trebuchet MS" pitchFamily="34" charset="0"/>
                          <a:cs typeface="Times New Roman" pitchFamily="18" charset="0"/>
                        </a:rPr>
                        <a:t>65.61</a:t>
                      </a:r>
                      <a:endParaRPr lang="en-IN" sz="1550" b="1" i="0" u="none" strike="noStrike" dirty="0">
                        <a:solidFill>
                          <a:schemeClr val="tx2"/>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10533">
                <a:tc>
                  <a:txBody>
                    <a:bodyPr/>
                    <a:lstStyle/>
                    <a:p>
                      <a:pPr algn="just" fontAlgn="ctr"/>
                      <a:r>
                        <a:rPr lang="en-IN" sz="1550" b="1" i="0" u="none" strike="noStrike" dirty="0" smtClean="0">
                          <a:solidFill>
                            <a:srgbClr val="000066"/>
                          </a:solidFill>
                          <a:latin typeface="Trebuchet MS" pitchFamily="34" charset="0"/>
                          <a:cs typeface="Times New Roman" pitchFamily="18" charset="0"/>
                        </a:rPr>
                        <a:t>Damaged Food</a:t>
                      </a:r>
                      <a:r>
                        <a:rPr lang="en-IN" sz="1550" b="1" i="0" u="none" strike="noStrike" baseline="0" dirty="0" smtClean="0">
                          <a:solidFill>
                            <a:srgbClr val="000066"/>
                          </a:solidFill>
                          <a:latin typeface="Trebuchet MS" pitchFamily="34" charset="0"/>
                          <a:cs typeface="Times New Roman" pitchFamily="18" charset="0"/>
                        </a:rPr>
                        <a:t> Grains </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47.13</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50.36</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IN" sz="1550" b="1" i="0" u="none" strike="noStrike" dirty="0" smtClean="0">
                          <a:solidFill>
                            <a:srgbClr val="000066"/>
                          </a:solidFill>
                          <a:latin typeface="Trebuchet MS" pitchFamily="34" charset="0"/>
                          <a:cs typeface="Times New Roman" pitchFamily="18" charset="0"/>
                        </a:rPr>
                        <a:t>51.55</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51.55</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chemeClr val="tx2"/>
                          </a:solidFill>
                          <a:latin typeface="Trebuchet MS" pitchFamily="34" charset="0"/>
                          <a:cs typeface="Times New Roman" pitchFamily="18" charset="0"/>
                        </a:rPr>
                        <a:t>55.54</a:t>
                      </a:r>
                      <a:endParaRPr lang="en-IN" sz="1550" b="1" i="0" u="none" strike="noStrike" dirty="0">
                        <a:solidFill>
                          <a:schemeClr val="tx2"/>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10533">
                <a:tc>
                  <a:txBody>
                    <a:bodyPr/>
                    <a:lstStyle/>
                    <a:p>
                      <a:pPr algn="just" fontAlgn="ctr"/>
                      <a:r>
                        <a:rPr lang="en-IN" sz="1550" b="1" i="0" u="none" strike="noStrike" dirty="0" smtClean="0">
                          <a:solidFill>
                            <a:srgbClr val="000066"/>
                          </a:solidFill>
                          <a:latin typeface="Trebuchet MS" pitchFamily="34" charset="0"/>
                          <a:cs typeface="Times New Roman" pitchFamily="18" charset="0"/>
                        </a:rPr>
                        <a:t>Surplus Rice issued by FCI </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IN" sz="1550" b="1" i="0" u="none" strike="noStrike" dirty="0" smtClean="0">
                          <a:solidFill>
                            <a:srgbClr val="000066"/>
                          </a:solidFill>
                          <a:latin typeface="Trebuchet MS" pitchFamily="34" charset="0"/>
                          <a:cs typeface="Times New Roman" pitchFamily="18" charset="0"/>
                        </a:rPr>
                        <a:t>56.87</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56.87</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chemeClr val="tx2"/>
                          </a:solidFill>
                          <a:latin typeface="Trebuchet MS" pitchFamily="34" charset="0"/>
                          <a:cs typeface="Times New Roman" pitchFamily="18" charset="0"/>
                        </a:rPr>
                        <a:t>58.50</a:t>
                      </a:r>
                      <a:endParaRPr lang="en-IN" sz="1550" b="1" i="0" u="none" strike="noStrike" dirty="0">
                        <a:solidFill>
                          <a:schemeClr val="tx2"/>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10533">
                <a:tc>
                  <a:txBody>
                    <a:bodyPr/>
                    <a:lstStyle/>
                    <a:p>
                      <a:pPr algn="just" fontAlgn="ctr"/>
                      <a:r>
                        <a:rPr lang="en-IN" sz="1550" b="1" i="0" u="none" strike="noStrike" dirty="0" smtClean="0">
                          <a:solidFill>
                            <a:srgbClr val="000066"/>
                          </a:solidFill>
                          <a:latin typeface="Trebuchet MS" pitchFamily="34" charset="0"/>
                          <a:cs typeface="Times New Roman" pitchFamily="18" charset="0"/>
                        </a:rPr>
                        <a:t>Corn </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0</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IN" sz="1550" b="1" i="0" u="none" strike="noStrike" dirty="0" smtClean="0">
                          <a:solidFill>
                            <a:srgbClr val="000066"/>
                          </a:solidFill>
                          <a:latin typeface="Trebuchet MS" pitchFamily="34" charset="0"/>
                          <a:cs typeface="Times New Roman" pitchFamily="18" charset="0"/>
                        </a:rPr>
                        <a:t>51.55</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rgbClr val="000066"/>
                          </a:solidFill>
                          <a:latin typeface="Trebuchet MS" pitchFamily="34" charset="0"/>
                          <a:cs typeface="Times New Roman" pitchFamily="18" charset="0"/>
                        </a:rPr>
                        <a:t>51.55</a:t>
                      </a:r>
                      <a:endParaRPr lang="en-IN" sz="155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50" b="1" i="0" u="none" strike="noStrike" dirty="0" smtClean="0">
                          <a:solidFill>
                            <a:schemeClr val="tx2"/>
                          </a:solidFill>
                          <a:latin typeface="Trebuchet MS" pitchFamily="34" charset="0"/>
                          <a:cs typeface="Times New Roman" pitchFamily="18" charset="0"/>
                        </a:rPr>
                        <a:t>56.35</a:t>
                      </a:r>
                      <a:endParaRPr lang="en-IN" sz="1550" b="1" i="0" u="none" strike="noStrike" dirty="0">
                        <a:solidFill>
                          <a:schemeClr val="tx2"/>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0"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16</a:t>
            </a:fld>
            <a:endParaRPr lang="en-US" dirty="0"/>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81000" y="849576"/>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11" name="Rectangle 10"/>
          <p:cNvSpPr/>
          <p:nvPr/>
        </p:nvSpPr>
        <p:spPr>
          <a:xfrm>
            <a:off x="685800" y="457200"/>
            <a:ext cx="7772400" cy="369332"/>
          </a:xfrm>
          <a:prstGeom prst="rect">
            <a:avLst/>
          </a:prstGeom>
        </p:spPr>
        <p:txBody>
          <a:bodyPr wrap="square">
            <a:spAutoFit/>
          </a:bodyPr>
          <a:lstStyle/>
          <a:p>
            <a:pPr lvl="0" algn="ctr" fontAlgn="base">
              <a:spcBef>
                <a:spcPct val="0"/>
              </a:spcBef>
              <a:spcAft>
                <a:spcPct val="0"/>
              </a:spcAft>
            </a:pPr>
            <a:r>
              <a:rPr lang="en-GB" b="1" dirty="0" smtClean="0">
                <a:ln>
                  <a:solidFill>
                    <a:srgbClr val="FF0000"/>
                  </a:solidFill>
                </a:ln>
                <a:solidFill>
                  <a:srgbClr val="006600"/>
                </a:solidFill>
                <a:latin typeface="Cambria" panose="02040503050406030204" pitchFamily="18" charset="0"/>
                <a:cs typeface="Arial" pitchFamily="34" charset="0"/>
              </a:rPr>
              <a:t>FEEDSTOCK COST AND ETHANOL YIELD </a:t>
            </a:r>
            <a:endParaRPr lang="en-GB" dirty="0" smtClean="0">
              <a:ln>
                <a:solidFill>
                  <a:srgbClr val="FF0000"/>
                </a:solidFill>
              </a:ln>
              <a:solidFill>
                <a:srgbClr val="006600"/>
              </a:solidFill>
              <a:latin typeface="Cambria" panose="02040503050406030204" pitchFamily="18" charset="0"/>
              <a:cs typeface="Arial" pitchFamily="34" charset="0"/>
            </a:endParaRPr>
          </a:p>
        </p:txBody>
      </p:sp>
      <p:pic>
        <p:nvPicPr>
          <p:cNvPr id="9" name="Picture 8" descr="AGSC.png"/>
          <p:cNvPicPr>
            <a:picLocks noChangeAspect="1"/>
          </p:cNvPicPr>
          <p:nvPr/>
        </p:nvPicPr>
        <p:blipFill>
          <a:blip r:embed="rId2" cstate="print"/>
          <a:stretch>
            <a:fillRect/>
          </a:stretch>
        </p:blipFill>
        <p:spPr>
          <a:xfrm>
            <a:off x="12888" y="6343492"/>
            <a:ext cx="672912" cy="514505"/>
          </a:xfrm>
          <a:prstGeom prst="rect">
            <a:avLst/>
          </a:prstGeom>
        </p:spPr>
      </p:pic>
      <p:pic>
        <p:nvPicPr>
          <p:cNvPr id="12" name="Picture 4" descr="New Picture.bmp"/>
          <p:cNvPicPr>
            <a:picLocks noChangeAspect="1"/>
          </p:cNvPicPr>
          <p:nvPr/>
        </p:nvPicPr>
        <p:blipFill>
          <a:blip r:embed="rId3"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graphicFrame>
        <p:nvGraphicFramePr>
          <p:cNvPr id="4" name="Table 3"/>
          <p:cNvGraphicFramePr>
            <a:graphicFrameLocks noGrp="1"/>
          </p:cNvGraphicFramePr>
          <p:nvPr/>
        </p:nvGraphicFramePr>
        <p:xfrm>
          <a:off x="714376" y="1143000"/>
          <a:ext cx="7743824" cy="4309628"/>
        </p:xfrm>
        <a:graphic>
          <a:graphicData uri="http://schemas.openxmlformats.org/drawingml/2006/table">
            <a:tbl>
              <a:tblPr/>
              <a:tblGrid>
                <a:gridCol w="2601818"/>
                <a:gridCol w="2635914"/>
                <a:gridCol w="2506092"/>
              </a:tblGrid>
              <a:tr h="470017">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Feedstock </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Typical Cost / MT of the </a:t>
                      </a:r>
                    </a:p>
                    <a:p>
                      <a:pPr algn="ctr" fontAlgn="ctr"/>
                      <a:r>
                        <a:rPr lang="en-IN" sz="1600" b="1" i="0" u="none" strike="noStrike" baseline="0" dirty="0" smtClean="0">
                          <a:solidFill>
                            <a:srgbClr val="000066"/>
                          </a:solidFill>
                          <a:latin typeface="Trebuchet MS" pitchFamily="34" charset="0"/>
                          <a:cs typeface="Times New Roman" pitchFamily="18" charset="0"/>
                        </a:rPr>
                        <a:t>Feedstock (Rs.) </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Quantity of Alcohol </a:t>
                      </a:r>
                    </a:p>
                    <a:p>
                      <a:pPr algn="ctr" fontAlgn="ctr"/>
                      <a:r>
                        <a:rPr lang="en-IN" sz="1600" b="1" i="0" u="none" strike="noStrike" baseline="0" dirty="0" smtClean="0">
                          <a:solidFill>
                            <a:srgbClr val="000066"/>
                          </a:solidFill>
                          <a:latin typeface="Trebuchet MS" pitchFamily="34" charset="0"/>
                          <a:cs typeface="Times New Roman" pitchFamily="18" charset="0"/>
                        </a:rPr>
                        <a:t>(Total spirit) per MT of Feedstock </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686285">
                <a:tc>
                  <a:txBody>
                    <a:bodyPr/>
                    <a:lstStyle/>
                    <a:p>
                      <a:pPr algn="just" fontAlgn="ctr"/>
                      <a:r>
                        <a:rPr lang="en-IN" sz="1600" b="1" i="0" u="none" strike="noStrike" dirty="0" smtClean="0">
                          <a:solidFill>
                            <a:srgbClr val="000066"/>
                          </a:solidFill>
                          <a:latin typeface="Trebuchet MS" pitchFamily="34" charset="0"/>
                          <a:cs typeface="Times New Roman" pitchFamily="18" charset="0"/>
                        </a:rPr>
                        <a:t>Sugarcane</a:t>
                      </a:r>
                      <a:r>
                        <a:rPr lang="en-IN" sz="1600" b="1" i="0" u="none" strike="noStrike" baseline="0" dirty="0" smtClean="0">
                          <a:solidFill>
                            <a:srgbClr val="000066"/>
                          </a:solidFill>
                          <a:latin typeface="Trebuchet MS" pitchFamily="34" charset="0"/>
                          <a:cs typeface="Times New Roman" pitchFamily="18" charset="0"/>
                        </a:rPr>
                        <a:t> juice / Sugar / Sugar syrup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2850 (price of sugarcane at 10% sugar recovery)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75</a:t>
                      </a:r>
                      <a:r>
                        <a:rPr lang="en-IN" sz="1600" b="1" i="0" u="none" strike="noStrike" baseline="0" dirty="0" smtClean="0">
                          <a:solidFill>
                            <a:srgbClr val="000066"/>
                          </a:solidFill>
                          <a:latin typeface="Trebuchet MS" pitchFamily="34" charset="0"/>
                          <a:cs typeface="Times New Roman" pitchFamily="18" charset="0"/>
                        </a:rPr>
                        <a:t> </a:t>
                      </a:r>
                      <a:r>
                        <a:rPr lang="en-IN" sz="1600" b="1" i="0" u="none" strike="noStrike" dirty="0" smtClean="0">
                          <a:solidFill>
                            <a:srgbClr val="000066"/>
                          </a:solidFill>
                          <a:latin typeface="Trebuchet MS" pitchFamily="34" charset="0"/>
                          <a:cs typeface="Times New Roman" pitchFamily="18" charset="0"/>
                        </a:rPr>
                        <a:t>litre per tone of sugarcane</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23698">
                <a:tc>
                  <a:txBody>
                    <a:bodyPr/>
                    <a:lstStyle/>
                    <a:p>
                      <a:pPr algn="just" fontAlgn="ctr"/>
                      <a:r>
                        <a:rPr lang="en-IN" sz="1600" b="1" i="0" u="none" strike="noStrike" dirty="0" smtClean="0">
                          <a:solidFill>
                            <a:srgbClr val="000066"/>
                          </a:solidFill>
                          <a:latin typeface="Trebuchet MS" pitchFamily="34" charset="0"/>
                          <a:cs typeface="Times New Roman" pitchFamily="18" charset="0"/>
                        </a:rPr>
                        <a:t>B Molasses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13,500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300 litre</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14650">
                <a:tc>
                  <a:txBody>
                    <a:bodyPr/>
                    <a:lstStyle/>
                    <a:p>
                      <a:pPr algn="just" fontAlgn="ctr"/>
                      <a:r>
                        <a:rPr lang="en-IN" sz="1600" b="1" i="0" u="none" strike="noStrike" dirty="0" smtClean="0">
                          <a:solidFill>
                            <a:srgbClr val="000066"/>
                          </a:solidFill>
                          <a:latin typeface="Trebuchet MS" pitchFamily="34" charset="0"/>
                          <a:cs typeface="Times New Roman" pitchFamily="18" charset="0"/>
                        </a:rPr>
                        <a:t>C Molasses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8000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225 litre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14650">
                <a:tc>
                  <a:txBody>
                    <a:bodyPr/>
                    <a:lstStyle/>
                    <a:p>
                      <a:pPr algn="just" fontAlgn="ctr"/>
                      <a:r>
                        <a:rPr lang="en-IN" sz="1600" b="1" i="0" u="none" strike="noStrike" dirty="0" smtClean="0">
                          <a:solidFill>
                            <a:srgbClr val="000066"/>
                          </a:solidFill>
                          <a:latin typeface="Trebuchet MS" pitchFamily="34" charset="0"/>
                          <a:cs typeface="Times New Roman" pitchFamily="18" charset="0"/>
                        </a:rPr>
                        <a:t>Damaged Food Grains </a:t>
                      </a:r>
                    </a:p>
                    <a:p>
                      <a:pPr algn="just" fontAlgn="ctr"/>
                      <a:r>
                        <a:rPr lang="en-IN" sz="1600" b="1" i="0" u="none" strike="noStrike" dirty="0" smtClean="0">
                          <a:solidFill>
                            <a:srgbClr val="000066"/>
                          </a:solidFill>
                          <a:latin typeface="Trebuchet MS" pitchFamily="34" charset="0"/>
                          <a:cs typeface="Times New Roman" pitchFamily="18" charset="0"/>
                        </a:rPr>
                        <a:t>(Broken</a:t>
                      </a:r>
                      <a:r>
                        <a:rPr lang="en-IN" sz="1600" b="1" i="0" u="none" strike="noStrike" baseline="0" dirty="0" smtClean="0">
                          <a:solidFill>
                            <a:srgbClr val="000066"/>
                          </a:solidFill>
                          <a:latin typeface="Trebuchet MS" pitchFamily="34" charset="0"/>
                          <a:cs typeface="Times New Roman" pitchFamily="18" charset="0"/>
                        </a:rPr>
                        <a:t> rice#)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18,000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450 litre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14650">
                <a:tc>
                  <a:txBody>
                    <a:bodyPr/>
                    <a:lstStyle/>
                    <a:p>
                      <a:pPr algn="just" fontAlgn="ctr"/>
                      <a:r>
                        <a:rPr lang="en-IN" sz="1600" b="1" i="0" u="none" strike="noStrike" dirty="0" smtClean="0">
                          <a:solidFill>
                            <a:srgbClr val="000066"/>
                          </a:solidFill>
                          <a:latin typeface="Trebuchet MS" pitchFamily="34" charset="0"/>
                          <a:cs typeface="Times New Roman" pitchFamily="18" charset="0"/>
                        </a:rPr>
                        <a:t>Rice available with FCI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20,000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470 litre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14650">
                <a:tc>
                  <a:txBody>
                    <a:bodyPr/>
                    <a:lstStyle/>
                    <a:p>
                      <a:pPr algn="just" fontAlgn="ctr"/>
                      <a:r>
                        <a:rPr lang="en-IN" sz="1600" b="1" i="0" u="none" strike="noStrike" dirty="0" smtClean="0">
                          <a:solidFill>
                            <a:srgbClr val="000066"/>
                          </a:solidFill>
                          <a:latin typeface="Trebuchet MS" pitchFamily="34" charset="0"/>
                          <a:cs typeface="Times New Roman" pitchFamily="18" charset="0"/>
                        </a:rPr>
                        <a:t>Maize#</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16,000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400 litre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4" name="TextBox 13"/>
          <p:cNvSpPr txBox="1"/>
          <p:nvPr/>
        </p:nvSpPr>
        <p:spPr>
          <a:xfrm>
            <a:off x="685800" y="5509101"/>
            <a:ext cx="7696200" cy="800219"/>
          </a:xfrm>
          <a:prstGeom prst="rect">
            <a:avLst/>
          </a:prstGeom>
          <a:noFill/>
        </p:spPr>
        <p:txBody>
          <a:bodyPr wrap="square" rtlCol="0">
            <a:spAutoFit/>
          </a:bodyPr>
          <a:lstStyle/>
          <a:p>
            <a:pPr algn="just">
              <a:buBlip>
                <a:blip r:embed="rId4"/>
              </a:buBlip>
              <a:tabLst>
                <a:tab pos="723900" algn="l"/>
              </a:tabLst>
            </a:pPr>
            <a:endParaRPr lang="en-US" sz="1400" b="1" dirty="0" smtClean="0">
              <a:latin typeface="Cambria" pitchFamily="18" charset="0"/>
            </a:endParaRPr>
          </a:p>
          <a:p>
            <a:pPr lvl="0" algn="just">
              <a:buBlip>
                <a:blip r:embed="rId4"/>
              </a:buBlip>
              <a:tabLst>
                <a:tab pos="723900" algn="l"/>
              </a:tabLst>
            </a:pPr>
            <a:r>
              <a:rPr lang="en-US" sz="1400" b="1" dirty="0" smtClean="0">
                <a:latin typeface="Cambria" pitchFamily="18" charset="0"/>
              </a:rPr>
              <a:t>        	</a:t>
            </a:r>
            <a:r>
              <a:rPr lang="en-US" sz="1600" b="1" dirty="0" smtClean="0">
                <a:latin typeface="Trebuchet MS" pitchFamily="34" charset="0"/>
              </a:rPr>
              <a:t># the rates vary from region to region and also in accordance 	with demand/supply or quality. </a:t>
            </a:r>
          </a:p>
        </p:txBody>
      </p:sp>
      <p:sp>
        <p:nvSpPr>
          <p:cNvPr id="10"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17</a:t>
            </a:fld>
            <a:endParaRPr lang="en-US" dirty="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81000" y="849576"/>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11" name="Rectangle 10"/>
          <p:cNvSpPr/>
          <p:nvPr/>
        </p:nvSpPr>
        <p:spPr>
          <a:xfrm>
            <a:off x="685800" y="457200"/>
            <a:ext cx="7772400" cy="369332"/>
          </a:xfrm>
          <a:prstGeom prst="rect">
            <a:avLst/>
          </a:prstGeom>
        </p:spPr>
        <p:txBody>
          <a:bodyPr wrap="square">
            <a:spAutoFit/>
          </a:bodyPr>
          <a:lstStyle/>
          <a:p>
            <a:pPr lvl="0" algn="ctr" fontAlgn="base">
              <a:spcBef>
                <a:spcPct val="0"/>
              </a:spcBef>
              <a:spcAft>
                <a:spcPct val="0"/>
              </a:spcAft>
            </a:pPr>
            <a:r>
              <a:rPr lang="en-GB" b="1" dirty="0" smtClean="0">
                <a:ln>
                  <a:solidFill>
                    <a:srgbClr val="FF0000"/>
                  </a:solidFill>
                </a:ln>
                <a:solidFill>
                  <a:srgbClr val="006600"/>
                </a:solidFill>
                <a:latin typeface="Cambria" pitchFamily="18" charset="0"/>
                <a:cs typeface="Arial" pitchFamily="34" charset="0"/>
              </a:rPr>
              <a:t>EMISSION REDUCTION POTENTIAL OF ETHANOL-GASOLINE BLENDS  </a:t>
            </a:r>
            <a:endParaRPr lang="en-GB" dirty="0" smtClean="0">
              <a:ln>
                <a:solidFill>
                  <a:srgbClr val="FF0000"/>
                </a:solidFill>
              </a:ln>
              <a:solidFill>
                <a:srgbClr val="006600"/>
              </a:solidFill>
              <a:latin typeface="Cambria" pitchFamily="18" charset="0"/>
              <a:cs typeface="Arial" pitchFamily="34" charset="0"/>
            </a:endParaRPr>
          </a:p>
        </p:txBody>
      </p:sp>
      <p:pic>
        <p:nvPicPr>
          <p:cNvPr id="9" name="Picture 8" descr="AGSC.png"/>
          <p:cNvPicPr>
            <a:picLocks noChangeAspect="1"/>
          </p:cNvPicPr>
          <p:nvPr/>
        </p:nvPicPr>
        <p:blipFill>
          <a:blip r:embed="rId2" cstate="print"/>
          <a:stretch>
            <a:fillRect/>
          </a:stretch>
        </p:blipFill>
        <p:spPr>
          <a:xfrm>
            <a:off x="12888" y="6343492"/>
            <a:ext cx="672912" cy="514505"/>
          </a:xfrm>
          <a:prstGeom prst="rect">
            <a:avLst/>
          </a:prstGeom>
        </p:spPr>
      </p:pic>
      <p:pic>
        <p:nvPicPr>
          <p:cNvPr id="12" name="Picture 4" descr="New Picture.bmp"/>
          <p:cNvPicPr>
            <a:picLocks noChangeAspect="1"/>
          </p:cNvPicPr>
          <p:nvPr/>
        </p:nvPicPr>
        <p:blipFill>
          <a:blip r:embed="rId3"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graphicFrame>
        <p:nvGraphicFramePr>
          <p:cNvPr id="4" name="Table 3"/>
          <p:cNvGraphicFramePr>
            <a:graphicFrameLocks noGrp="1"/>
          </p:cNvGraphicFramePr>
          <p:nvPr/>
        </p:nvGraphicFramePr>
        <p:xfrm>
          <a:off x="404571" y="1412776"/>
          <a:ext cx="8334858" cy="3039922"/>
        </p:xfrm>
        <a:graphic>
          <a:graphicData uri="http://schemas.openxmlformats.org/drawingml/2006/table">
            <a:tbl>
              <a:tblPr/>
              <a:tblGrid>
                <a:gridCol w="1359117"/>
                <a:gridCol w="1143093"/>
                <a:gridCol w="1368152"/>
                <a:gridCol w="1440160"/>
                <a:gridCol w="1440160"/>
                <a:gridCol w="1584176"/>
              </a:tblGrid>
              <a:tr h="433106">
                <a:tc rowSpan="2">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Emission </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rowSpan="2">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Gasoline</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algn="ctr" fontAlgn="ctr"/>
                      <a:r>
                        <a:rPr lang="en-IN" sz="1600" b="1" i="0" u="none" strike="noStrike" baseline="0" dirty="0" smtClean="0">
                          <a:solidFill>
                            <a:srgbClr val="000066"/>
                          </a:solidFill>
                          <a:latin typeface="Trebuchet MS" pitchFamily="34" charset="0"/>
                        </a:rPr>
                        <a:t>Two Wheelers </a:t>
                      </a:r>
                      <a:endParaRPr lang="en-IN" sz="1600" b="1" i="0" u="none" strike="noStrike" baseline="0"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r" fontAlgn="ctr"/>
                      <a:endParaRPr lang="en-IN" sz="1600" b="1" i="0" u="none" strike="noStrike" baseline="0" dirty="0">
                        <a:solidFill>
                          <a:srgbClr val="000066"/>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gridSpan="2">
                  <a:txBody>
                    <a:bodyPr/>
                    <a:lstStyle/>
                    <a:p>
                      <a:pPr algn="ctr" fontAlgn="ctr"/>
                      <a:r>
                        <a:rPr lang="en-IN" sz="1600" b="1" i="0" u="none" strike="noStrike" baseline="0" dirty="0" smtClean="0">
                          <a:solidFill>
                            <a:srgbClr val="000066"/>
                          </a:solidFill>
                          <a:latin typeface="Trebuchet MS" pitchFamily="34" charset="0"/>
                        </a:rPr>
                        <a:t>Four Wheelers </a:t>
                      </a:r>
                      <a:endParaRPr lang="en-IN" sz="1600" b="1" i="0" u="none" strike="noStrike" baseline="0"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r" fontAlgn="ctr"/>
                      <a:endParaRPr lang="en-IN" sz="1600" b="1" i="0" u="none" strike="noStrike" baseline="0" dirty="0">
                        <a:solidFill>
                          <a:srgbClr val="000066"/>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433106">
                <a:tc vMerge="1">
                  <a:txBody>
                    <a:bodyPr/>
                    <a:lstStyle/>
                    <a:p>
                      <a:pPr algn="r" fontAlgn="ctr"/>
                      <a:endParaRPr lang="en-IN" sz="1600" b="1" i="0" u="none" strike="noStrike" baseline="0" dirty="0">
                        <a:solidFill>
                          <a:srgbClr val="000066"/>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vMerge="1">
                  <a:txBody>
                    <a:bodyPr/>
                    <a:lstStyle/>
                    <a:p>
                      <a:pPr algn="r" fontAlgn="ctr"/>
                      <a:endParaRPr lang="en-IN" sz="1600" b="1" i="0" u="none" strike="noStrike" baseline="0" dirty="0">
                        <a:solidFill>
                          <a:srgbClr val="000066"/>
                        </a:solidFill>
                        <a:latin typeface="Cambria"/>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E10</a:t>
                      </a:r>
                      <a:r>
                        <a:rPr lang="en-IN" sz="1600" b="1" i="0" u="none" strike="noStrike" baseline="30000" dirty="0" smtClean="0">
                          <a:solidFill>
                            <a:srgbClr val="000066"/>
                          </a:solidFill>
                          <a:latin typeface="Trebuchet MS" pitchFamily="34" charset="0"/>
                          <a:cs typeface="Times New Roman" pitchFamily="18" charset="0"/>
                        </a:rPr>
                        <a:t>*</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E20</a:t>
                      </a:r>
                      <a:r>
                        <a:rPr lang="en-IN" sz="1600" b="1" i="0" u="none" strike="noStrike" baseline="30000" dirty="0" smtClean="0">
                          <a:solidFill>
                            <a:srgbClr val="000066"/>
                          </a:solidFill>
                          <a:latin typeface="Trebuchet MS" pitchFamily="34" charset="0"/>
                          <a:cs typeface="Times New Roman" pitchFamily="18" charset="0"/>
                        </a:rPr>
                        <a:t>*</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E10</a:t>
                      </a:r>
                      <a:r>
                        <a:rPr lang="en-IN" sz="1600" b="1" i="0" u="none" strike="noStrike" baseline="30000" dirty="0" smtClean="0">
                          <a:solidFill>
                            <a:srgbClr val="000066"/>
                          </a:solidFill>
                          <a:latin typeface="Trebuchet MS" pitchFamily="34" charset="0"/>
                          <a:cs typeface="Times New Roman" pitchFamily="18" charset="0"/>
                        </a:rPr>
                        <a:t>*</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E20</a:t>
                      </a:r>
                      <a:r>
                        <a:rPr lang="en-IN" sz="1600" b="1" i="0" u="none" strike="noStrike" baseline="30000" dirty="0" smtClean="0">
                          <a:solidFill>
                            <a:srgbClr val="000066"/>
                          </a:solidFill>
                          <a:latin typeface="Trebuchet MS" pitchFamily="34" charset="0"/>
                          <a:cs typeface="Times New Roman" pitchFamily="18" charset="0"/>
                        </a:rPr>
                        <a:t>*</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590364">
                <a:tc>
                  <a:txBody>
                    <a:bodyPr/>
                    <a:lstStyle/>
                    <a:p>
                      <a:pPr algn="just" fontAlgn="ctr"/>
                      <a:r>
                        <a:rPr lang="en-IN" sz="1600" b="1" i="0" u="none" strike="noStrike" dirty="0" smtClean="0">
                          <a:solidFill>
                            <a:srgbClr val="000066"/>
                          </a:solidFill>
                          <a:latin typeface="Trebuchet MS" pitchFamily="34" charset="0"/>
                          <a:cs typeface="Times New Roman" pitchFamily="18" charset="0"/>
                        </a:rPr>
                        <a:t>Carbon Monoxide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Baseline</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20% lower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50% lower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20% lower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30% lower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0364">
                <a:tc>
                  <a:txBody>
                    <a:bodyPr/>
                    <a:lstStyle/>
                    <a:p>
                      <a:pPr algn="just" fontAlgn="ctr"/>
                      <a:r>
                        <a:rPr lang="en-IN" sz="1600" b="1" i="0" u="none" strike="noStrike" dirty="0" smtClean="0">
                          <a:solidFill>
                            <a:srgbClr val="000066"/>
                          </a:solidFill>
                          <a:latin typeface="Trebuchet MS" pitchFamily="34" charset="0"/>
                          <a:cs typeface="Times New Roman" pitchFamily="18" charset="0"/>
                        </a:rPr>
                        <a:t>Hydrocarbons</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Baseline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20% lower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20% lower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20% lower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20% lower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992982">
                <a:tc>
                  <a:txBody>
                    <a:bodyPr/>
                    <a:lstStyle/>
                    <a:p>
                      <a:pPr algn="just" fontAlgn="ctr"/>
                      <a:r>
                        <a:rPr lang="en-IN" sz="1600" b="1" i="0" u="none" strike="noStrike" dirty="0" smtClean="0">
                          <a:solidFill>
                            <a:srgbClr val="000066"/>
                          </a:solidFill>
                          <a:latin typeface="Trebuchet MS" pitchFamily="34" charset="0"/>
                          <a:cs typeface="Times New Roman" pitchFamily="18" charset="0"/>
                        </a:rPr>
                        <a:t>Oxides</a:t>
                      </a:r>
                      <a:r>
                        <a:rPr lang="en-IN" sz="1600" b="1" i="0" u="none" strike="noStrike" baseline="0" dirty="0" smtClean="0">
                          <a:solidFill>
                            <a:srgbClr val="000066"/>
                          </a:solidFill>
                          <a:latin typeface="Trebuchet MS" pitchFamily="34" charset="0"/>
                          <a:cs typeface="Times New Roman" pitchFamily="18" charset="0"/>
                        </a:rPr>
                        <a:t> of nitrogen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Baseline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No significant trend</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10% higher</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IN" sz="1600" b="1" i="0" u="none" strike="noStrike" dirty="0" smtClean="0">
                          <a:solidFill>
                            <a:srgbClr val="000066"/>
                          </a:solidFill>
                          <a:latin typeface="Trebuchet MS" pitchFamily="34" charset="0"/>
                          <a:cs typeface="Times New Roman" pitchFamily="18" charset="0"/>
                        </a:rPr>
                        <a:t>No significant trend</a:t>
                      </a:r>
                      <a:r>
                        <a:rPr lang="en-IN" sz="1600" b="1" i="0" u="none" strike="noStrike" baseline="0" dirty="0" smtClean="0">
                          <a:solidFill>
                            <a:srgbClr val="000066"/>
                          </a:solidFill>
                          <a:latin typeface="Trebuchet MS" pitchFamily="34" charset="0"/>
                          <a:cs typeface="Times New Roman" pitchFamily="18" charset="0"/>
                        </a:rPr>
                        <a:t> </a:t>
                      </a:r>
                      <a:r>
                        <a:rPr lang="en-IN" sz="1600" b="1" i="0" u="none" strike="noStrike" dirty="0" smtClean="0">
                          <a:solidFill>
                            <a:srgbClr val="000066"/>
                          </a:solidFill>
                          <a:latin typeface="Trebuchet MS" pitchFamily="34" charset="0"/>
                          <a:cs typeface="Times New Roman" pitchFamily="18" charset="0"/>
                        </a:rPr>
                        <a:t>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Same</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3"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18</a:t>
            </a:fld>
            <a:endParaRPr lang="en-US" dirty="0"/>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81000" y="849576"/>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11" name="Rectangle 10"/>
          <p:cNvSpPr/>
          <p:nvPr/>
        </p:nvSpPr>
        <p:spPr>
          <a:xfrm>
            <a:off x="685800" y="457200"/>
            <a:ext cx="7772400" cy="369332"/>
          </a:xfrm>
          <a:prstGeom prst="rect">
            <a:avLst/>
          </a:prstGeom>
        </p:spPr>
        <p:txBody>
          <a:bodyPr wrap="square">
            <a:spAutoFit/>
          </a:bodyPr>
          <a:lstStyle/>
          <a:p>
            <a:pPr lvl="0" algn="ctr" fontAlgn="base">
              <a:spcBef>
                <a:spcPct val="0"/>
              </a:spcBef>
              <a:spcAft>
                <a:spcPct val="0"/>
              </a:spcAft>
            </a:pPr>
            <a:r>
              <a:rPr lang="en-GB" b="1" dirty="0" smtClean="0">
                <a:ln>
                  <a:solidFill>
                    <a:srgbClr val="FF0000"/>
                  </a:solidFill>
                </a:ln>
                <a:solidFill>
                  <a:srgbClr val="006600"/>
                </a:solidFill>
                <a:latin typeface="Cambria" panose="02040503050406030204" pitchFamily="18" charset="0"/>
                <a:cs typeface="Arial" pitchFamily="34" charset="0"/>
              </a:rPr>
              <a:t>YEAR WISE &amp; SECTOR WISE ALCOHOL PRODUCTION PROJECTIONS </a:t>
            </a:r>
            <a:endParaRPr lang="en-GB" dirty="0" smtClean="0">
              <a:ln>
                <a:solidFill>
                  <a:srgbClr val="FF0000"/>
                </a:solidFill>
              </a:ln>
              <a:solidFill>
                <a:srgbClr val="006600"/>
              </a:solidFill>
              <a:latin typeface="Cambria" panose="02040503050406030204" pitchFamily="18" charset="0"/>
              <a:cs typeface="Arial" pitchFamily="34" charset="0"/>
            </a:endParaRPr>
          </a:p>
        </p:txBody>
      </p:sp>
      <p:pic>
        <p:nvPicPr>
          <p:cNvPr id="9" name="Picture 8" descr="AGSC.png"/>
          <p:cNvPicPr>
            <a:picLocks noChangeAspect="1"/>
          </p:cNvPicPr>
          <p:nvPr/>
        </p:nvPicPr>
        <p:blipFill>
          <a:blip r:embed="rId2" cstate="print"/>
          <a:stretch>
            <a:fillRect/>
          </a:stretch>
        </p:blipFill>
        <p:spPr>
          <a:xfrm>
            <a:off x="12888" y="6343492"/>
            <a:ext cx="672912" cy="514505"/>
          </a:xfrm>
          <a:prstGeom prst="rect">
            <a:avLst/>
          </a:prstGeom>
        </p:spPr>
      </p:pic>
      <p:pic>
        <p:nvPicPr>
          <p:cNvPr id="12" name="Picture 4" descr="New Picture.bmp"/>
          <p:cNvPicPr>
            <a:picLocks noChangeAspect="1"/>
          </p:cNvPicPr>
          <p:nvPr/>
        </p:nvPicPr>
        <p:blipFill>
          <a:blip r:embed="rId3"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graphicFrame>
        <p:nvGraphicFramePr>
          <p:cNvPr id="4" name="Table 3"/>
          <p:cNvGraphicFramePr>
            <a:graphicFrameLocks noGrp="1"/>
          </p:cNvGraphicFramePr>
          <p:nvPr/>
        </p:nvGraphicFramePr>
        <p:xfrm>
          <a:off x="467546" y="1157131"/>
          <a:ext cx="8280917" cy="4584387"/>
        </p:xfrm>
        <a:graphic>
          <a:graphicData uri="http://schemas.openxmlformats.org/drawingml/2006/table">
            <a:tbl>
              <a:tblPr/>
              <a:tblGrid>
                <a:gridCol w="994969"/>
                <a:gridCol w="690474"/>
                <a:gridCol w="613755"/>
                <a:gridCol w="618749"/>
                <a:gridCol w="915636"/>
                <a:gridCol w="649522"/>
                <a:gridCol w="782579"/>
                <a:gridCol w="782579"/>
                <a:gridCol w="646943"/>
                <a:gridCol w="918217"/>
                <a:gridCol w="667494"/>
              </a:tblGrid>
              <a:tr h="381000">
                <a:tc gridSpan="11">
                  <a:txBody>
                    <a:bodyPr/>
                    <a:lstStyle/>
                    <a:p>
                      <a:pPr marL="0" indent="0" algn="ctr" fontAlgn="ctr"/>
                      <a:r>
                        <a:rPr lang="en-IN" sz="1500" b="1" i="0" u="none" strike="noStrike" baseline="0" dirty="0" smtClean="0">
                          <a:solidFill>
                            <a:srgbClr val="000066"/>
                          </a:solidFill>
                          <a:latin typeface="Trebuchet MS" pitchFamily="34" charset="0"/>
                          <a:cs typeface="Times New Roman" pitchFamily="18" charset="0"/>
                        </a:rPr>
                        <a:t>ALCOHOL PRODUCTION PROJECTIONS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0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0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0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0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0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0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0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0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0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0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592607">
                <a:tc rowSpan="2">
                  <a:txBody>
                    <a:bodyPr/>
                    <a:lstStyle/>
                    <a:p>
                      <a:pPr marL="0" indent="0" algn="ctr" fontAlgn="ctr"/>
                      <a:r>
                        <a:rPr lang="en-IN" sz="1500" b="1" i="0" u="none" strike="noStrike" baseline="0" dirty="0" smtClean="0">
                          <a:solidFill>
                            <a:srgbClr val="000066"/>
                          </a:solidFill>
                          <a:latin typeface="Trebuchet MS" pitchFamily="34" charset="0"/>
                          <a:cs typeface="Times New Roman" pitchFamily="18" charset="0"/>
                        </a:rPr>
                        <a:t>ESY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gridSpan="3">
                  <a:txBody>
                    <a:bodyPr/>
                    <a:lstStyle/>
                    <a:p>
                      <a:pPr algn="ctr" fontAlgn="ctr"/>
                      <a:r>
                        <a:rPr lang="en-IN" sz="1500" b="1" i="0" u="none" strike="noStrike" baseline="0" dirty="0" smtClean="0">
                          <a:solidFill>
                            <a:srgbClr val="000066"/>
                          </a:solidFill>
                          <a:latin typeface="Trebuchet MS" pitchFamily="34" charset="0"/>
                          <a:cs typeface="Times New Roman" pitchFamily="18" charset="0"/>
                        </a:rPr>
                        <a:t>ETHANOL For Blending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1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1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rowSpan="2">
                  <a:txBody>
                    <a:bodyPr/>
                    <a:lstStyle/>
                    <a:p>
                      <a:pPr algn="ctr" fontAlgn="ctr"/>
                      <a:r>
                        <a:rPr lang="en-IN" sz="1500" b="1" i="0" u="none" strike="noStrike" baseline="0" dirty="0" smtClean="0">
                          <a:solidFill>
                            <a:srgbClr val="000066"/>
                          </a:solidFill>
                          <a:latin typeface="Trebuchet MS" pitchFamily="34" charset="0"/>
                          <a:cs typeface="Times New Roman" pitchFamily="18" charset="0"/>
                        </a:rPr>
                        <a:t>Blending </a:t>
                      </a:r>
                    </a:p>
                    <a:p>
                      <a:pPr algn="ctr" fontAlgn="ctr"/>
                      <a:r>
                        <a:rPr lang="en-IN" sz="1500" b="1" i="0" u="none" strike="noStrike" baseline="0" dirty="0" smtClean="0">
                          <a:solidFill>
                            <a:srgbClr val="000066"/>
                          </a:solidFill>
                          <a:latin typeface="Trebuchet MS" pitchFamily="34" charset="0"/>
                          <a:cs typeface="Times New Roman" pitchFamily="18" charset="0"/>
                        </a:rPr>
                        <a:t>(in %)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gridSpan="3">
                  <a:txBody>
                    <a:bodyPr/>
                    <a:lstStyle/>
                    <a:p>
                      <a:pPr algn="ctr" fontAlgn="ctr"/>
                      <a:r>
                        <a:rPr lang="en-IN" sz="1500" b="1" i="0" u="none" strike="noStrike" baseline="0" dirty="0" smtClean="0">
                          <a:solidFill>
                            <a:srgbClr val="000066"/>
                          </a:solidFill>
                          <a:latin typeface="Trebuchet MS" pitchFamily="34" charset="0"/>
                          <a:cs typeface="Times New Roman" pitchFamily="18" charset="0"/>
                        </a:rPr>
                        <a:t>For other uses  (ENA, </a:t>
                      </a:r>
                      <a:r>
                        <a:rPr lang="en-IN" sz="1500" b="1" i="0" u="none" strike="noStrike" baseline="0" dirty="0" err="1" smtClean="0">
                          <a:solidFill>
                            <a:srgbClr val="000066"/>
                          </a:solidFill>
                          <a:latin typeface="Trebuchet MS" pitchFamily="34" charset="0"/>
                          <a:cs typeface="Times New Roman" pitchFamily="18" charset="0"/>
                        </a:rPr>
                        <a:t>pharma</a:t>
                      </a:r>
                      <a:r>
                        <a:rPr lang="en-IN" sz="1500" b="1" i="0" u="none" strike="noStrike" baseline="0" dirty="0" smtClean="0">
                          <a:solidFill>
                            <a:srgbClr val="000066"/>
                          </a:solidFill>
                          <a:latin typeface="Trebuchet MS" pitchFamily="34" charset="0"/>
                          <a:cs typeface="Times New Roman" pitchFamily="18" charset="0"/>
                        </a:rPr>
                        <a:t> and  other Industrial purposes)</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1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1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gridSpan="3">
                  <a:txBody>
                    <a:bodyPr/>
                    <a:lstStyle/>
                    <a:p>
                      <a:pPr algn="ctr" fontAlgn="ctr"/>
                      <a:r>
                        <a:rPr lang="en-IN" sz="1500" b="1" i="0" u="none" strike="noStrike" baseline="0" dirty="0" smtClean="0">
                          <a:solidFill>
                            <a:srgbClr val="000066"/>
                          </a:solidFill>
                          <a:latin typeface="Trebuchet MS" pitchFamily="34" charset="0"/>
                          <a:cs typeface="Times New Roman" pitchFamily="18" charset="0"/>
                        </a:rPr>
                        <a:t>Total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1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hMerge="1">
                  <a:txBody>
                    <a:bodyPr/>
                    <a:lstStyle/>
                    <a:p>
                      <a:pPr algn="ctr" fontAlgn="ctr"/>
                      <a:endParaRPr lang="en-IN" sz="11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592607">
                <a:tc vMerge="1">
                  <a:txBody>
                    <a:bodyPr/>
                    <a:lstStyle/>
                    <a:p>
                      <a:pPr marL="0" indent="0" algn="just" fontAlgn="ctr"/>
                      <a:endParaRPr lang="en-IN" sz="11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00" b="1" i="0" u="none" strike="noStrike" baseline="0" dirty="0" smtClean="0">
                          <a:solidFill>
                            <a:srgbClr val="000066"/>
                          </a:solidFill>
                          <a:latin typeface="Trebuchet MS" pitchFamily="34" charset="0"/>
                          <a:cs typeface="Times New Roman" pitchFamily="18" charset="0"/>
                        </a:rPr>
                        <a:t>Grain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00" b="1" i="0" u="none" strike="noStrike" baseline="0" dirty="0" smtClean="0">
                          <a:solidFill>
                            <a:srgbClr val="000066"/>
                          </a:solidFill>
                          <a:latin typeface="Trebuchet MS" pitchFamily="34" charset="0"/>
                          <a:cs typeface="Times New Roman" pitchFamily="18" charset="0"/>
                        </a:rPr>
                        <a:t>Sugar sector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00" b="1" i="0" u="none" strike="noStrike" baseline="0" dirty="0" smtClean="0">
                          <a:solidFill>
                            <a:srgbClr val="000066"/>
                          </a:solidFill>
                          <a:latin typeface="Trebuchet MS" pitchFamily="34" charset="0"/>
                          <a:cs typeface="Times New Roman" pitchFamily="18" charset="0"/>
                        </a:rPr>
                        <a:t>Total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vMerge="1">
                  <a:txBody>
                    <a:bodyPr/>
                    <a:lstStyle/>
                    <a:p>
                      <a:pPr algn="ctr" fontAlgn="ctr"/>
                      <a:endParaRPr lang="en-IN" sz="1100" b="1" i="0" u="none" strike="noStrike" baseline="0" dirty="0">
                        <a:solidFill>
                          <a:srgbClr val="000066"/>
                        </a:solidFill>
                        <a:latin typeface="Cambria" pitchFamily="18"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00" b="1" i="0" u="none" strike="noStrike" baseline="0" dirty="0" smtClean="0">
                          <a:solidFill>
                            <a:srgbClr val="000066"/>
                          </a:solidFill>
                          <a:latin typeface="Trebuchet MS" pitchFamily="34" charset="0"/>
                          <a:cs typeface="Times New Roman" pitchFamily="18" charset="0"/>
                        </a:rPr>
                        <a:t>Grain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IN" sz="1500" b="1" i="0" u="none" strike="noStrike" baseline="0" dirty="0" smtClean="0">
                          <a:solidFill>
                            <a:srgbClr val="000066"/>
                          </a:solidFill>
                          <a:latin typeface="Trebuchet MS" pitchFamily="34" charset="0"/>
                          <a:cs typeface="Times New Roman" pitchFamily="18" charset="0"/>
                        </a:rPr>
                        <a:t>Sugar sector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00" b="1" i="0" u="none" strike="noStrike" baseline="0" dirty="0" smtClean="0">
                          <a:solidFill>
                            <a:srgbClr val="000066"/>
                          </a:solidFill>
                          <a:latin typeface="Trebuchet MS" pitchFamily="34" charset="0"/>
                          <a:cs typeface="Times New Roman" pitchFamily="18" charset="0"/>
                        </a:rPr>
                        <a:t>Total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00" b="1" i="0" u="none" strike="noStrike" baseline="0" dirty="0" smtClean="0">
                          <a:solidFill>
                            <a:srgbClr val="000066"/>
                          </a:solidFill>
                          <a:latin typeface="Trebuchet MS" pitchFamily="34" charset="0"/>
                          <a:cs typeface="Times New Roman" pitchFamily="18" charset="0"/>
                        </a:rPr>
                        <a:t>Grain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marR="0" indent="0" algn="ctr" defTabSz="914400" rtl="0" eaLnBrk="1" fontAlgn="ctr" latinLnBrk="0" hangingPunct="1">
                        <a:lnSpc>
                          <a:spcPct val="100000"/>
                        </a:lnSpc>
                        <a:spcBef>
                          <a:spcPts val="0"/>
                        </a:spcBef>
                        <a:spcAft>
                          <a:spcPts val="0"/>
                        </a:spcAft>
                        <a:buClrTx/>
                        <a:buSzTx/>
                        <a:buFontTx/>
                        <a:buNone/>
                        <a:tabLst/>
                        <a:defRPr/>
                      </a:pPr>
                      <a:r>
                        <a:rPr lang="en-IN" sz="1500" b="1" i="0" u="none" strike="noStrike" baseline="0" dirty="0" smtClean="0">
                          <a:solidFill>
                            <a:srgbClr val="000066"/>
                          </a:solidFill>
                          <a:latin typeface="Trebuchet MS" pitchFamily="34" charset="0"/>
                          <a:cs typeface="Times New Roman" pitchFamily="18" charset="0"/>
                        </a:rPr>
                        <a:t>Sugar sector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500" b="1" i="0" u="none" strike="noStrike" baseline="0" dirty="0" smtClean="0">
                          <a:solidFill>
                            <a:srgbClr val="000066"/>
                          </a:solidFill>
                          <a:latin typeface="Trebuchet MS" pitchFamily="34" charset="0"/>
                          <a:cs typeface="Times New Roman" pitchFamily="18" charset="0"/>
                        </a:rPr>
                        <a:t>Total </a:t>
                      </a:r>
                      <a:endParaRPr lang="en-IN" sz="15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426115">
                <a:tc>
                  <a:txBody>
                    <a:bodyPr/>
                    <a:lstStyle/>
                    <a:p>
                      <a:pPr algn="ctr" fontAlgn="ctr"/>
                      <a:r>
                        <a:rPr lang="en-IN" sz="1500" b="1" i="0" u="none" strike="noStrike" dirty="0" smtClean="0">
                          <a:solidFill>
                            <a:srgbClr val="000066"/>
                          </a:solidFill>
                          <a:latin typeface="Trebuchet MS" pitchFamily="34" charset="0"/>
                          <a:cs typeface="Times New Roman" pitchFamily="18" charset="0"/>
                        </a:rPr>
                        <a:t>2019-20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16</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157</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173</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5</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150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100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250</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166</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257</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423</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4890">
                <a:tc>
                  <a:txBody>
                    <a:bodyPr/>
                    <a:lstStyle/>
                    <a:p>
                      <a:pPr algn="ctr" fontAlgn="ctr"/>
                      <a:r>
                        <a:rPr lang="en-IN" sz="1500" b="1" i="0" u="none" strike="noStrike" dirty="0" smtClean="0">
                          <a:solidFill>
                            <a:srgbClr val="000066"/>
                          </a:solidFill>
                          <a:latin typeface="Trebuchet MS" pitchFamily="34" charset="0"/>
                          <a:cs typeface="Times New Roman" pitchFamily="18" charset="0"/>
                        </a:rPr>
                        <a:t>2020-21</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42</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290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332</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8.5</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150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110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260</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192</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400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592</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4890">
                <a:tc>
                  <a:txBody>
                    <a:bodyPr/>
                    <a:lstStyle/>
                    <a:p>
                      <a:pPr algn="ctr" fontAlgn="ctr"/>
                      <a:r>
                        <a:rPr lang="en-IN" sz="1500" b="1" i="0" u="none" strike="noStrike" dirty="0" smtClean="0">
                          <a:solidFill>
                            <a:srgbClr val="000066"/>
                          </a:solidFill>
                          <a:latin typeface="Trebuchet MS" pitchFamily="34" charset="0"/>
                          <a:cs typeface="Times New Roman" pitchFamily="18" charset="0"/>
                        </a:rPr>
                        <a:t>2021-22</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107</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330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437</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160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110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270</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267</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440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707</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4890">
                <a:tc>
                  <a:txBody>
                    <a:bodyPr/>
                    <a:lstStyle/>
                    <a:p>
                      <a:pPr algn="ctr" fontAlgn="ctr"/>
                      <a:r>
                        <a:rPr lang="en-IN" sz="1500" b="1" i="0" u="none" strike="noStrike" dirty="0" smtClean="0">
                          <a:solidFill>
                            <a:srgbClr val="000066"/>
                          </a:solidFill>
                          <a:latin typeface="Trebuchet MS" pitchFamily="34" charset="0"/>
                          <a:cs typeface="Times New Roman" pitchFamily="18" charset="0"/>
                        </a:rPr>
                        <a:t>2022-23</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123</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425</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542</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12</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170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110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280</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293</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535</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828</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4890">
                <a:tc>
                  <a:txBody>
                    <a:bodyPr/>
                    <a:lstStyle/>
                    <a:p>
                      <a:pPr algn="ctr" fontAlgn="ctr"/>
                      <a:r>
                        <a:rPr lang="en-IN" sz="1500" b="1" i="0" u="none" strike="noStrike" dirty="0" smtClean="0">
                          <a:solidFill>
                            <a:srgbClr val="000066"/>
                          </a:solidFill>
                          <a:latin typeface="Trebuchet MS" pitchFamily="34" charset="0"/>
                          <a:cs typeface="Times New Roman" pitchFamily="18" charset="0"/>
                        </a:rPr>
                        <a:t>2023-24</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208</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490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698</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15</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180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110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290</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388</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600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988</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4890">
                <a:tc>
                  <a:txBody>
                    <a:bodyPr/>
                    <a:lstStyle/>
                    <a:p>
                      <a:pPr algn="ctr" fontAlgn="ctr"/>
                      <a:r>
                        <a:rPr lang="en-IN" sz="1500" b="1" i="0" u="none" strike="noStrike" dirty="0" smtClean="0">
                          <a:solidFill>
                            <a:srgbClr val="000066"/>
                          </a:solidFill>
                          <a:latin typeface="Trebuchet MS" pitchFamily="34" charset="0"/>
                          <a:cs typeface="Times New Roman" pitchFamily="18" charset="0"/>
                        </a:rPr>
                        <a:t>2024-25</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438</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550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988</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20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190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110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300</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628</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660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1288</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14890">
                <a:tc>
                  <a:txBody>
                    <a:bodyPr/>
                    <a:lstStyle/>
                    <a:p>
                      <a:pPr algn="ctr" fontAlgn="ctr"/>
                      <a:r>
                        <a:rPr lang="en-IN" sz="1500" b="1" i="0" u="none" strike="noStrike" dirty="0" smtClean="0">
                          <a:solidFill>
                            <a:srgbClr val="000066"/>
                          </a:solidFill>
                          <a:latin typeface="Trebuchet MS" pitchFamily="34" charset="0"/>
                          <a:cs typeface="Times New Roman" pitchFamily="18" charset="0"/>
                        </a:rPr>
                        <a:t>2025-26</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466</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550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1016</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20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200</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134</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334</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666</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0066"/>
                          </a:solidFill>
                          <a:latin typeface="Trebuchet MS" pitchFamily="34" charset="0"/>
                          <a:cs typeface="Times New Roman" pitchFamily="18" charset="0"/>
                        </a:rPr>
                        <a:t>684</a:t>
                      </a:r>
                      <a:endParaRPr lang="en-IN" sz="15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500" b="1" i="0" u="none" strike="noStrike" dirty="0" smtClean="0">
                          <a:solidFill>
                            <a:srgbClr val="00B050"/>
                          </a:solidFill>
                          <a:latin typeface="Trebuchet MS" pitchFamily="34" charset="0"/>
                          <a:cs typeface="Times New Roman" pitchFamily="18" charset="0"/>
                        </a:rPr>
                        <a:t>1350</a:t>
                      </a:r>
                      <a:endParaRPr lang="en-IN" sz="1500" b="1" i="0" u="none" strike="noStrike" dirty="0">
                        <a:solidFill>
                          <a:srgbClr val="00B050"/>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0"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19</a:t>
            </a:fld>
            <a:endParaRPr lang="en-US" dirty="0"/>
          </a:p>
        </p:txBody>
      </p:sp>
    </p:spTree>
  </p:cSld>
  <p:clrMapOvr>
    <a:masterClrMapping/>
  </p:clrMapOvr>
  <p:transition advTm="5000"/>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Title 14"/>
          <p:cNvSpPr>
            <a:spLocks noGrp="1"/>
          </p:cNvSpPr>
          <p:nvPr>
            <p:ph type="title"/>
          </p:nvPr>
        </p:nvSpPr>
        <p:spPr>
          <a:xfrm>
            <a:off x="457200" y="152400"/>
            <a:ext cx="8229600" cy="1143000"/>
          </a:xfrm>
        </p:spPr>
        <p:txBody>
          <a:bodyPr>
            <a:normAutofit/>
          </a:bodyPr>
          <a:lstStyle/>
          <a:p>
            <a:pPr eaLnBrk="1" hangingPunct="1"/>
            <a:r>
              <a:rPr lang="en-US" sz="2800" dirty="0">
                <a:solidFill>
                  <a:srgbClr val="FF0000"/>
                </a:solidFill>
                <a:latin typeface="Trebuchet MS" pitchFamily="34" charset="0"/>
              </a:rPr>
              <a:t>Group</a:t>
            </a:r>
            <a:endParaRPr lang="en-US" sz="2800" b="1" dirty="0">
              <a:solidFill>
                <a:srgbClr val="FF0000"/>
              </a:solidFill>
              <a:latin typeface="Trebuchet MS" pitchFamily="34" charset="0"/>
            </a:endParaRPr>
          </a:p>
        </p:txBody>
      </p:sp>
      <p:grpSp>
        <p:nvGrpSpPr>
          <p:cNvPr id="2" name="Group 24"/>
          <p:cNvGrpSpPr/>
          <p:nvPr/>
        </p:nvGrpSpPr>
        <p:grpSpPr>
          <a:xfrm>
            <a:off x="306001" y="1143000"/>
            <a:ext cx="8435686" cy="3886200"/>
            <a:chOff x="910855" y="1143000"/>
            <a:chExt cx="7816595" cy="3886200"/>
          </a:xfrm>
        </p:grpSpPr>
        <p:pic>
          <p:nvPicPr>
            <p:cNvPr id="6" name="Picture 5" descr="AGEC.gif"/>
            <p:cNvPicPr>
              <a:picLocks noChangeAspect="1"/>
            </p:cNvPicPr>
            <p:nvPr/>
          </p:nvPicPr>
          <p:blipFill>
            <a:blip r:embed="rId3" cstate="print"/>
            <a:stretch>
              <a:fillRect/>
            </a:stretch>
          </p:blipFill>
          <p:spPr>
            <a:xfrm>
              <a:off x="914402" y="1143000"/>
              <a:ext cx="836025" cy="914400"/>
            </a:xfrm>
            <a:prstGeom prst="rect">
              <a:avLst/>
            </a:prstGeom>
          </p:spPr>
        </p:pic>
        <p:pic>
          <p:nvPicPr>
            <p:cNvPr id="7" name="Picture 6" descr="AGSC.gif"/>
            <p:cNvPicPr>
              <a:picLocks noChangeAspect="1"/>
            </p:cNvPicPr>
            <p:nvPr/>
          </p:nvPicPr>
          <p:blipFill>
            <a:blip r:embed="rId4" cstate="print"/>
            <a:stretch>
              <a:fillRect/>
            </a:stretch>
          </p:blipFill>
          <p:spPr>
            <a:xfrm>
              <a:off x="914400" y="2514600"/>
              <a:ext cx="836025" cy="914400"/>
            </a:xfrm>
            <a:prstGeom prst="rect">
              <a:avLst/>
            </a:prstGeom>
          </p:spPr>
        </p:pic>
        <p:pic>
          <p:nvPicPr>
            <p:cNvPr id="8" name="Picture 7" descr="AGEC FZC.gif"/>
            <p:cNvPicPr>
              <a:picLocks noChangeAspect="1"/>
            </p:cNvPicPr>
            <p:nvPr/>
          </p:nvPicPr>
          <p:blipFill>
            <a:blip r:embed="rId5" cstate="print"/>
            <a:stretch>
              <a:fillRect/>
            </a:stretch>
          </p:blipFill>
          <p:spPr>
            <a:xfrm>
              <a:off x="910855" y="4114800"/>
              <a:ext cx="765545" cy="914400"/>
            </a:xfrm>
            <a:prstGeom prst="rect">
              <a:avLst/>
            </a:prstGeom>
          </p:spPr>
        </p:pic>
        <p:sp>
          <p:nvSpPr>
            <p:cNvPr id="11" name="TextBox 10"/>
            <p:cNvSpPr txBox="1"/>
            <p:nvPr/>
          </p:nvSpPr>
          <p:spPr>
            <a:xfrm>
              <a:off x="1872309" y="2819400"/>
              <a:ext cx="3509251" cy="323165"/>
            </a:xfrm>
            <a:prstGeom prst="rect">
              <a:avLst/>
            </a:prstGeom>
            <a:noFill/>
          </p:spPr>
          <p:txBody>
            <a:bodyPr wrap="none" rtlCol="0">
              <a:spAutoFit/>
            </a:bodyPr>
            <a:lstStyle/>
            <a:p>
              <a:r>
                <a:rPr lang="en-US" sz="1500" dirty="0">
                  <a:solidFill>
                    <a:srgbClr val="FF0000"/>
                  </a:solidFill>
                  <a:latin typeface="Trebuchet MS" pitchFamily="34" charset="0"/>
                </a:rPr>
                <a:t>Avant-Garde </a:t>
              </a:r>
              <a:r>
                <a:rPr lang="en-US" sz="1500" dirty="0">
                  <a:latin typeface="Trebuchet MS" pitchFamily="34" charset="0"/>
                </a:rPr>
                <a:t>Systems and Controls (P) Ltd</a:t>
              </a:r>
              <a:endParaRPr lang="en-US" sz="1500" dirty="0"/>
            </a:p>
          </p:txBody>
        </p:sp>
        <p:sp>
          <p:nvSpPr>
            <p:cNvPr id="13" name="TextBox 12"/>
            <p:cNvSpPr txBox="1"/>
            <p:nvPr/>
          </p:nvSpPr>
          <p:spPr>
            <a:xfrm>
              <a:off x="1828800" y="4401235"/>
              <a:ext cx="4274211" cy="323165"/>
            </a:xfrm>
            <a:prstGeom prst="rect">
              <a:avLst/>
            </a:prstGeom>
            <a:noFill/>
          </p:spPr>
          <p:txBody>
            <a:bodyPr wrap="none" rtlCol="0">
              <a:spAutoFit/>
            </a:bodyPr>
            <a:lstStyle/>
            <a:p>
              <a:r>
                <a:rPr lang="en-US" sz="1500" dirty="0">
                  <a:solidFill>
                    <a:srgbClr val="FF0000"/>
                  </a:solidFill>
                  <a:latin typeface="Trebuchet MS" pitchFamily="34" charset="0"/>
                </a:rPr>
                <a:t>Avant-Garde </a:t>
              </a:r>
              <a:r>
                <a:rPr lang="en-US" sz="1500" dirty="0">
                  <a:latin typeface="Trebuchet MS" pitchFamily="34" charset="0"/>
                </a:rPr>
                <a:t>Engineers  &amp; Consultants FZC, </a:t>
              </a:r>
              <a:r>
                <a:rPr lang="en-US" sz="1500" dirty="0" err="1">
                  <a:latin typeface="Trebuchet MS" pitchFamily="34" charset="0"/>
                </a:rPr>
                <a:t>Sharjah</a:t>
              </a:r>
              <a:endParaRPr lang="en-US" sz="1500" dirty="0"/>
            </a:p>
          </p:txBody>
        </p:sp>
        <p:sp>
          <p:nvSpPr>
            <p:cNvPr id="14" name="TextBox 13"/>
            <p:cNvSpPr txBox="1"/>
            <p:nvPr/>
          </p:nvSpPr>
          <p:spPr>
            <a:xfrm>
              <a:off x="1852558" y="1429435"/>
              <a:ext cx="3908813" cy="323165"/>
            </a:xfrm>
            <a:prstGeom prst="rect">
              <a:avLst/>
            </a:prstGeom>
            <a:noFill/>
          </p:spPr>
          <p:txBody>
            <a:bodyPr wrap="none" rtlCol="0">
              <a:spAutoFit/>
            </a:bodyPr>
            <a:lstStyle/>
            <a:p>
              <a:r>
                <a:rPr lang="en-US" sz="1500" dirty="0">
                  <a:solidFill>
                    <a:srgbClr val="FF0000"/>
                  </a:solidFill>
                  <a:latin typeface="Trebuchet MS" pitchFamily="34" charset="0"/>
                </a:rPr>
                <a:t>Avant-Garde</a:t>
              </a:r>
              <a:r>
                <a:rPr lang="en-US" sz="1500" dirty="0">
                  <a:latin typeface="Trebuchet MS" pitchFamily="34" charset="0"/>
                </a:rPr>
                <a:t> Engineers and Consultants (P) Ltd</a:t>
              </a:r>
              <a:endParaRPr lang="en-US" sz="1500" dirty="0"/>
            </a:p>
          </p:txBody>
        </p:sp>
        <p:sp>
          <p:nvSpPr>
            <p:cNvPr id="16" name="TextBox 15"/>
            <p:cNvSpPr txBox="1"/>
            <p:nvPr/>
          </p:nvSpPr>
          <p:spPr>
            <a:xfrm>
              <a:off x="6594305" y="1653570"/>
              <a:ext cx="2011680" cy="784830"/>
            </a:xfrm>
            <a:prstGeom prst="rect">
              <a:avLst/>
            </a:prstGeom>
            <a:noFill/>
          </p:spPr>
          <p:txBody>
            <a:bodyPr wrap="square" rtlCol="0">
              <a:spAutoFit/>
            </a:bodyPr>
            <a:lstStyle/>
            <a:p>
              <a:pPr algn="ctr"/>
              <a:r>
                <a:rPr lang="en-US" sz="1500" dirty="0">
                  <a:solidFill>
                    <a:srgbClr val="FF0000"/>
                  </a:solidFill>
                  <a:latin typeface="Trebuchet MS" pitchFamily="34" charset="0"/>
                </a:rPr>
                <a:t>Consultancy and  Detailed Engineering Services &amp;</a:t>
              </a:r>
            </a:p>
          </p:txBody>
        </p:sp>
        <p:sp>
          <p:nvSpPr>
            <p:cNvPr id="17" name="TextBox 16"/>
            <p:cNvSpPr txBox="1"/>
            <p:nvPr/>
          </p:nvSpPr>
          <p:spPr>
            <a:xfrm>
              <a:off x="6698057" y="2362200"/>
              <a:ext cx="1733711" cy="1015663"/>
            </a:xfrm>
            <a:prstGeom prst="rect">
              <a:avLst/>
            </a:prstGeom>
            <a:noFill/>
          </p:spPr>
          <p:txBody>
            <a:bodyPr wrap="none" rtlCol="0">
              <a:spAutoFit/>
            </a:bodyPr>
            <a:lstStyle/>
            <a:p>
              <a:pPr algn="ctr"/>
              <a:r>
                <a:rPr lang="en-US" sz="1500" dirty="0">
                  <a:solidFill>
                    <a:srgbClr val="FF0000"/>
                  </a:solidFill>
                  <a:latin typeface="Trebuchet MS" pitchFamily="34" charset="0"/>
                </a:rPr>
                <a:t>Supply of Power </a:t>
              </a:r>
            </a:p>
            <a:p>
              <a:pPr algn="ctr"/>
              <a:r>
                <a:rPr lang="en-US" sz="1500" dirty="0">
                  <a:solidFill>
                    <a:srgbClr val="FF0000"/>
                  </a:solidFill>
                  <a:latin typeface="Trebuchet MS" pitchFamily="34" charset="0"/>
                </a:rPr>
                <a:t>Plant Equipment,</a:t>
              </a:r>
            </a:p>
            <a:p>
              <a:pPr algn="ctr"/>
              <a:r>
                <a:rPr lang="en-US" sz="1500" dirty="0">
                  <a:solidFill>
                    <a:srgbClr val="FF0000"/>
                  </a:solidFill>
                  <a:latin typeface="Trebuchet MS" pitchFamily="34" charset="0"/>
                </a:rPr>
                <a:t>Site Services, O&amp;M,</a:t>
              </a:r>
            </a:p>
            <a:p>
              <a:pPr algn="ctr"/>
              <a:r>
                <a:rPr lang="en-US" sz="1500" dirty="0">
                  <a:solidFill>
                    <a:srgbClr val="FF0000"/>
                  </a:solidFill>
                  <a:latin typeface="Trebuchet MS" pitchFamily="34" charset="0"/>
                </a:rPr>
                <a:t>Plant Revamping</a:t>
              </a:r>
            </a:p>
          </p:txBody>
        </p:sp>
        <p:sp>
          <p:nvSpPr>
            <p:cNvPr id="19" name="TextBox 18"/>
            <p:cNvSpPr txBox="1"/>
            <p:nvPr/>
          </p:nvSpPr>
          <p:spPr>
            <a:xfrm>
              <a:off x="6473863" y="4168170"/>
              <a:ext cx="2253587" cy="784830"/>
            </a:xfrm>
            <a:prstGeom prst="rect">
              <a:avLst/>
            </a:prstGeom>
            <a:noFill/>
          </p:spPr>
          <p:txBody>
            <a:bodyPr wrap="none" rtlCol="0">
              <a:spAutoFit/>
            </a:bodyPr>
            <a:lstStyle/>
            <a:p>
              <a:pPr algn="ctr"/>
              <a:r>
                <a:rPr lang="en-US" sz="1500" dirty="0">
                  <a:solidFill>
                    <a:srgbClr val="FF0000"/>
                  </a:solidFill>
                  <a:latin typeface="Trebuchet MS" pitchFamily="34" charset="0"/>
                </a:rPr>
                <a:t>Consultancy and Detailed </a:t>
              </a:r>
            </a:p>
            <a:p>
              <a:pPr algn="ctr"/>
              <a:r>
                <a:rPr lang="en-US" sz="1500" dirty="0">
                  <a:solidFill>
                    <a:srgbClr val="FF0000"/>
                  </a:solidFill>
                  <a:latin typeface="Trebuchet MS" pitchFamily="34" charset="0"/>
                </a:rPr>
                <a:t>Engineering Services</a:t>
              </a:r>
            </a:p>
            <a:p>
              <a:pPr algn="ctr"/>
              <a:r>
                <a:rPr lang="en-US" sz="1500" dirty="0">
                  <a:solidFill>
                    <a:srgbClr val="FF0000"/>
                  </a:solidFill>
                  <a:latin typeface="Trebuchet MS" pitchFamily="34" charset="0"/>
                </a:rPr>
                <a:t> for Overseas Projects</a:t>
              </a:r>
            </a:p>
          </p:txBody>
        </p:sp>
      </p:grpSp>
      <p:grpSp>
        <p:nvGrpSpPr>
          <p:cNvPr id="3" name="Group 20"/>
          <p:cNvGrpSpPr/>
          <p:nvPr/>
        </p:nvGrpSpPr>
        <p:grpSpPr>
          <a:xfrm>
            <a:off x="0" y="6165304"/>
            <a:ext cx="9144000" cy="432048"/>
            <a:chOff x="0" y="6165304"/>
            <a:chExt cx="9144000" cy="432048"/>
          </a:xfrm>
        </p:grpSpPr>
        <p:sp>
          <p:nvSpPr>
            <p:cNvPr id="22" name="Rectangle 21"/>
            <p:cNvSpPr/>
            <p:nvPr/>
          </p:nvSpPr>
          <p:spPr bwMode="auto">
            <a:xfrm>
              <a:off x="0" y="6248400"/>
              <a:ext cx="9144000" cy="276944"/>
            </a:xfrm>
            <a:prstGeom prst="rect">
              <a:avLst/>
            </a:prstGeom>
            <a:solidFill>
              <a:srgbClr val="FF0000"/>
            </a:solidFill>
            <a:ln>
              <a:solidFill>
                <a:srgbClr val="FF0000"/>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p:nvSpPr>
          <p:spPr bwMode="auto">
            <a:xfrm>
              <a:off x="827584" y="6165304"/>
              <a:ext cx="2889771"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0000"/>
                  </a:solidFill>
                  <a:latin typeface="Arial" pitchFamily="34" charset="0"/>
                  <a:cs typeface="Arial" pitchFamily="34" charset="0"/>
                </a:rPr>
                <a:t>AVANT-GARDE</a:t>
              </a:r>
            </a:p>
          </p:txBody>
        </p:sp>
      </p:grpSp>
      <p:sp>
        <p:nvSpPr>
          <p:cNvPr id="18" name="Right Brace 17"/>
          <p:cNvSpPr/>
          <p:nvPr/>
        </p:nvSpPr>
        <p:spPr>
          <a:xfrm>
            <a:off x="5638800" y="1295400"/>
            <a:ext cx="609600" cy="228600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24"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2</a:t>
            </a:fld>
            <a:endParaRPr lang="en-US" dirty="0"/>
          </a:p>
        </p:txBody>
      </p:sp>
    </p:spTree>
  </p:cSld>
  <p:clrMapOvr>
    <a:masterClrMapping/>
  </p:clrMapOvr>
  <p:transition>
    <p:fade/>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8" name="Straight Connector 7"/>
          <p:cNvCxnSpPr/>
          <p:nvPr/>
        </p:nvCxnSpPr>
        <p:spPr>
          <a:xfrm>
            <a:off x="381000" y="849576"/>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11" name="Rectangle 10"/>
          <p:cNvSpPr/>
          <p:nvPr/>
        </p:nvSpPr>
        <p:spPr>
          <a:xfrm>
            <a:off x="685800" y="457200"/>
            <a:ext cx="7772400" cy="346249"/>
          </a:xfrm>
          <a:prstGeom prst="rect">
            <a:avLst/>
          </a:prstGeom>
        </p:spPr>
        <p:txBody>
          <a:bodyPr wrap="square">
            <a:spAutoFit/>
          </a:bodyPr>
          <a:lstStyle/>
          <a:p>
            <a:pPr lvl="0" algn="ctr" fontAlgn="base">
              <a:spcBef>
                <a:spcPct val="0"/>
              </a:spcBef>
              <a:spcAft>
                <a:spcPct val="0"/>
              </a:spcAft>
            </a:pPr>
            <a:r>
              <a:rPr lang="en-GB" sz="1650" b="1" dirty="0" smtClean="0">
                <a:ln>
                  <a:solidFill>
                    <a:srgbClr val="FF0000"/>
                  </a:solidFill>
                </a:ln>
                <a:solidFill>
                  <a:srgbClr val="006600"/>
                </a:solidFill>
                <a:latin typeface="Cambria" panose="02040503050406030204" pitchFamily="18" charset="0"/>
                <a:cs typeface="Arial" pitchFamily="34" charset="0"/>
              </a:rPr>
              <a:t>AVAILABILITY OF FEED-STOCK FOR ETHANOL IN THE COUNTRY (IN LAKH TON)</a:t>
            </a:r>
            <a:endParaRPr lang="en-GB" sz="1650" dirty="0" smtClean="0">
              <a:ln>
                <a:solidFill>
                  <a:srgbClr val="FF0000"/>
                </a:solidFill>
              </a:ln>
              <a:solidFill>
                <a:srgbClr val="006600"/>
              </a:solidFill>
              <a:latin typeface="Cambria" panose="02040503050406030204" pitchFamily="18" charset="0"/>
              <a:cs typeface="Arial" pitchFamily="34" charset="0"/>
            </a:endParaRPr>
          </a:p>
        </p:txBody>
      </p:sp>
      <p:pic>
        <p:nvPicPr>
          <p:cNvPr id="9" name="Picture 8" descr="AGSC.png"/>
          <p:cNvPicPr>
            <a:picLocks noChangeAspect="1"/>
          </p:cNvPicPr>
          <p:nvPr/>
        </p:nvPicPr>
        <p:blipFill>
          <a:blip r:embed="rId2" cstate="print"/>
          <a:stretch>
            <a:fillRect/>
          </a:stretch>
        </p:blipFill>
        <p:spPr>
          <a:xfrm>
            <a:off x="12888" y="6343492"/>
            <a:ext cx="672912" cy="514505"/>
          </a:xfrm>
          <a:prstGeom prst="rect">
            <a:avLst/>
          </a:prstGeom>
        </p:spPr>
      </p:pic>
      <p:pic>
        <p:nvPicPr>
          <p:cNvPr id="12" name="Picture 4" descr="New Picture.bmp"/>
          <p:cNvPicPr>
            <a:picLocks noChangeAspect="1"/>
          </p:cNvPicPr>
          <p:nvPr/>
        </p:nvPicPr>
        <p:blipFill>
          <a:blip r:embed="rId3"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graphicFrame>
        <p:nvGraphicFramePr>
          <p:cNvPr id="4" name="Table 3"/>
          <p:cNvGraphicFramePr>
            <a:graphicFrameLocks noGrp="1"/>
          </p:cNvGraphicFramePr>
          <p:nvPr/>
        </p:nvGraphicFramePr>
        <p:xfrm>
          <a:off x="1003388" y="1275448"/>
          <a:ext cx="7137225" cy="2221101"/>
        </p:xfrm>
        <a:graphic>
          <a:graphicData uri="http://schemas.openxmlformats.org/drawingml/2006/table">
            <a:tbl>
              <a:tblPr/>
              <a:tblGrid>
                <a:gridCol w="1376585"/>
                <a:gridCol w="2160240"/>
                <a:gridCol w="2160240"/>
                <a:gridCol w="1440160"/>
              </a:tblGrid>
              <a:tr h="444896">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Feed Stock </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Annual production</a:t>
                      </a:r>
                    </a:p>
                    <a:p>
                      <a:pPr algn="ctr" fontAlgn="ctr"/>
                      <a:r>
                        <a:rPr lang="en-IN" sz="1600" b="1" i="0" u="none" strike="noStrike" baseline="0" dirty="0" smtClean="0">
                          <a:solidFill>
                            <a:srgbClr val="000066"/>
                          </a:solidFill>
                          <a:latin typeface="Trebuchet MS" pitchFamily="34" charset="0"/>
                          <a:cs typeface="Times New Roman" pitchFamily="18" charset="0"/>
                        </a:rPr>
                        <a:t> (</a:t>
                      </a:r>
                      <a:r>
                        <a:rPr lang="en-IN" sz="1600" b="1" i="0" u="none" strike="noStrike" baseline="0" dirty="0" err="1" smtClean="0">
                          <a:solidFill>
                            <a:srgbClr val="000066"/>
                          </a:solidFill>
                          <a:latin typeface="Trebuchet MS" pitchFamily="34" charset="0"/>
                          <a:cs typeface="Times New Roman" pitchFamily="18" charset="0"/>
                        </a:rPr>
                        <a:t>Lakh</a:t>
                      </a:r>
                      <a:r>
                        <a:rPr lang="en-IN" sz="1600" b="1" i="0" u="none" strike="noStrike" baseline="0" dirty="0" smtClean="0">
                          <a:solidFill>
                            <a:srgbClr val="000066"/>
                          </a:solidFill>
                          <a:latin typeface="Trebuchet MS" pitchFamily="34" charset="0"/>
                          <a:cs typeface="Times New Roman" pitchFamily="18" charset="0"/>
                        </a:rPr>
                        <a:t> Ton)</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Annual Consumption  (</a:t>
                      </a:r>
                      <a:r>
                        <a:rPr lang="en-IN" sz="1600" b="1" i="0" u="none" strike="noStrike" baseline="0" dirty="0" err="1" smtClean="0">
                          <a:solidFill>
                            <a:srgbClr val="000066"/>
                          </a:solidFill>
                          <a:latin typeface="Trebuchet MS" pitchFamily="34" charset="0"/>
                          <a:cs typeface="Times New Roman" pitchFamily="18" charset="0"/>
                        </a:rPr>
                        <a:t>Lakh</a:t>
                      </a:r>
                      <a:r>
                        <a:rPr lang="en-IN" sz="1600" b="1" i="0" u="none" strike="noStrike" baseline="0" dirty="0" smtClean="0">
                          <a:solidFill>
                            <a:srgbClr val="000066"/>
                          </a:solidFill>
                          <a:latin typeface="Trebuchet MS" pitchFamily="34" charset="0"/>
                          <a:cs typeface="Times New Roman" pitchFamily="18" charset="0"/>
                        </a:rPr>
                        <a:t> Ton)</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smtClean="0">
                          <a:solidFill>
                            <a:srgbClr val="000066"/>
                          </a:solidFill>
                          <a:latin typeface="Trebuchet MS" pitchFamily="34" charset="0"/>
                          <a:cs typeface="Times New Roman" pitchFamily="18" charset="0"/>
                        </a:rPr>
                        <a:t>Surplus  </a:t>
                      </a:r>
                    </a:p>
                    <a:p>
                      <a:pPr algn="ctr" fontAlgn="ctr"/>
                      <a:r>
                        <a:rPr lang="en-IN" sz="1600" b="1" i="0" u="none" strike="noStrike" baseline="0" dirty="0" smtClean="0">
                          <a:solidFill>
                            <a:srgbClr val="000066"/>
                          </a:solidFill>
                          <a:latin typeface="Trebuchet MS" pitchFamily="34" charset="0"/>
                          <a:cs typeface="Times New Roman" pitchFamily="18" charset="0"/>
                        </a:rPr>
                        <a:t>(</a:t>
                      </a:r>
                      <a:r>
                        <a:rPr lang="en-IN" sz="1600" b="1" i="0" u="none" strike="noStrike" baseline="0" dirty="0" err="1" smtClean="0">
                          <a:solidFill>
                            <a:srgbClr val="000066"/>
                          </a:solidFill>
                          <a:latin typeface="Trebuchet MS" pitchFamily="34" charset="0"/>
                          <a:cs typeface="Times New Roman" pitchFamily="18" charset="0"/>
                        </a:rPr>
                        <a:t>Lakh</a:t>
                      </a:r>
                      <a:r>
                        <a:rPr lang="en-IN" sz="1600" b="1" i="0" u="none" strike="noStrike" baseline="0" dirty="0" smtClean="0">
                          <a:solidFill>
                            <a:srgbClr val="000066"/>
                          </a:solidFill>
                          <a:latin typeface="Trebuchet MS" pitchFamily="34" charset="0"/>
                          <a:cs typeface="Times New Roman" pitchFamily="18" charset="0"/>
                        </a:rPr>
                        <a:t> Ton)</a:t>
                      </a:r>
                      <a:endParaRPr lang="en-IN" sz="1600" b="1" i="0" u="none" strike="noStrike" baseline="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401053">
                <a:tc>
                  <a:txBody>
                    <a:bodyPr/>
                    <a:lstStyle/>
                    <a:p>
                      <a:pPr algn="ctr" fontAlgn="ctr"/>
                      <a:r>
                        <a:rPr lang="en-IN" sz="1600" b="1" i="0" u="none" strike="noStrike" dirty="0" smtClean="0">
                          <a:solidFill>
                            <a:srgbClr val="000066"/>
                          </a:solidFill>
                          <a:latin typeface="Trebuchet MS" pitchFamily="34" charset="0"/>
                          <a:cs typeface="Times New Roman" pitchFamily="18" charset="0"/>
                        </a:rPr>
                        <a:t>Sugar </a:t>
                      </a:r>
                      <a:endParaRPr lang="en-IN" sz="1600" b="1" i="0" u="none" strike="noStrike" baseline="3000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320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260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60</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01053">
                <a:tc>
                  <a:txBody>
                    <a:bodyPr/>
                    <a:lstStyle/>
                    <a:p>
                      <a:pPr algn="ctr" fontAlgn="ctr"/>
                      <a:r>
                        <a:rPr lang="en-IN" sz="1600" b="1" i="0" u="none" strike="noStrike" dirty="0" smtClean="0">
                          <a:solidFill>
                            <a:srgbClr val="000066"/>
                          </a:solidFill>
                          <a:latin typeface="Trebuchet MS" pitchFamily="34" charset="0"/>
                          <a:cs typeface="Times New Roman" pitchFamily="18" charset="0"/>
                        </a:rPr>
                        <a:t>FCI rice</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baseline="3000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520 </a:t>
                      </a:r>
                    </a:p>
                    <a:p>
                      <a:pPr algn="ctr" fontAlgn="ctr"/>
                      <a:r>
                        <a:rPr lang="en-IN" sz="1600" b="1" i="0" u="none" strike="noStrike" dirty="0" smtClean="0">
                          <a:solidFill>
                            <a:srgbClr val="000066"/>
                          </a:solidFill>
                          <a:latin typeface="Trebuchet MS" pitchFamily="34" charset="0"/>
                          <a:cs typeface="Times New Roman" pitchFamily="18" charset="0"/>
                        </a:rPr>
                        <a:t>(Annual </a:t>
                      </a:r>
                    </a:p>
                    <a:p>
                      <a:pPr algn="ctr" fontAlgn="ctr"/>
                      <a:r>
                        <a:rPr lang="en-IN" sz="1600" b="1" i="0" u="none" strike="noStrike" dirty="0" smtClean="0">
                          <a:solidFill>
                            <a:srgbClr val="000066"/>
                          </a:solidFill>
                          <a:latin typeface="Trebuchet MS" pitchFamily="34" charset="0"/>
                          <a:cs typeface="Times New Roman" pitchFamily="18" charset="0"/>
                        </a:rPr>
                        <a:t>Procurement)</a:t>
                      </a:r>
                      <a:r>
                        <a:rPr lang="en-IN" sz="1600" b="1" i="0" u="none" strike="noStrike" baseline="0" dirty="0" smtClean="0">
                          <a:solidFill>
                            <a:srgbClr val="000066"/>
                          </a:solidFill>
                          <a:latin typeface="Trebuchet MS" pitchFamily="34" charset="0"/>
                          <a:cs typeface="Times New Roman" pitchFamily="18" charset="0"/>
                        </a:rPr>
                        <a:t>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350 </a:t>
                      </a:r>
                    </a:p>
                    <a:p>
                      <a:pPr algn="ctr" fontAlgn="ctr"/>
                      <a:r>
                        <a:rPr lang="en-IN" sz="1600" b="1" i="0" u="none" strike="noStrike" dirty="0" smtClean="0">
                          <a:solidFill>
                            <a:srgbClr val="000066"/>
                          </a:solidFill>
                          <a:latin typeface="Trebuchet MS" pitchFamily="34" charset="0"/>
                          <a:cs typeface="Times New Roman" pitchFamily="18" charset="0"/>
                        </a:rPr>
                        <a:t>(Annual issue)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309</a:t>
                      </a:r>
                      <a:endParaRPr lang="en-IN" sz="1600" b="1" i="0" u="none" strike="noStrike" baseline="30000" dirty="0" smtClean="0">
                        <a:solidFill>
                          <a:srgbClr val="000066"/>
                        </a:solidFill>
                        <a:latin typeface="Trebuchet MS" pitchFamily="34" charset="0"/>
                        <a:cs typeface="Times New Roman" pitchFamily="18" charset="0"/>
                      </a:endParaRPr>
                    </a:p>
                    <a:p>
                      <a:pPr algn="ctr" fontAlgn="ctr"/>
                      <a:r>
                        <a:rPr lang="en-IN" sz="1600" b="1" i="0" u="none" strike="noStrike" dirty="0" smtClean="0">
                          <a:solidFill>
                            <a:srgbClr val="000066"/>
                          </a:solidFill>
                          <a:latin typeface="Trebuchet MS" pitchFamily="34" charset="0"/>
                          <a:cs typeface="Times New Roman" pitchFamily="18" charset="0"/>
                        </a:rPr>
                        <a:t>(Stock in</a:t>
                      </a:r>
                    </a:p>
                    <a:p>
                      <a:pPr algn="ctr" fontAlgn="ctr"/>
                      <a:r>
                        <a:rPr lang="en-IN" sz="1600" b="1" i="0" u="none" strike="noStrike" dirty="0" smtClean="0">
                          <a:solidFill>
                            <a:srgbClr val="000066"/>
                          </a:solidFill>
                          <a:latin typeface="Trebuchet MS" pitchFamily="34" charset="0"/>
                          <a:cs typeface="Times New Roman" pitchFamily="18" charset="0"/>
                        </a:rPr>
                        <a:t> central pool) </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81798">
                <a:tc>
                  <a:txBody>
                    <a:bodyPr/>
                    <a:lstStyle/>
                    <a:p>
                      <a:pPr algn="ctr" fontAlgn="ctr"/>
                      <a:r>
                        <a:rPr lang="en-IN" sz="1600" b="1" i="0" u="none" strike="noStrike" dirty="0" smtClean="0">
                          <a:solidFill>
                            <a:srgbClr val="000066"/>
                          </a:solidFill>
                          <a:latin typeface="Trebuchet MS" pitchFamily="34" charset="0"/>
                          <a:cs typeface="Times New Roman" pitchFamily="18" charset="0"/>
                        </a:rPr>
                        <a:t>Maize**</a:t>
                      </a:r>
                      <a:endParaRPr lang="en-IN" sz="1600" b="1" i="0" u="none" strike="noStrike" baseline="3000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285</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165</a:t>
                      </a:r>
                      <a:endParaRPr lang="en-IN" sz="1600" b="1" i="0" u="none" strike="noStrike"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cs typeface="Times New Roman" pitchFamily="18" charset="0"/>
                        </a:rPr>
                        <a:t>103</a:t>
                      </a:r>
                      <a:r>
                        <a:rPr lang="en-IN" sz="1600" b="1" i="0" u="none" strike="noStrike" baseline="30000" dirty="0" smtClean="0">
                          <a:solidFill>
                            <a:srgbClr val="000066"/>
                          </a:solidFill>
                          <a:latin typeface="Trebuchet MS" pitchFamily="34" charset="0"/>
                          <a:cs typeface="Times New Roman" pitchFamily="18" charset="0"/>
                        </a:rPr>
                        <a:t>##</a:t>
                      </a:r>
                      <a:endParaRPr lang="en-IN" sz="1600" b="1" i="0" u="none" strike="noStrike" baseline="30000" dirty="0">
                        <a:solidFill>
                          <a:srgbClr val="000066"/>
                        </a:solidFill>
                        <a:latin typeface="Trebuchet MS" pitchFamily="34" charset="0"/>
                        <a:cs typeface="Times New Roman" pitchFamily="18"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14" name="TextBox 13"/>
          <p:cNvSpPr txBox="1"/>
          <p:nvPr/>
        </p:nvSpPr>
        <p:spPr>
          <a:xfrm>
            <a:off x="723900" y="3573016"/>
            <a:ext cx="7696200" cy="1815882"/>
          </a:xfrm>
          <a:prstGeom prst="rect">
            <a:avLst/>
          </a:prstGeom>
          <a:noFill/>
        </p:spPr>
        <p:txBody>
          <a:bodyPr wrap="square" rtlCol="0">
            <a:spAutoFit/>
          </a:bodyPr>
          <a:lstStyle/>
          <a:p>
            <a:pPr algn="just">
              <a:buBlip>
                <a:blip r:embed="rId4"/>
              </a:buBlip>
              <a:tabLst>
                <a:tab pos="723900" algn="l"/>
              </a:tabLst>
            </a:pPr>
            <a:endParaRPr lang="en-US" sz="1600" b="1" dirty="0" smtClean="0">
              <a:latin typeface="Cambria" pitchFamily="18" charset="0"/>
            </a:endParaRPr>
          </a:p>
          <a:p>
            <a:pPr lvl="0" algn="just">
              <a:buBlip>
                <a:blip r:embed="rId4"/>
              </a:buBlip>
              <a:tabLst>
                <a:tab pos="711200" algn="l"/>
              </a:tabLst>
            </a:pPr>
            <a:r>
              <a:rPr lang="en-US" sz="1600" b="1" dirty="0" smtClean="0">
                <a:latin typeface="Cambria" pitchFamily="18" charset="0"/>
              </a:rPr>
              <a:t> 	</a:t>
            </a:r>
            <a:r>
              <a:rPr lang="en-US" sz="1600" b="1" dirty="0" smtClean="0">
                <a:latin typeface="Trebuchet MS" pitchFamily="34" charset="0"/>
              </a:rPr>
              <a:t>* FY 2019-20</a:t>
            </a:r>
          </a:p>
          <a:p>
            <a:pPr lvl="0" algn="just">
              <a:buBlip>
                <a:blip r:embed="rId4"/>
              </a:buBlip>
              <a:tabLst>
                <a:tab pos="711200" algn="l"/>
              </a:tabLst>
            </a:pPr>
            <a:r>
              <a:rPr lang="en-US" sz="1600" b="1" dirty="0" smtClean="0">
                <a:latin typeface="Trebuchet MS" pitchFamily="34" charset="0"/>
              </a:rPr>
              <a:t> 	** as per Market Begin year </a:t>
            </a:r>
          </a:p>
          <a:p>
            <a:pPr lvl="0" algn="just">
              <a:buBlip>
                <a:blip r:embed="rId4"/>
              </a:buBlip>
              <a:tabLst>
                <a:tab pos="711200" algn="l"/>
              </a:tabLst>
            </a:pPr>
            <a:r>
              <a:rPr lang="en-US" sz="1600" b="1" dirty="0" smtClean="0">
                <a:latin typeface="Trebuchet MS" pitchFamily="34" charset="0"/>
              </a:rPr>
              <a:t>	## after export      </a:t>
            </a:r>
          </a:p>
          <a:p>
            <a:pPr lvl="0" algn="just">
              <a:tabLst>
                <a:tab pos="711200" algn="l"/>
              </a:tabLst>
            </a:pPr>
            <a:endParaRPr lang="en-US" sz="1600" b="1" dirty="0" smtClean="0">
              <a:latin typeface="Trebuchet MS" pitchFamily="34" charset="0"/>
            </a:endParaRPr>
          </a:p>
          <a:p>
            <a:pPr lvl="0" algn="just">
              <a:tabLst>
                <a:tab pos="711200" algn="l"/>
              </a:tabLst>
            </a:pPr>
            <a:r>
              <a:rPr lang="en-US" sz="1600" b="1" dirty="0" smtClean="0">
                <a:latin typeface="Trebuchet MS" pitchFamily="34" charset="0"/>
              </a:rPr>
              <a:t>To produce 666 </a:t>
            </a:r>
            <a:r>
              <a:rPr lang="en-US" sz="1600" b="1" dirty="0" err="1" smtClean="0">
                <a:latin typeface="Trebuchet MS" pitchFamily="34" charset="0"/>
              </a:rPr>
              <a:t>crore</a:t>
            </a:r>
            <a:r>
              <a:rPr lang="en-US" sz="1600" b="1" dirty="0" smtClean="0">
                <a:latin typeface="Trebuchet MS" pitchFamily="34" charset="0"/>
              </a:rPr>
              <a:t> </a:t>
            </a:r>
            <a:r>
              <a:rPr lang="en-US" sz="1600" b="1" dirty="0" err="1" smtClean="0">
                <a:latin typeface="Trebuchet MS" pitchFamily="34" charset="0"/>
              </a:rPr>
              <a:t>litres</a:t>
            </a:r>
            <a:r>
              <a:rPr lang="en-US" sz="1600" b="1" dirty="0" smtClean="0">
                <a:latin typeface="Trebuchet MS" pitchFamily="34" charset="0"/>
              </a:rPr>
              <a:t> of ethanol from food grains by 2025-26, about 165 </a:t>
            </a:r>
            <a:r>
              <a:rPr lang="en-US" sz="1600" b="1" dirty="0" err="1" smtClean="0">
                <a:latin typeface="Trebuchet MS" pitchFamily="34" charset="0"/>
              </a:rPr>
              <a:t>Lakh</a:t>
            </a:r>
            <a:r>
              <a:rPr lang="en-US" sz="1600" b="1" dirty="0" smtClean="0">
                <a:latin typeface="Trebuchet MS" pitchFamily="34" charset="0"/>
              </a:rPr>
              <a:t> ton of food grains is required. </a:t>
            </a:r>
          </a:p>
        </p:txBody>
      </p:sp>
      <p:sp>
        <p:nvSpPr>
          <p:cNvPr id="10"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20</a:t>
            </a:fld>
            <a:endParaRPr lang="en-US" dirty="0"/>
          </a:p>
        </p:txBody>
      </p:sp>
    </p:spTree>
  </p:cSld>
  <p:clrMapOvr>
    <a:masterClrMapping/>
  </p:clrMapOvr>
  <p:transition advTm="5000"/>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nvGraphicFramePr>
        <p:xfrm>
          <a:off x="755576" y="1196752"/>
          <a:ext cx="7632848" cy="4572000"/>
        </p:xfrm>
        <a:graphic>
          <a:graphicData uri="http://schemas.openxmlformats.org/drawingml/2006/table">
            <a:tbl>
              <a:tblPr/>
              <a:tblGrid>
                <a:gridCol w="2520280"/>
                <a:gridCol w="1008112"/>
                <a:gridCol w="1512168"/>
                <a:gridCol w="1080120"/>
                <a:gridCol w="1512168"/>
              </a:tblGrid>
              <a:tr h="508000">
                <a:tc>
                  <a:txBody>
                    <a:bodyPr/>
                    <a:lstStyle/>
                    <a:p>
                      <a:pPr algn="ctr" fontAlgn="ctr"/>
                      <a:r>
                        <a:rPr lang="en-IN" sz="1600" b="1" i="0" u="none" strike="noStrike" baseline="0" dirty="0">
                          <a:solidFill>
                            <a:srgbClr val="000066"/>
                          </a:solidFill>
                          <a:latin typeface="Trebuchet MS" pitchFamily="34" charset="0"/>
                        </a:rPr>
                        <a:t>Contents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a:solidFill>
                            <a:srgbClr val="000066"/>
                          </a:solidFill>
                          <a:latin typeface="Trebuchet MS" pitchFamily="34" charset="0"/>
                        </a:rPr>
                        <a:t>Broken rice</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a:solidFill>
                            <a:srgbClr val="000066"/>
                          </a:solidFill>
                          <a:latin typeface="Trebuchet MS" pitchFamily="34" charset="0"/>
                        </a:rPr>
                        <a:t>Damaged </a:t>
                      </a:r>
                      <a:endParaRPr lang="en-IN" sz="1600" b="1" i="0" u="none" strike="noStrike" baseline="0" dirty="0" smtClean="0">
                        <a:solidFill>
                          <a:srgbClr val="000066"/>
                        </a:solidFill>
                        <a:latin typeface="Trebuchet MS" pitchFamily="34" charset="0"/>
                      </a:endParaRPr>
                    </a:p>
                    <a:p>
                      <a:pPr algn="ctr" fontAlgn="ctr"/>
                      <a:r>
                        <a:rPr lang="en-IN" sz="1600" b="1" i="0" u="none" strike="noStrike" baseline="0" dirty="0" smtClean="0">
                          <a:solidFill>
                            <a:srgbClr val="000066"/>
                          </a:solidFill>
                          <a:latin typeface="Trebuchet MS" pitchFamily="34" charset="0"/>
                        </a:rPr>
                        <a:t>wheat</a:t>
                      </a:r>
                      <a:endParaRPr lang="en-IN" sz="1600" b="1" i="0" u="none" strike="noStrike" baseline="0"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a:solidFill>
                            <a:srgbClr val="000066"/>
                          </a:solidFill>
                          <a:latin typeface="Trebuchet MS" pitchFamily="34" charset="0"/>
                        </a:rPr>
                        <a:t>Corn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baseline="0" dirty="0">
                          <a:solidFill>
                            <a:srgbClr val="000066"/>
                          </a:solidFill>
                          <a:latin typeface="Trebuchet MS" pitchFamily="34" charset="0"/>
                        </a:rPr>
                        <a:t>Bajra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tx2">
                        <a:lumMod val="20000"/>
                        <a:lumOff val="80000"/>
                      </a:schemeClr>
                    </a:solidFill>
                  </a:tcPr>
                </a:tc>
              </a:tr>
              <a:tr h="508000">
                <a:tc>
                  <a:txBody>
                    <a:bodyPr/>
                    <a:lstStyle/>
                    <a:p>
                      <a:pPr algn="ctr" fontAlgn="ctr"/>
                      <a:r>
                        <a:rPr lang="en-IN" sz="1600" b="1" i="0" u="none" strike="noStrike" dirty="0" smtClean="0">
                          <a:solidFill>
                            <a:srgbClr val="000066"/>
                          </a:solidFill>
                          <a:latin typeface="Trebuchet MS" pitchFamily="34" charset="0"/>
                        </a:rPr>
                        <a:t>    Starch (% w/w)</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65-70</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59-63</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62-66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58-59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ctr" fontAlgn="ctr"/>
                      <a:r>
                        <a:rPr lang="en-IN" sz="1600" b="1" i="0" u="none" strike="noStrike" dirty="0" smtClean="0">
                          <a:solidFill>
                            <a:srgbClr val="000066"/>
                          </a:solidFill>
                          <a:latin typeface="Trebuchet MS" pitchFamily="34" charset="0"/>
                        </a:rPr>
                        <a:t>   Total Solids (% w/w)</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88-89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88-92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88-92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87-9 1</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ctr" fontAlgn="ctr"/>
                      <a:r>
                        <a:rPr lang="en-IN" sz="1600" b="1" i="0" u="none" strike="noStrike" dirty="0" smtClean="0">
                          <a:solidFill>
                            <a:srgbClr val="000066"/>
                          </a:solidFill>
                          <a:latin typeface="Trebuchet MS" pitchFamily="34" charset="0"/>
                        </a:rPr>
                        <a:t>   Moisture(% w/w)</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10 - 12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8 - 12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8 - 12</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10 </a:t>
                      </a:r>
                      <a:r>
                        <a:rPr lang="en-IN" sz="1600" b="1" i="0" u="none" strike="noStrike" dirty="0" smtClean="0">
                          <a:solidFill>
                            <a:srgbClr val="000066"/>
                          </a:solidFill>
                          <a:latin typeface="Trebuchet MS" pitchFamily="34" charset="0"/>
                        </a:rPr>
                        <a:t>– 13  </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ctr" fontAlgn="ctr"/>
                      <a:r>
                        <a:rPr lang="en-IN" sz="1600" b="1" i="0" u="none" strike="noStrike" dirty="0" smtClean="0">
                          <a:solidFill>
                            <a:srgbClr val="000066"/>
                          </a:solidFill>
                          <a:latin typeface="Trebuchet MS" pitchFamily="34" charset="0"/>
                        </a:rPr>
                        <a:t>   Proteins(% w/w)</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 </a:t>
                      </a:r>
                      <a:r>
                        <a:rPr lang="en-IN" sz="1600" b="1" i="0" u="none" strike="noStrike" dirty="0" smtClean="0">
                          <a:solidFill>
                            <a:srgbClr val="000066"/>
                          </a:solidFill>
                          <a:latin typeface="Trebuchet MS" pitchFamily="34" charset="0"/>
                        </a:rPr>
                        <a:t>7-9</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 </a:t>
                      </a:r>
                      <a:r>
                        <a:rPr lang="en-IN" sz="1600" b="1" i="0" u="none" strike="noStrike" dirty="0" smtClean="0">
                          <a:solidFill>
                            <a:srgbClr val="000066"/>
                          </a:solidFill>
                          <a:latin typeface="Trebuchet MS" pitchFamily="34" charset="0"/>
                        </a:rPr>
                        <a:t>7-9</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6-8</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6-8</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ctr" fontAlgn="ctr"/>
                      <a:r>
                        <a:rPr lang="en-IN" sz="1600" b="1" i="0" u="none" strike="noStrike" dirty="0" smtClean="0">
                          <a:solidFill>
                            <a:srgbClr val="000066"/>
                          </a:solidFill>
                          <a:latin typeface="Trebuchet MS" pitchFamily="34" charset="0"/>
                        </a:rPr>
                        <a:t>   Fats</a:t>
                      </a:r>
                      <a:r>
                        <a:rPr lang="en-IN" sz="1600" b="1" i="0" u="none" strike="noStrike" dirty="0">
                          <a:solidFill>
                            <a:srgbClr val="000066"/>
                          </a:solidFill>
                          <a:latin typeface="Trebuchet MS" pitchFamily="34" charset="0"/>
                        </a:rPr>
                        <a:t>/ </a:t>
                      </a:r>
                      <a:r>
                        <a:rPr lang="en-IN" sz="1600" b="1" i="0" u="none" strike="noStrike" dirty="0" smtClean="0">
                          <a:solidFill>
                            <a:srgbClr val="000066"/>
                          </a:solidFill>
                          <a:latin typeface="Trebuchet MS" pitchFamily="34" charset="0"/>
                        </a:rPr>
                        <a:t>Oils(% w/w)</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0.4 -1.0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1.5 -2.0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3.5 -5.0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2.2 -</a:t>
                      </a:r>
                      <a:r>
                        <a:rPr lang="en-IN" sz="1600" b="1" i="0" u="none" strike="noStrike" dirty="0" smtClean="0">
                          <a:solidFill>
                            <a:srgbClr val="000066"/>
                          </a:solidFill>
                          <a:latin typeface="Trebuchet MS" pitchFamily="34" charset="0"/>
                        </a:rPr>
                        <a:t>3.2 </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ctr" fontAlgn="ctr"/>
                      <a:r>
                        <a:rPr lang="en-IN" sz="1600" b="1" i="0" u="none" strike="noStrike" dirty="0" smtClean="0">
                          <a:solidFill>
                            <a:srgbClr val="000066"/>
                          </a:solidFill>
                          <a:latin typeface="Trebuchet MS" pitchFamily="34" charset="0"/>
                        </a:rPr>
                        <a:t>   Crude Fibre(% w/w)</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0.3 -1.0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2.0 -3.0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1.5 -2.0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1.8 -2.5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ctr" fontAlgn="ctr"/>
                      <a:r>
                        <a:rPr lang="en-IN" sz="1600" b="1" i="0" u="none" strike="noStrike" dirty="0" smtClean="0">
                          <a:solidFill>
                            <a:srgbClr val="000066"/>
                          </a:solidFill>
                          <a:latin typeface="Trebuchet MS" pitchFamily="34" charset="0"/>
                        </a:rPr>
                        <a:t>   Inorganic ash(% w/w)</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0.5 -1.6</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1.5 -2.5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1.0 -1.5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1.2 -</a:t>
                      </a:r>
                      <a:r>
                        <a:rPr lang="en-IN" sz="1600" b="1" i="0" u="none" strike="noStrike" dirty="0" smtClean="0">
                          <a:solidFill>
                            <a:srgbClr val="000066"/>
                          </a:solidFill>
                          <a:latin typeface="Trebuchet MS" pitchFamily="34" charset="0"/>
                        </a:rPr>
                        <a:t>2.0 </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8000">
                <a:tc>
                  <a:txBody>
                    <a:bodyPr/>
                    <a:lstStyle/>
                    <a:p>
                      <a:pPr algn="ctr" fontAlgn="ctr"/>
                      <a:r>
                        <a:rPr lang="en-IN" sz="1600" b="1" i="0" u="none" strike="noStrike" dirty="0" smtClean="0">
                          <a:solidFill>
                            <a:srgbClr val="000066"/>
                          </a:solidFill>
                          <a:latin typeface="Trebuchet MS" pitchFamily="34" charset="0"/>
                        </a:rPr>
                        <a:t>   Other Organics (% w/w)</a:t>
                      </a:r>
                      <a:endParaRPr lang="en-IN" sz="1600" b="1" i="0" u="none" strike="noStrike" dirty="0">
                        <a:solidFill>
                          <a:srgbClr val="000066"/>
                        </a:solidFill>
                        <a:latin typeface="Trebuchet MS" pitchFamily="34" charset="0"/>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4 -10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7 -10</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7 -9</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a:solidFill>
                            <a:srgbClr val="000066"/>
                          </a:solidFill>
                          <a:latin typeface="Trebuchet MS" pitchFamily="34" charset="0"/>
                        </a:rPr>
                        <a:t>10 -14</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cxnSp>
        <p:nvCxnSpPr>
          <p:cNvPr id="8" name="Straight Connector 7"/>
          <p:cNvCxnSpPr/>
          <p:nvPr/>
        </p:nvCxnSpPr>
        <p:spPr>
          <a:xfrm>
            <a:off x="381000" y="849576"/>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10" name="Rectangle 9"/>
          <p:cNvSpPr/>
          <p:nvPr/>
        </p:nvSpPr>
        <p:spPr>
          <a:xfrm>
            <a:off x="2715691" y="152400"/>
            <a:ext cx="3712618" cy="369332"/>
          </a:xfrm>
          <a:prstGeom prst="rect">
            <a:avLst/>
          </a:prstGeom>
        </p:spPr>
        <p:txBody>
          <a:bodyPr wrap="none">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sp>
        <p:nvSpPr>
          <p:cNvPr id="11" name="Rectangle 10"/>
          <p:cNvSpPr/>
          <p:nvPr/>
        </p:nvSpPr>
        <p:spPr>
          <a:xfrm>
            <a:off x="2104286" y="457200"/>
            <a:ext cx="4790029" cy="369332"/>
          </a:xfrm>
          <a:prstGeom prst="rect">
            <a:avLst/>
          </a:prstGeom>
        </p:spPr>
        <p:txBody>
          <a:bodyPr wrap="none">
            <a:spAutoFit/>
          </a:bodyPr>
          <a:lstStyle/>
          <a:p>
            <a:pPr lvl="0" algn="ctr" fontAlgn="base">
              <a:spcBef>
                <a:spcPct val="0"/>
              </a:spcBef>
              <a:spcAft>
                <a:spcPct val="0"/>
              </a:spcAft>
            </a:pPr>
            <a:r>
              <a:rPr lang="en-GB" b="1" dirty="0" smtClean="0">
                <a:ln>
                  <a:solidFill>
                    <a:srgbClr val="FF0000"/>
                  </a:solidFill>
                </a:ln>
                <a:solidFill>
                  <a:srgbClr val="006600"/>
                </a:solidFill>
                <a:latin typeface="Cambria" panose="02040503050406030204" pitchFamily="18" charset="0"/>
                <a:cs typeface="Arial" pitchFamily="34" charset="0"/>
              </a:rPr>
              <a:t>VARIOUS GRAIN TYPES &amp; TYPICAL QUALITY</a:t>
            </a:r>
            <a:endParaRPr lang="en-GB" dirty="0" smtClean="0">
              <a:ln>
                <a:solidFill>
                  <a:srgbClr val="FF0000"/>
                </a:solidFill>
              </a:ln>
              <a:solidFill>
                <a:srgbClr val="006600"/>
              </a:solidFill>
              <a:latin typeface="Cambria" panose="02040503050406030204" pitchFamily="18" charset="0"/>
              <a:cs typeface="Arial" pitchFamily="34" charset="0"/>
            </a:endParaRPr>
          </a:p>
        </p:txBody>
      </p:sp>
      <p:pic>
        <p:nvPicPr>
          <p:cNvPr id="9" name="Picture 8" descr="AGSC.png"/>
          <p:cNvPicPr>
            <a:picLocks noChangeAspect="1"/>
          </p:cNvPicPr>
          <p:nvPr/>
        </p:nvPicPr>
        <p:blipFill>
          <a:blip r:embed="rId2" cstate="print"/>
          <a:stretch>
            <a:fillRect/>
          </a:stretch>
        </p:blipFill>
        <p:spPr>
          <a:xfrm>
            <a:off x="12888" y="6343492"/>
            <a:ext cx="672912" cy="514505"/>
          </a:xfrm>
          <a:prstGeom prst="rect">
            <a:avLst/>
          </a:prstGeom>
        </p:spPr>
      </p:pic>
      <p:pic>
        <p:nvPicPr>
          <p:cNvPr id="12" name="Picture 4" descr="New Picture.bmp"/>
          <p:cNvPicPr>
            <a:picLocks noChangeAspect="1"/>
          </p:cNvPicPr>
          <p:nvPr/>
        </p:nvPicPr>
        <p:blipFill>
          <a:blip r:embed="rId3"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
        <p:nvSpPr>
          <p:cNvPr id="13"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21</a:t>
            </a:fld>
            <a:endParaRPr lang="en-US" dirty="0"/>
          </a:p>
        </p:txBody>
      </p:sp>
    </p:spTree>
  </p:cSld>
  <p:clrMapOvr>
    <a:masterClrMapping/>
  </p:clrMapOvr>
  <p:transition advTm="5000"/>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86600" cy="612304"/>
          </a:xfrm>
        </p:spPr>
        <p:txBody>
          <a:bodyPr>
            <a:noAutofit/>
          </a:bodyPr>
          <a:lstStyle/>
          <a:p>
            <a:r>
              <a:rPr lang="en-US" sz="1800" b="1" dirty="0" smtClean="0">
                <a:ln>
                  <a:solidFill>
                    <a:srgbClr val="FF0000"/>
                  </a:solidFill>
                </a:ln>
                <a:solidFill>
                  <a:srgbClr val="006600"/>
                </a:solidFill>
                <a:latin typeface="Cambria" panose="02040503050406030204" pitchFamily="18" charset="0"/>
                <a:ea typeface="+mn-ea"/>
                <a:cs typeface="Arial" pitchFamily="34" charset="0"/>
              </a:rPr>
              <a:t>TYPICAL OPERATIONAL MODEL- 1 FOR 350 KLPD AA </a:t>
            </a:r>
            <a:br>
              <a:rPr lang="en-US" sz="1800" b="1" dirty="0" smtClean="0">
                <a:ln>
                  <a:solidFill>
                    <a:srgbClr val="FF0000"/>
                  </a:solidFill>
                </a:ln>
                <a:solidFill>
                  <a:srgbClr val="006600"/>
                </a:solidFill>
                <a:latin typeface="Cambria" panose="02040503050406030204" pitchFamily="18" charset="0"/>
                <a:ea typeface="+mn-ea"/>
                <a:cs typeface="Arial" pitchFamily="34" charset="0"/>
              </a:rPr>
            </a:br>
            <a:r>
              <a:rPr lang="en-US" sz="1800" b="1" dirty="0" smtClean="0">
                <a:ln>
                  <a:solidFill>
                    <a:srgbClr val="0070C0"/>
                  </a:solidFill>
                </a:ln>
                <a:solidFill>
                  <a:srgbClr val="000066"/>
                </a:solidFill>
                <a:latin typeface="Cambria" panose="02040503050406030204" pitchFamily="18" charset="0"/>
                <a:ea typeface="+mn-ea"/>
                <a:cs typeface="Arial" pitchFamily="34" charset="0"/>
              </a:rPr>
              <a:t>(Syrup and HTM as feedstock)</a:t>
            </a:r>
          </a:p>
        </p:txBody>
      </p:sp>
      <p:pic>
        <p:nvPicPr>
          <p:cNvPr id="4" name="Picture 1"/>
          <p:cNvPicPr>
            <a:picLocks noChangeAspect="1" noChangeArrowheads="1"/>
          </p:cNvPicPr>
          <p:nvPr/>
        </p:nvPicPr>
        <p:blipFill>
          <a:blip r:embed="rId2" cstate="print"/>
          <a:srcRect/>
          <a:stretch>
            <a:fillRect/>
          </a:stretch>
        </p:blipFill>
        <p:spPr bwMode="auto">
          <a:xfrm>
            <a:off x="152400" y="5943600"/>
            <a:ext cx="684213" cy="748365"/>
          </a:xfrm>
          <a:prstGeom prst="rect">
            <a:avLst/>
          </a:prstGeom>
          <a:noFill/>
          <a:ln w="9525">
            <a:noFill/>
            <a:miter lim="800000"/>
            <a:headEnd/>
            <a:tailEnd/>
          </a:ln>
          <a:effectLst/>
        </p:spPr>
      </p:pic>
      <p:pic>
        <p:nvPicPr>
          <p:cNvPr id="5" name="Picture 4" descr="New Picture.bmp"/>
          <p:cNvPicPr>
            <a:picLocks noChangeAspect="1"/>
          </p:cNvPicPr>
          <p:nvPr/>
        </p:nvPicPr>
        <p:blipFill>
          <a:blip r:embed="rId3" cstate="print"/>
          <a:srcRect/>
          <a:stretch>
            <a:fillRect/>
          </a:stretch>
        </p:blipFill>
        <p:spPr bwMode="auto">
          <a:xfrm>
            <a:off x="8305800" y="152400"/>
            <a:ext cx="685800" cy="544512"/>
          </a:xfrm>
          <a:prstGeom prst="rect">
            <a:avLst/>
          </a:prstGeom>
          <a:noFill/>
          <a:ln w="9525">
            <a:noFill/>
            <a:miter lim="800000"/>
            <a:headEnd/>
            <a:tailEnd/>
          </a:ln>
        </p:spPr>
      </p:pic>
      <p:graphicFrame>
        <p:nvGraphicFramePr>
          <p:cNvPr id="9" name="Table 8"/>
          <p:cNvGraphicFramePr>
            <a:graphicFrameLocks noGrp="1"/>
          </p:cNvGraphicFramePr>
          <p:nvPr/>
        </p:nvGraphicFramePr>
        <p:xfrm>
          <a:off x="1007604" y="1124744"/>
          <a:ext cx="7128792" cy="4824536"/>
        </p:xfrm>
        <a:graphic>
          <a:graphicData uri="http://schemas.openxmlformats.org/drawingml/2006/table">
            <a:tbl>
              <a:tblPr/>
              <a:tblGrid>
                <a:gridCol w="723210"/>
                <a:gridCol w="3747546"/>
                <a:gridCol w="1073860"/>
                <a:gridCol w="1584176"/>
              </a:tblGrid>
              <a:tr h="579730">
                <a:tc>
                  <a:txBody>
                    <a:bodyPr/>
                    <a:lstStyle/>
                    <a:p>
                      <a:pPr algn="ctr" fontAlgn="ctr"/>
                      <a:r>
                        <a:rPr lang="en-US" sz="1600" b="1" i="0" u="none" strike="noStrike" kern="1200" dirty="0">
                          <a:solidFill>
                            <a:srgbClr val="000066"/>
                          </a:solidFill>
                          <a:latin typeface="Trebuchet MS" pitchFamily="34" charset="0"/>
                          <a:ea typeface="+mn-ea"/>
                          <a:cs typeface="+mn-cs"/>
                        </a:rPr>
                        <a:t>S. No.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marL="0" lvl="0" algn="ctr" defTabSz="873125" rtl="0" eaLnBrk="1" fontAlgn="base" latinLnBrk="0" hangingPunct="1">
                        <a:spcBef>
                          <a:spcPct val="0"/>
                        </a:spcBef>
                        <a:spcAft>
                          <a:spcPct val="0"/>
                        </a:spcAft>
                      </a:pPr>
                      <a:r>
                        <a:rPr lang="en-IN" sz="1600" b="1" i="0" u="none" strike="noStrike" kern="1200" dirty="0" smtClean="0">
                          <a:solidFill>
                            <a:srgbClr val="000066"/>
                          </a:solidFill>
                          <a:latin typeface="Trebuchet MS" pitchFamily="34" charset="0"/>
                          <a:ea typeface="+mn-ea"/>
                          <a:cs typeface="+mn-cs"/>
                        </a:rPr>
                        <a:t>Description</a:t>
                      </a:r>
                      <a:endParaRPr lang="en-US" sz="1600" b="1" i="0" u="none" strike="noStrike" kern="1200" dirty="0">
                        <a:solidFill>
                          <a:srgbClr val="000066"/>
                        </a:solidFill>
                        <a:latin typeface="Trebuchet MS" pitchFamily="34" charset="0"/>
                        <a:ea typeface="+mn-ea"/>
                        <a:cs typeface="+mn-cs"/>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kern="1200" dirty="0" smtClean="0">
                          <a:solidFill>
                            <a:srgbClr val="000066"/>
                          </a:solidFill>
                          <a:latin typeface="Trebuchet MS" pitchFamily="34" charset="0"/>
                          <a:ea typeface="+mn-ea"/>
                          <a:cs typeface="+mn-cs"/>
                        </a:rPr>
                        <a:t>Unit</a:t>
                      </a:r>
                      <a:endParaRPr lang="en-US" sz="1600" b="1" i="0" u="none" strike="noStrike" kern="1200" dirty="0">
                        <a:solidFill>
                          <a:srgbClr val="000066"/>
                        </a:solidFill>
                        <a:latin typeface="Trebuchet MS" pitchFamily="34" charset="0"/>
                        <a:ea typeface="+mn-ea"/>
                        <a:cs typeface="+mn-cs"/>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US" sz="1600" b="1" i="0" u="none" strike="noStrike" dirty="0" smtClean="0">
                          <a:solidFill>
                            <a:srgbClr val="000066"/>
                          </a:solidFill>
                          <a:latin typeface="Trebuchet MS" pitchFamily="34" charset="0"/>
                        </a:rPr>
                        <a:t>Value</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611281">
                <a:tc>
                  <a:txBody>
                    <a:bodyPr/>
                    <a:lstStyle/>
                    <a:p>
                      <a:pPr algn="ctr" fontAlgn="ctr"/>
                      <a:r>
                        <a:rPr lang="en-US" sz="1600" b="1" i="0" u="none" strike="noStrike" kern="1200" dirty="0">
                          <a:solidFill>
                            <a:srgbClr val="000066"/>
                          </a:solidFill>
                          <a:latin typeface="Trebuchet MS" pitchFamily="34" charset="0"/>
                          <a:ea typeface="+mn-ea"/>
                          <a:cs typeface="+mn-cs"/>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ctr" defTabSz="873125" rtl="0" eaLnBrk="1" fontAlgn="base" latinLnBrk="0" hangingPunct="1">
                        <a:spcBef>
                          <a:spcPct val="0"/>
                        </a:spcBef>
                        <a:spcAft>
                          <a:spcPct val="0"/>
                        </a:spcAft>
                      </a:pPr>
                      <a:r>
                        <a:rPr lang="en-IN" sz="1600" b="1" i="0" u="none" strike="noStrike" kern="1200" dirty="0" smtClean="0">
                          <a:solidFill>
                            <a:srgbClr val="000066"/>
                          </a:solidFill>
                          <a:latin typeface="Trebuchet MS" pitchFamily="34" charset="0"/>
                          <a:ea typeface="+mn-ea"/>
                          <a:cs typeface="+mn-cs"/>
                        </a:rPr>
                        <a:t>Sugarcane crushing capacity</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kern="1200" dirty="0" smtClean="0">
                          <a:solidFill>
                            <a:srgbClr val="000066"/>
                          </a:solidFill>
                          <a:latin typeface="Trebuchet MS" pitchFamily="34" charset="0"/>
                          <a:ea typeface="+mn-ea"/>
                          <a:cs typeface="+mn-cs"/>
                        </a:rPr>
                        <a:t>TCD</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10000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76011">
                <a:tc>
                  <a:txBody>
                    <a:bodyPr/>
                    <a:lstStyle/>
                    <a:p>
                      <a:pPr algn="ctr" fontAlgn="ctr"/>
                      <a:r>
                        <a:rPr lang="en-IN" sz="1600" b="1" i="0" u="none" strike="noStrike" kern="1200" dirty="0" smtClean="0">
                          <a:solidFill>
                            <a:srgbClr val="000066"/>
                          </a:solidFill>
                          <a:latin typeface="Trebuchet MS" pitchFamily="34" charset="0"/>
                          <a:ea typeface="+mn-ea"/>
                          <a:cs typeface="+mn-cs"/>
                        </a:rPr>
                        <a:t>2</a:t>
                      </a:r>
                      <a:endParaRPr lang="en-US" sz="1600" b="1" i="0" u="none" strike="noStrike" kern="1200" dirty="0">
                        <a:solidFill>
                          <a:srgbClr val="000066"/>
                        </a:solidFill>
                        <a:latin typeface="Trebuchet MS" pitchFamily="34" charset="0"/>
                        <a:ea typeface="+mn-ea"/>
                        <a:cs typeface="+mn-cs"/>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ctr" defTabSz="873125" rtl="0" eaLnBrk="1" fontAlgn="base" latinLnBrk="0" hangingPunct="1">
                        <a:spcBef>
                          <a:spcPct val="0"/>
                        </a:spcBef>
                        <a:spcAft>
                          <a:spcPct val="0"/>
                        </a:spcAft>
                      </a:pPr>
                      <a:r>
                        <a:rPr lang="en-IN" sz="1600" b="1" i="0" u="none" strike="noStrike" kern="1200" dirty="0" smtClean="0">
                          <a:solidFill>
                            <a:srgbClr val="000066"/>
                          </a:solidFill>
                          <a:latin typeface="Trebuchet MS" pitchFamily="34" charset="0"/>
                          <a:ea typeface="+mn-ea"/>
                          <a:cs typeface="+mn-cs"/>
                        </a:rPr>
                        <a:t>Number of  operating days of sugar plant</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kern="1200" dirty="0" smtClean="0">
                          <a:solidFill>
                            <a:srgbClr val="000066"/>
                          </a:solidFill>
                          <a:latin typeface="Trebuchet MS" pitchFamily="34" charset="0"/>
                          <a:ea typeface="+mn-ea"/>
                          <a:cs typeface="+mn-cs"/>
                        </a:rPr>
                        <a:t>Days</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180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58155">
                <a:tc>
                  <a:txBody>
                    <a:bodyPr/>
                    <a:lstStyle/>
                    <a:p>
                      <a:pPr algn="ctr" fontAlgn="ctr"/>
                      <a:r>
                        <a:rPr lang="en-IN" sz="1600" b="1" i="0" u="none" strike="noStrike" kern="1200" dirty="0" smtClean="0">
                          <a:solidFill>
                            <a:srgbClr val="000066"/>
                          </a:solidFill>
                          <a:latin typeface="Trebuchet MS" pitchFamily="34" charset="0"/>
                          <a:ea typeface="+mn-ea"/>
                          <a:cs typeface="+mn-cs"/>
                        </a:rPr>
                        <a:t>3</a:t>
                      </a:r>
                      <a:endParaRPr lang="en-US" sz="1600" b="1" i="0" u="none" strike="noStrike" kern="1200" dirty="0">
                        <a:solidFill>
                          <a:srgbClr val="000066"/>
                        </a:solidFill>
                        <a:latin typeface="Trebuchet MS" pitchFamily="34" charset="0"/>
                        <a:ea typeface="+mn-ea"/>
                        <a:cs typeface="+mn-cs"/>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ctr" defTabSz="873125" rtl="0" eaLnBrk="1" fontAlgn="base" latinLnBrk="0" hangingPunct="1">
                        <a:spcBef>
                          <a:spcPct val="0"/>
                        </a:spcBef>
                        <a:spcAft>
                          <a:spcPct val="0"/>
                        </a:spcAft>
                      </a:pPr>
                      <a:r>
                        <a:rPr lang="en-IN" sz="1600" b="1" i="0" u="none" strike="noStrike" kern="1200" dirty="0" smtClean="0">
                          <a:solidFill>
                            <a:srgbClr val="000066"/>
                          </a:solidFill>
                          <a:latin typeface="Trebuchet MS" pitchFamily="34" charset="0"/>
                          <a:ea typeface="+mn-ea"/>
                          <a:cs typeface="+mn-cs"/>
                        </a:rPr>
                        <a:t>Sugar cane to be diverted for syrup</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kern="1200" dirty="0" smtClean="0">
                          <a:solidFill>
                            <a:srgbClr val="000066"/>
                          </a:solidFill>
                          <a:latin typeface="Trebuchet MS" pitchFamily="34" charset="0"/>
                          <a:ea typeface="+mn-ea"/>
                          <a:cs typeface="+mn-cs"/>
                        </a:rPr>
                        <a:t>TCD</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4666</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609646">
                <a:tc>
                  <a:txBody>
                    <a:bodyPr/>
                    <a:lstStyle/>
                    <a:p>
                      <a:pPr algn="ctr" fontAlgn="ctr"/>
                      <a:r>
                        <a:rPr lang="en-IN" sz="1600" b="1" i="0" u="none" strike="noStrike" kern="1200" dirty="0" smtClean="0">
                          <a:solidFill>
                            <a:srgbClr val="000066"/>
                          </a:solidFill>
                          <a:latin typeface="Trebuchet MS" pitchFamily="34" charset="0"/>
                          <a:ea typeface="+mn-ea"/>
                          <a:cs typeface="+mn-cs"/>
                        </a:rPr>
                        <a:t>4</a:t>
                      </a:r>
                      <a:endParaRPr lang="en-US" sz="1600" b="1" i="0" u="none" strike="noStrike" kern="1200" dirty="0">
                        <a:solidFill>
                          <a:srgbClr val="000066"/>
                        </a:solidFill>
                        <a:latin typeface="Trebuchet MS" pitchFamily="34" charset="0"/>
                        <a:ea typeface="+mn-ea"/>
                        <a:cs typeface="+mn-cs"/>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ctr" defTabSz="873125" rtl="0" eaLnBrk="1" fontAlgn="base" latinLnBrk="0" hangingPunct="1">
                        <a:spcBef>
                          <a:spcPct val="0"/>
                        </a:spcBef>
                        <a:spcAft>
                          <a:spcPct val="0"/>
                        </a:spcAft>
                      </a:pPr>
                      <a:r>
                        <a:rPr lang="en-IN" sz="1600" b="1" i="0" u="none" strike="noStrike" kern="1200" dirty="0" smtClean="0">
                          <a:solidFill>
                            <a:srgbClr val="000066"/>
                          </a:solidFill>
                          <a:latin typeface="Trebuchet MS" pitchFamily="34" charset="0"/>
                          <a:ea typeface="+mn-ea"/>
                          <a:cs typeface="+mn-cs"/>
                        </a:rPr>
                        <a:t>Sugar cane to be diverted for High test molasses</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kern="1200" dirty="0" smtClean="0">
                          <a:solidFill>
                            <a:srgbClr val="000066"/>
                          </a:solidFill>
                          <a:latin typeface="Trebuchet MS" pitchFamily="34" charset="0"/>
                          <a:ea typeface="+mn-ea"/>
                          <a:cs typeface="+mn-cs"/>
                        </a:rPr>
                        <a:t>TCD</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5334</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11939">
                <a:tc>
                  <a:txBody>
                    <a:bodyPr/>
                    <a:lstStyle/>
                    <a:p>
                      <a:pPr algn="ctr" fontAlgn="ctr"/>
                      <a:r>
                        <a:rPr lang="en-IN" sz="1600" b="1" i="0" u="none" strike="noStrike" kern="1200" dirty="0" smtClean="0">
                          <a:solidFill>
                            <a:srgbClr val="000066"/>
                          </a:solidFill>
                          <a:latin typeface="Trebuchet MS" pitchFamily="34" charset="0"/>
                          <a:ea typeface="+mn-ea"/>
                          <a:cs typeface="+mn-cs"/>
                        </a:rPr>
                        <a:t>5</a:t>
                      </a:r>
                      <a:endParaRPr lang="en-US" sz="1600" b="1" i="0" u="none" strike="noStrike" kern="1200" dirty="0">
                        <a:solidFill>
                          <a:srgbClr val="000066"/>
                        </a:solidFill>
                        <a:latin typeface="Trebuchet MS" pitchFamily="34" charset="0"/>
                        <a:ea typeface="+mn-ea"/>
                        <a:cs typeface="+mn-cs"/>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ctr" defTabSz="873125" rtl="0" eaLnBrk="1" fontAlgn="base" latinLnBrk="0" hangingPunct="1">
                        <a:spcBef>
                          <a:spcPct val="0"/>
                        </a:spcBef>
                        <a:spcAft>
                          <a:spcPct val="0"/>
                        </a:spcAft>
                      </a:pPr>
                      <a:r>
                        <a:rPr lang="en-IN" sz="1600" b="1" i="0" u="none" strike="noStrike" kern="1200" dirty="0" smtClean="0">
                          <a:solidFill>
                            <a:srgbClr val="000066"/>
                          </a:solidFill>
                          <a:latin typeface="Trebuchet MS" pitchFamily="34" charset="0"/>
                          <a:ea typeface="+mn-ea"/>
                          <a:cs typeface="+mn-cs"/>
                        </a:rPr>
                        <a:t>Distillery operated in Syrup mode</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kern="1200" dirty="0" smtClean="0">
                          <a:solidFill>
                            <a:srgbClr val="000066"/>
                          </a:solidFill>
                          <a:latin typeface="Trebuchet MS" pitchFamily="34" charset="0"/>
                          <a:ea typeface="+mn-ea"/>
                          <a:cs typeface="+mn-cs"/>
                        </a:rPr>
                        <a:t>Days</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180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8887">
                <a:tc>
                  <a:txBody>
                    <a:bodyPr/>
                    <a:lstStyle/>
                    <a:p>
                      <a:pPr algn="ctr" fontAlgn="ctr"/>
                      <a:r>
                        <a:rPr lang="en-IN" sz="1600" b="1" i="0" u="none" strike="noStrike" kern="1200" dirty="0" smtClean="0">
                          <a:solidFill>
                            <a:srgbClr val="000066"/>
                          </a:solidFill>
                          <a:latin typeface="Trebuchet MS" pitchFamily="34" charset="0"/>
                          <a:ea typeface="+mn-ea"/>
                          <a:cs typeface="+mn-cs"/>
                        </a:rPr>
                        <a:t>7</a:t>
                      </a:r>
                      <a:endParaRPr lang="en-US" sz="1600" b="1" i="0" u="none" strike="noStrike" kern="1200" dirty="0">
                        <a:solidFill>
                          <a:srgbClr val="000066"/>
                        </a:solidFill>
                        <a:latin typeface="Trebuchet MS" pitchFamily="34" charset="0"/>
                        <a:ea typeface="+mn-ea"/>
                        <a:cs typeface="+mn-cs"/>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lvl="0" algn="ctr" defTabSz="873125" rtl="0" eaLnBrk="1" fontAlgn="base" latinLnBrk="0" hangingPunct="1">
                        <a:spcBef>
                          <a:spcPct val="0"/>
                        </a:spcBef>
                        <a:spcAft>
                          <a:spcPct val="0"/>
                        </a:spcAft>
                      </a:pPr>
                      <a:r>
                        <a:rPr lang="en-US" sz="1600" b="1" i="0" u="none" strike="noStrike" kern="1200" dirty="0" smtClean="0">
                          <a:solidFill>
                            <a:srgbClr val="000066"/>
                          </a:solidFill>
                          <a:latin typeface="Trebuchet MS" pitchFamily="34" charset="0"/>
                          <a:ea typeface="+mn-ea"/>
                          <a:cs typeface="+mn-cs"/>
                        </a:rPr>
                        <a:t>Distillery operated in HTM mode</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kern="1200" dirty="0" smtClean="0">
                          <a:solidFill>
                            <a:srgbClr val="000066"/>
                          </a:solidFill>
                          <a:latin typeface="Trebuchet MS" pitchFamily="34" charset="0"/>
                          <a:ea typeface="+mn-ea"/>
                          <a:cs typeface="+mn-cs"/>
                        </a:rPr>
                        <a:t>Days</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150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38887">
                <a:tc>
                  <a:txBody>
                    <a:bodyPr/>
                    <a:lstStyle/>
                    <a:p>
                      <a:pPr algn="ctr" fontAlgn="ctr"/>
                      <a:r>
                        <a:rPr lang="en-IN" sz="1600" b="1" i="0" u="none" strike="noStrike" kern="1200" dirty="0" smtClean="0">
                          <a:solidFill>
                            <a:srgbClr val="000066"/>
                          </a:solidFill>
                          <a:latin typeface="Trebuchet MS" pitchFamily="34" charset="0"/>
                          <a:ea typeface="+mn-ea"/>
                          <a:cs typeface="+mn-cs"/>
                        </a:rPr>
                        <a:t>8</a:t>
                      </a:r>
                      <a:endParaRPr lang="en-US" sz="1600" b="1" i="0" u="none" strike="noStrike" kern="1200" dirty="0">
                        <a:solidFill>
                          <a:srgbClr val="000066"/>
                        </a:solidFill>
                        <a:latin typeface="Trebuchet MS" pitchFamily="34" charset="0"/>
                        <a:ea typeface="+mn-ea"/>
                        <a:cs typeface="+mn-cs"/>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lvl="0" algn="ctr" defTabSz="873125" rtl="0" eaLnBrk="1" fontAlgn="base" latinLnBrk="0" hangingPunct="1">
                        <a:spcBef>
                          <a:spcPct val="0"/>
                        </a:spcBef>
                        <a:spcAft>
                          <a:spcPct val="0"/>
                        </a:spcAft>
                      </a:pPr>
                      <a:r>
                        <a:rPr lang="en-IN" sz="1600" b="1" i="0" u="none" strike="noStrike" kern="1200" dirty="0" smtClean="0">
                          <a:solidFill>
                            <a:srgbClr val="000066"/>
                          </a:solidFill>
                          <a:latin typeface="Trebuchet MS" pitchFamily="34" charset="0"/>
                          <a:ea typeface="+mn-ea"/>
                          <a:cs typeface="+mn-cs"/>
                        </a:rPr>
                        <a:t>Total distillery operational days</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IN" sz="1600" b="1" i="0" u="none" strike="noStrike" kern="1200" dirty="0" smtClean="0">
                          <a:solidFill>
                            <a:srgbClr val="000066"/>
                          </a:solidFill>
                          <a:latin typeface="Trebuchet MS" pitchFamily="34" charset="0"/>
                          <a:ea typeface="+mn-ea"/>
                          <a:cs typeface="+mn-cs"/>
                        </a:rPr>
                        <a:t>Days</a:t>
                      </a:r>
                      <a:endParaRPr lang="en-US" sz="1600" b="1" i="0" u="none" strike="noStrike" kern="1200" dirty="0">
                        <a:solidFill>
                          <a:srgbClr val="000066"/>
                        </a:solidFill>
                        <a:latin typeface="Trebuchet MS" pitchFamily="34" charset="0"/>
                        <a:ea typeface="+mn-ea"/>
                        <a:cs typeface="+mn-cs"/>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330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22</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86600" cy="612304"/>
          </a:xfrm>
        </p:spPr>
        <p:txBody>
          <a:bodyPr>
            <a:noAutofit/>
          </a:bodyPr>
          <a:lstStyle/>
          <a:p>
            <a:r>
              <a:rPr lang="en-US" sz="1800" b="1" dirty="0" smtClean="0">
                <a:ln>
                  <a:solidFill>
                    <a:srgbClr val="FF0000"/>
                  </a:solidFill>
                </a:ln>
                <a:solidFill>
                  <a:srgbClr val="006600"/>
                </a:solidFill>
                <a:latin typeface="Cambria" panose="02040503050406030204" pitchFamily="18" charset="0"/>
                <a:ea typeface="+mn-ea"/>
                <a:cs typeface="Arial" pitchFamily="34" charset="0"/>
              </a:rPr>
              <a:t>TYPICAL OPERATIONAL MODEL- 2 FOR 350 KLPD AA </a:t>
            </a:r>
            <a:br>
              <a:rPr lang="en-US" sz="1800" b="1" dirty="0" smtClean="0">
                <a:ln>
                  <a:solidFill>
                    <a:srgbClr val="FF0000"/>
                  </a:solidFill>
                </a:ln>
                <a:solidFill>
                  <a:srgbClr val="006600"/>
                </a:solidFill>
                <a:latin typeface="Cambria" panose="02040503050406030204" pitchFamily="18" charset="0"/>
                <a:ea typeface="+mn-ea"/>
                <a:cs typeface="Arial" pitchFamily="34" charset="0"/>
              </a:rPr>
            </a:br>
            <a:r>
              <a:rPr lang="en-US" sz="1800" b="1" dirty="0" smtClean="0">
                <a:ln>
                  <a:solidFill>
                    <a:srgbClr val="0070C0"/>
                  </a:solidFill>
                </a:ln>
                <a:solidFill>
                  <a:srgbClr val="000066"/>
                </a:solidFill>
                <a:latin typeface="Cambria" panose="02040503050406030204" pitchFamily="18" charset="0"/>
                <a:ea typeface="+mn-ea"/>
                <a:cs typeface="Arial" pitchFamily="34" charset="0"/>
              </a:rPr>
              <a:t>(Syrup, B Heavy and grain as feedstock)</a:t>
            </a:r>
            <a:endParaRPr lang="en-US" sz="1800" b="1" dirty="0">
              <a:ln>
                <a:solidFill>
                  <a:srgbClr val="0070C0"/>
                </a:solidFill>
              </a:ln>
              <a:solidFill>
                <a:srgbClr val="000066"/>
              </a:solidFill>
              <a:latin typeface="Cambria" panose="02040503050406030204" pitchFamily="18" charset="0"/>
              <a:ea typeface="+mn-ea"/>
              <a:cs typeface="Arial" pitchFamily="34" charset="0"/>
            </a:endParaRPr>
          </a:p>
        </p:txBody>
      </p:sp>
      <p:pic>
        <p:nvPicPr>
          <p:cNvPr id="4" name="Picture 1"/>
          <p:cNvPicPr>
            <a:picLocks noChangeAspect="1" noChangeArrowheads="1"/>
          </p:cNvPicPr>
          <p:nvPr/>
        </p:nvPicPr>
        <p:blipFill>
          <a:blip r:embed="rId2" cstate="print"/>
          <a:srcRect/>
          <a:stretch>
            <a:fillRect/>
          </a:stretch>
        </p:blipFill>
        <p:spPr bwMode="auto">
          <a:xfrm>
            <a:off x="152400" y="5943600"/>
            <a:ext cx="684213" cy="748365"/>
          </a:xfrm>
          <a:prstGeom prst="rect">
            <a:avLst/>
          </a:prstGeom>
          <a:noFill/>
          <a:ln w="9525">
            <a:noFill/>
            <a:miter lim="800000"/>
            <a:headEnd/>
            <a:tailEnd/>
          </a:ln>
          <a:effectLst/>
        </p:spPr>
      </p:pic>
      <p:pic>
        <p:nvPicPr>
          <p:cNvPr id="5" name="Picture 4" descr="New Picture.bmp"/>
          <p:cNvPicPr>
            <a:picLocks noChangeAspect="1"/>
          </p:cNvPicPr>
          <p:nvPr/>
        </p:nvPicPr>
        <p:blipFill>
          <a:blip r:embed="rId3" cstate="print"/>
          <a:srcRect/>
          <a:stretch>
            <a:fillRect/>
          </a:stretch>
        </p:blipFill>
        <p:spPr bwMode="auto">
          <a:xfrm>
            <a:off x="8305800" y="152400"/>
            <a:ext cx="685800" cy="544512"/>
          </a:xfrm>
          <a:prstGeom prst="rect">
            <a:avLst/>
          </a:prstGeom>
          <a:noFill/>
          <a:ln w="9525">
            <a:noFill/>
            <a:miter lim="800000"/>
            <a:headEnd/>
            <a:tailEnd/>
          </a:ln>
        </p:spPr>
      </p:pic>
      <p:graphicFrame>
        <p:nvGraphicFramePr>
          <p:cNvPr id="9" name="Table 8"/>
          <p:cNvGraphicFramePr>
            <a:graphicFrameLocks noGrp="1"/>
          </p:cNvGraphicFramePr>
          <p:nvPr/>
        </p:nvGraphicFramePr>
        <p:xfrm>
          <a:off x="1043608" y="899290"/>
          <a:ext cx="7056784" cy="5266014"/>
        </p:xfrm>
        <a:graphic>
          <a:graphicData uri="http://schemas.openxmlformats.org/drawingml/2006/table">
            <a:tbl>
              <a:tblPr/>
              <a:tblGrid>
                <a:gridCol w="720080"/>
                <a:gridCol w="3456384"/>
                <a:gridCol w="1728192"/>
                <a:gridCol w="1152128"/>
              </a:tblGrid>
              <a:tr h="525753">
                <a:tc>
                  <a:txBody>
                    <a:bodyPr/>
                    <a:lstStyle/>
                    <a:p>
                      <a:pPr algn="ctr" fontAlgn="ctr"/>
                      <a:r>
                        <a:rPr lang="en-US" sz="1600" b="1" i="0" u="none" strike="noStrike" dirty="0">
                          <a:solidFill>
                            <a:srgbClr val="000066"/>
                          </a:solidFill>
                          <a:latin typeface="Trebuchet MS" pitchFamily="34" charset="0"/>
                        </a:rPr>
                        <a:t>S. No.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dirty="0" smtClean="0">
                          <a:solidFill>
                            <a:srgbClr val="000066"/>
                          </a:solidFill>
                          <a:latin typeface="Trebuchet MS" pitchFamily="34" charset="0"/>
                        </a:rPr>
                        <a:t>Description</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dirty="0" smtClean="0">
                          <a:solidFill>
                            <a:srgbClr val="000066"/>
                          </a:solidFill>
                          <a:latin typeface="Trebuchet MS" pitchFamily="34" charset="0"/>
                        </a:rPr>
                        <a:t>Unit</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US" sz="1600" b="1" i="0" u="none" strike="noStrike" dirty="0" smtClean="0">
                          <a:solidFill>
                            <a:srgbClr val="000066"/>
                          </a:solidFill>
                          <a:latin typeface="Trebuchet MS" pitchFamily="34" charset="0"/>
                        </a:rPr>
                        <a:t>Value</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693892">
                <a:tc>
                  <a:txBody>
                    <a:bodyPr/>
                    <a:lstStyle/>
                    <a:p>
                      <a:pPr algn="ctr" fontAlgn="ctr"/>
                      <a:r>
                        <a:rPr lang="en-US" sz="1600" b="1" i="0" u="none" strike="noStrike" dirty="0">
                          <a:solidFill>
                            <a:srgbClr val="000066"/>
                          </a:solidFill>
                          <a:latin typeface="Trebuchet MS" pitchFamily="34" charset="0"/>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Sugarcane</a:t>
                      </a:r>
                      <a:r>
                        <a:rPr lang="en-IN" sz="1600" b="1" i="0" u="none" strike="noStrike" baseline="0" dirty="0" smtClean="0">
                          <a:solidFill>
                            <a:srgbClr val="000066"/>
                          </a:solidFill>
                          <a:latin typeface="Trebuchet MS" pitchFamily="34" charset="0"/>
                        </a:rPr>
                        <a:t> crushing capacity</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TCD</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10000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3759">
                <a:tc>
                  <a:txBody>
                    <a:bodyPr/>
                    <a:lstStyle/>
                    <a:p>
                      <a:pPr algn="ctr" fontAlgn="ctr"/>
                      <a:r>
                        <a:rPr lang="en-IN" sz="1600" b="1" i="0" u="none" strike="noStrike" dirty="0" smtClean="0">
                          <a:solidFill>
                            <a:srgbClr val="000066"/>
                          </a:solidFill>
                          <a:latin typeface="Trebuchet MS" pitchFamily="34" charset="0"/>
                        </a:rPr>
                        <a:t>2</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Number of  operating days of sugar plant</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Days</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180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6876">
                <a:tc>
                  <a:txBody>
                    <a:bodyPr/>
                    <a:lstStyle/>
                    <a:p>
                      <a:pPr algn="ctr" fontAlgn="ctr"/>
                      <a:r>
                        <a:rPr lang="en-IN" sz="1600" b="1" i="0" u="none" strike="noStrike" dirty="0" smtClean="0">
                          <a:solidFill>
                            <a:srgbClr val="000066"/>
                          </a:solidFill>
                          <a:latin typeface="Trebuchet MS" pitchFamily="34" charset="0"/>
                        </a:rPr>
                        <a:t>3</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Sugar cane to be diverted for syrup</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TCD</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4666</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2884">
                <a:tc>
                  <a:txBody>
                    <a:bodyPr/>
                    <a:lstStyle/>
                    <a:p>
                      <a:pPr algn="ctr" fontAlgn="ctr"/>
                      <a:r>
                        <a:rPr lang="en-IN" sz="1600" b="1" i="0" u="none" strike="noStrike" dirty="0" smtClean="0">
                          <a:solidFill>
                            <a:srgbClr val="000066"/>
                          </a:solidFill>
                          <a:latin typeface="Trebuchet MS" pitchFamily="34" charset="0"/>
                        </a:rPr>
                        <a:t>4</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B Heavy molasses generated</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TPD</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62400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4274">
                <a:tc>
                  <a:txBody>
                    <a:bodyPr/>
                    <a:lstStyle/>
                    <a:p>
                      <a:pPr algn="ctr" fontAlgn="ctr"/>
                      <a:r>
                        <a:rPr lang="en-IN" sz="1600" b="1" i="0" u="none" strike="noStrike" dirty="0" smtClean="0">
                          <a:solidFill>
                            <a:srgbClr val="000066"/>
                          </a:solidFill>
                          <a:latin typeface="Trebuchet MS" pitchFamily="34" charset="0"/>
                        </a:rPr>
                        <a:t>5</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Distillery</a:t>
                      </a:r>
                      <a:r>
                        <a:rPr lang="en-IN" sz="1600" b="1" i="0" u="none" strike="noStrike" baseline="0" dirty="0" smtClean="0">
                          <a:solidFill>
                            <a:srgbClr val="000066"/>
                          </a:solidFill>
                          <a:latin typeface="Trebuchet MS" pitchFamily="34" charset="0"/>
                        </a:rPr>
                        <a:t> operated in Syrup mode</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Days</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180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51150">
                <a:tc>
                  <a:txBody>
                    <a:bodyPr/>
                    <a:lstStyle/>
                    <a:p>
                      <a:pPr algn="ctr" fontAlgn="ctr"/>
                      <a:r>
                        <a:rPr lang="en-IN" sz="1600" b="1" i="0" u="none" strike="noStrike" dirty="0" smtClean="0">
                          <a:solidFill>
                            <a:srgbClr val="000066"/>
                          </a:solidFill>
                          <a:latin typeface="Trebuchet MS" pitchFamily="34" charset="0"/>
                        </a:rPr>
                        <a:t>6</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Distillery operated in B Heavy molasses</a:t>
                      </a:r>
                      <a:r>
                        <a:rPr lang="en-US" sz="1600" b="1" i="0" u="none" strike="noStrike" baseline="0" dirty="0" smtClean="0">
                          <a:solidFill>
                            <a:srgbClr val="000066"/>
                          </a:solidFill>
                          <a:latin typeface="Trebuchet MS" pitchFamily="34" charset="0"/>
                        </a:rPr>
                        <a:t> mode</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Days</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56</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8713">
                <a:tc>
                  <a:txBody>
                    <a:bodyPr/>
                    <a:lstStyle/>
                    <a:p>
                      <a:pPr algn="ctr" fontAlgn="ctr"/>
                      <a:r>
                        <a:rPr lang="en-IN" sz="1600" b="1" i="0" u="none" strike="noStrike" dirty="0" smtClean="0">
                          <a:solidFill>
                            <a:srgbClr val="000066"/>
                          </a:solidFill>
                          <a:latin typeface="Trebuchet MS" pitchFamily="34" charset="0"/>
                        </a:rPr>
                        <a:t>7</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Distillery operated in grain mode</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Days</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94</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8713">
                <a:tc>
                  <a:txBody>
                    <a:bodyPr/>
                    <a:lstStyle/>
                    <a:p>
                      <a:pPr algn="ctr" fontAlgn="ctr"/>
                      <a:r>
                        <a:rPr lang="en-IN" sz="1600" b="1" i="0" u="none" strike="noStrike" dirty="0" smtClean="0">
                          <a:solidFill>
                            <a:srgbClr val="000066"/>
                          </a:solidFill>
                          <a:latin typeface="Trebuchet MS" pitchFamily="34" charset="0"/>
                        </a:rPr>
                        <a:t>8</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Total distillery</a:t>
                      </a:r>
                      <a:r>
                        <a:rPr lang="en-IN" sz="1600" b="1" i="0" u="none" strike="noStrike" baseline="0" dirty="0" smtClean="0">
                          <a:solidFill>
                            <a:srgbClr val="000066"/>
                          </a:solidFill>
                          <a:latin typeface="Trebuchet MS" pitchFamily="34" charset="0"/>
                        </a:rPr>
                        <a:t> operational days</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Days</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330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23</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152400"/>
            <a:ext cx="7086600" cy="612304"/>
          </a:xfrm>
        </p:spPr>
        <p:txBody>
          <a:bodyPr>
            <a:noAutofit/>
          </a:bodyPr>
          <a:lstStyle/>
          <a:p>
            <a:r>
              <a:rPr lang="en-US" sz="1800" b="1" dirty="0" smtClean="0">
                <a:ln>
                  <a:solidFill>
                    <a:srgbClr val="FF0000"/>
                  </a:solidFill>
                </a:ln>
                <a:solidFill>
                  <a:srgbClr val="006600"/>
                </a:solidFill>
                <a:latin typeface="Cambria" panose="02040503050406030204" pitchFamily="18" charset="0"/>
                <a:ea typeface="+mn-ea"/>
                <a:cs typeface="Arial" pitchFamily="34" charset="0"/>
              </a:rPr>
              <a:t>TYPICAL OPERATIONAL MODEL- 3 FOR 200 KLPD AA </a:t>
            </a:r>
            <a:br>
              <a:rPr lang="en-US" sz="1800" b="1" dirty="0" smtClean="0">
                <a:ln>
                  <a:solidFill>
                    <a:srgbClr val="FF0000"/>
                  </a:solidFill>
                </a:ln>
                <a:solidFill>
                  <a:srgbClr val="006600"/>
                </a:solidFill>
                <a:latin typeface="Cambria" panose="02040503050406030204" pitchFamily="18" charset="0"/>
                <a:ea typeface="+mn-ea"/>
                <a:cs typeface="Arial" pitchFamily="34" charset="0"/>
              </a:rPr>
            </a:br>
            <a:r>
              <a:rPr lang="en-US" sz="1800" b="1" dirty="0" smtClean="0">
                <a:ln>
                  <a:solidFill>
                    <a:srgbClr val="0070C0"/>
                  </a:solidFill>
                </a:ln>
                <a:solidFill>
                  <a:srgbClr val="000066"/>
                </a:solidFill>
                <a:latin typeface="Cambria" panose="02040503050406030204" pitchFamily="18" charset="0"/>
                <a:ea typeface="+mn-ea"/>
                <a:cs typeface="Arial" pitchFamily="34" charset="0"/>
              </a:rPr>
              <a:t>(Syrup and B Heavy as feedstock)</a:t>
            </a:r>
            <a:endParaRPr lang="en-US" sz="1800" b="1" dirty="0">
              <a:ln>
                <a:solidFill>
                  <a:srgbClr val="0070C0"/>
                </a:solidFill>
              </a:ln>
              <a:solidFill>
                <a:srgbClr val="000066"/>
              </a:solidFill>
              <a:latin typeface="Cambria" panose="02040503050406030204" pitchFamily="18" charset="0"/>
              <a:ea typeface="+mn-ea"/>
              <a:cs typeface="Arial" pitchFamily="34" charset="0"/>
            </a:endParaRPr>
          </a:p>
        </p:txBody>
      </p:sp>
      <p:pic>
        <p:nvPicPr>
          <p:cNvPr id="4" name="Picture 1"/>
          <p:cNvPicPr>
            <a:picLocks noChangeAspect="1" noChangeArrowheads="1"/>
          </p:cNvPicPr>
          <p:nvPr/>
        </p:nvPicPr>
        <p:blipFill>
          <a:blip r:embed="rId2" cstate="print"/>
          <a:srcRect/>
          <a:stretch>
            <a:fillRect/>
          </a:stretch>
        </p:blipFill>
        <p:spPr bwMode="auto">
          <a:xfrm>
            <a:off x="152400" y="5943600"/>
            <a:ext cx="684213" cy="748365"/>
          </a:xfrm>
          <a:prstGeom prst="rect">
            <a:avLst/>
          </a:prstGeom>
          <a:noFill/>
          <a:ln w="9525">
            <a:noFill/>
            <a:miter lim="800000"/>
            <a:headEnd/>
            <a:tailEnd/>
          </a:ln>
          <a:effectLst/>
        </p:spPr>
      </p:pic>
      <p:pic>
        <p:nvPicPr>
          <p:cNvPr id="5" name="Picture 4" descr="New Picture.bmp"/>
          <p:cNvPicPr>
            <a:picLocks noChangeAspect="1"/>
          </p:cNvPicPr>
          <p:nvPr/>
        </p:nvPicPr>
        <p:blipFill>
          <a:blip r:embed="rId3" cstate="print"/>
          <a:srcRect/>
          <a:stretch>
            <a:fillRect/>
          </a:stretch>
        </p:blipFill>
        <p:spPr bwMode="auto">
          <a:xfrm>
            <a:off x="8305800" y="152400"/>
            <a:ext cx="685800" cy="544512"/>
          </a:xfrm>
          <a:prstGeom prst="rect">
            <a:avLst/>
          </a:prstGeom>
          <a:noFill/>
          <a:ln w="9525">
            <a:noFill/>
            <a:miter lim="800000"/>
            <a:headEnd/>
            <a:tailEnd/>
          </a:ln>
        </p:spPr>
      </p:pic>
      <p:graphicFrame>
        <p:nvGraphicFramePr>
          <p:cNvPr id="9" name="Table 8"/>
          <p:cNvGraphicFramePr>
            <a:graphicFrameLocks noGrp="1"/>
          </p:cNvGraphicFramePr>
          <p:nvPr/>
        </p:nvGraphicFramePr>
        <p:xfrm>
          <a:off x="1223628" y="980728"/>
          <a:ext cx="6696744" cy="4777301"/>
        </p:xfrm>
        <a:graphic>
          <a:graphicData uri="http://schemas.openxmlformats.org/drawingml/2006/table">
            <a:tbl>
              <a:tblPr/>
              <a:tblGrid>
                <a:gridCol w="989162"/>
                <a:gridCol w="3547342"/>
                <a:gridCol w="1008112"/>
                <a:gridCol w="1152128"/>
              </a:tblGrid>
              <a:tr h="525753">
                <a:tc>
                  <a:txBody>
                    <a:bodyPr/>
                    <a:lstStyle/>
                    <a:p>
                      <a:pPr algn="ctr" fontAlgn="ctr"/>
                      <a:r>
                        <a:rPr lang="en-US" sz="1600" b="1" i="0" u="none" strike="noStrike" dirty="0">
                          <a:solidFill>
                            <a:srgbClr val="000066"/>
                          </a:solidFill>
                          <a:latin typeface="Trebuchet MS" pitchFamily="34" charset="0"/>
                        </a:rPr>
                        <a:t>S. No.</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dirty="0" smtClean="0">
                          <a:solidFill>
                            <a:srgbClr val="000066"/>
                          </a:solidFill>
                          <a:latin typeface="Trebuchet MS" pitchFamily="34" charset="0"/>
                        </a:rPr>
                        <a:t>Description</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IN" sz="1600" b="1" i="0" u="none" strike="noStrike" dirty="0" smtClean="0">
                          <a:solidFill>
                            <a:srgbClr val="000066"/>
                          </a:solidFill>
                          <a:latin typeface="Trebuchet MS" pitchFamily="34" charset="0"/>
                        </a:rPr>
                        <a:t>Unit</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c>
                  <a:txBody>
                    <a:bodyPr/>
                    <a:lstStyle/>
                    <a:p>
                      <a:pPr algn="ctr" fontAlgn="ctr"/>
                      <a:r>
                        <a:rPr lang="en-US" sz="1600" b="1" i="0" u="none" strike="noStrike" dirty="0" smtClean="0">
                          <a:solidFill>
                            <a:srgbClr val="000066"/>
                          </a:solidFill>
                          <a:latin typeface="Trebuchet MS" pitchFamily="34" charset="0"/>
                        </a:rPr>
                        <a:t>Value</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tx2">
                        <a:lumMod val="20000"/>
                        <a:lumOff val="80000"/>
                      </a:schemeClr>
                    </a:solidFill>
                  </a:tcPr>
                </a:tc>
              </a:tr>
              <a:tr h="693892">
                <a:tc>
                  <a:txBody>
                    <a:bodyPr/>
                    <a:lstStyle/>
                    <a:p>
                      <a:pPr algn="ctr" fontAlgn="ctr"/>
                      <a:r>
                        <a:rPr lang="en-US" sz="1600" b="1" i="0" u="none" strike="noStrike" dirty="0">
                          <a:solidFill>
                            <a:srgbClr val="000066"/>
                          </a:solidFill>
                          <a:latin typeface="Trebuchet MS" pitchFamily="34" charset="0"/>
                        </a:rPr>
                        <a:t>1</a:t>
                      </a: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Sugarcane</a:t>
                      </a:r>
                      <a:r>
                        <a:rPr lang="en-IN" sz="1600" b="1" i="0" u="none" strike="noStrike" baseline="0" dirty="0" smtClean="0">
                          <a:solidFill>
                            <a:srgbClr val="000066"/>
                          </a:solidFill>
                          <a:latin typeface="Trebuchet MS" pitchFamily="34" charset="0"/>
                        </a:rPr>
                        <a:t> crushing capacity</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TCD</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10000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03759">
                <a:tc>
                  <a:txBody>
                    <a:bodyPr/>
                    <a:lstStyle/>
                    <a:p>
                      <a:pPr algn="ctr" fontAlgn="ctr"/>
                      <a:r>
                        <a:rPr lang="en-IN" sz="1600" b="1" i="0" u="none" strike="noStrike" dirty="0" smtClean="0">
                          <a:solidFill>
                            <a:srgbClr val="000066"/>
                          </a:solidFill>
                          <a:latin typeface="Trebuchet MS" pitchFamily="34" charset="0"/>
                        </a:rPr>
                        <a:t>2</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Number of  operating days of sugar plant</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Days</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180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96876">
                <a:tc>
                  <a:txBody>
                    <a:bodyPr/>
                    <a:lstStyle/>
                    <a:p>
                      <a:pPr algn="ctr" fontAlgn="ctr"/>
                      <a:r>
                        <a:rPr lang="en-IN" sz="1600" b="1" i="0" u="none" strike="noStrike" dirty="0" smtClean="0">
                          <a:solidFill>
                            <a:srgbClr val="000066"/>
                          </a:solidFill>
                          <a:latin typeface="Trebuchet MS" pitchFamily="34" charset="0"/>
                        </a:rPr>
                        <a:t>3</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Sugar cane to be diverted for syrup</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TCD</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2666</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52884">
                <a:tc>
                  <a:txBody>
                    <a:bodyPr/>
                    <a:lstStyle/>
                    <a:p>
                      <a:pPr algn="ctr" fontAlgn="ctr"/>
                      <a:r>
                        <a:rPr lang="en-IN" sz="1600" b="1" i="0" u="none" strike="noStrike" dirty="0" smtClean="0">
                          <a:solidFill>
                            <a:srgbClr val="000066"/>
                          </a:solidFill>
                          <a:latin typeface="Trebuchet MS" pitchFamily="34" charset="0"/>
                        </a:rPr>
                        <a:t>4</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B Heavy molasses generated</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TPD</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85800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64274">
                <a:tc>
                  <a:txBody>
                    <a:bodyPr/>
                    <a:lstStyle/>
                    <a:p>
                      <a:pPr algn="ctr" fontAlgn="ctr"/>
                      <a:r>
                        <a:rPr lang="en-IN" sz="1600" b="1" i="0" u="none" strike="noStrike" dirty="0" smtClean="0">
                          <a:solidFill>
                            <a:srgbClr val="000066"/>
                          </a:solidFill>
                          <a:latin typeface="Trebuchet MS" pitchFamily="34" charset="0"/>
                        </a:rPr>
                        <a:t>5</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Distillery</a:t>
                      </a:r>
                      <a:r>
                        <a:rPr lang="en-IN" sz="1600" b="1" i="0" u="none" strike="noStrike" baseline="0" dirty="0" smtClean="0">
                          <a:solidFill>
                            <a:srgbClr val="000066"/>
                          </a:solidFill>
                          <a:latin typeface="Trebuchet MS" pitchFamily="34" charset="0"/>
                        </a:rPr>
                        <a:t> operated in Syrup mode</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Days</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180</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51150">
                <a:tc>
                  <a:txBody>
                    <a:bodyPr/>
                    <a:lstStyle/>
                    <a:p>
                      <a:pPr algn="ctr" fontAlgn="ctr"/>
                      <a:r>
                        <a:rPr lang="en-IN" sz="1600" b="1" i="0" u="none" strike="noStrike" dirty="0" smtClean="0">
                          <a:solidFill>
                            <a:srgbClr val="000066"/>
                          </a:solidFill>
                          <a:latin typeface="Trebuchet MS" pitchFamily="34" charset="0"/>
                        </a:rPr>
                        <a:t>6</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Distillery operated in B Heavy molasses</a:t>
                      </a:r>
                      <a:r>
                        <a:rPr lang="en-US" sz="1600" b="1" i="0" u="none" strike="noStrike" baseline="0" dirty="0" smtClean="0">
                          <a:solidFill>
                            <a:srgbClr val="000066"/>
                          </a:solidFill>
                          <a:latin typeface="Trebuchet MS" pitchFamily="34" charset="0"/>
                        </a:rPr>
                        <a:t> mode</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Days</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sz="1600" b="1" i="0" u="none" strike="noStrike" dirty="0" smtClean="0">
                          <a:solidFill>
                            <a:srgbClr val="000066"/>
                          </a:solidFill>
                          <a:latin typeface="Trebuchet MS" pitchFamily="34" charset="0"/>
                        </a:rPr>
                        <a:t>135</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88713">
                <a:tc>
                  <a:txBody>
                    <a:bodyPr/>
                    <a:lstStyle/>
                    <a:p>
                      <a:pPr algn="ctr" fontAlgn="ctr"/>
                      <a:r>
                        <a:rPr lang="en-IN" sz="1600" b="1" i="0" u="none" strike="noStrike" dirty="0" smtClean="0">
                          <a:solidFill>
                            <a:srgbClr val="000066"/>
                          </a:solidFill>
                          <a:latin typeface="Trebuchet MS" pitchFamily="34" charset="0"/>
                        </a:rPr>
                        <a:t>7</a:t>
                      </a:r>
                      <a:endParaRPr lang="en-US" sz="1600" b="1" i="0" u="none" strike="noStrike" dirty="0">
                        <a:solidFill>
                          <a:srgbClr val="000066"/>
                        </a:solidFill>
                        <a:latin typeface="Trebuchet MS" pitchFamily="34" charset="0"/>
                      </a:endParaRPr>
                    </a:p>
                  </a:txBody>
                  <a:tcPr marL="0" marR="0" marT="0" marB="0" anchor="ctr">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Total distillery</a:t>
                      </a:r>
                      <a:r>
                        <a:rPr lang="en-IN" sz="1600" b="1" i="0" u="none" strike="noStrike" baseline="0" dirty="0" smtClean="0">
                          <a:solidFill>
                            <a:srgbClr val="000066"/>
                          </a:solidFill>
                          <a:latin typeface="Trebuchet MS" pitchFamily="34" charset="0"/>
                        </a:rPr>
                        <a:t> operational days</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Days</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IN" sz="1600" b="1" i="0" u="none" strike="noStrike" dirty="0" smtClean="0">
                          <a:solidFill>
                            <a:srgbClr val="000066"/>
                          </a:solidFill>
                          <a:latin typeface="Trebuchet MS" pitchFamily="34" charset="0"/>
                        </a:rPr>
                        <a:t>315</a:t>
                      </a:r>
                      <a:endParaRPr lang="en-US" sz="1600" b="1" i="0" u="none" strike="noStrike" dirty="0">
                        <a:solidFill>
                          <a:srgbClr val="000066"/>
                        </a:solidFill>
                        <a:latin typeface="Trebuchet MS"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24</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228600"/>
            <a:ext cx="5852120" cy="334962"/>
          </a:xfrm>
        </p:spPr>
        <p:txBody>
          <a:bodyPr>
            <a:noAutofit/>
          </a:bodyPr>
          <a:lstStyle/>
          <a:p>
            <a:r>
              <a:rPr lang="en-US" sz="1800" b="1" dirty="0" smtClean="0">
                <a:ln>
                  <a:solidFill>
                    <a:srgbClr val="FF0000"/>
                  </a:solidFill>
                </a:ln>
                <a:solidFill>
                  <a:srgbClr val="006600"/>
                </a:solidFill>
                <a:latin typeface="Cambria" panose="02040503050406030204" pitchFamily="18" charset="0"/>
                <a:ea typeface="+mn-ea"/>
                <a:cs typeface="Arial" pitchFamily="34" charset="0"/>
              </a:rPr>
              <a:t>CONVERTING JUICE TO HIGH TEST MOLASSES (HTM)</a:t>
            </a:r>
            <a:endParaRPr lang="en-US" sz="1800" b="1" dirty="0">
              <a:ln>
                <a:solidFill>
                  <a:srgbClr val="FF0000"/>
                </a:solidFill>
              </a:ln>
              <a:solidFill>
                <a:srgbClr val="006600"/>
              </a:solidFill>
              <a:latin typeface="Cambria" panose="02040503050406030204" pitchFamily="18" charset="0"/>
              <a:ea typeface="+mn-ea"/>
              <a:cs typeface="Arial" pitchFamily="34" charset="0"/>
            </a:endParaRPr>
          </a:p>
        </p:txBody>
      </p:sp>
      <p:sp>
        <p:nvSpPr>
          <p:cNvPr id="3" name="Content Placeholder 2"/>
          <p:cNvSpPr>
            <a:spLocks noGrp="1"/>
          </p:cNvSpPr>
          <p:nvPr>
            <p:ph idx="1"/>
          </p:nvPr>
        </p:nvSpPr>
        <p:spPr>
          <a:xfrm>
            <a:off x="228600" y="762000"/>
            <a:ext cx="8686800" cy="5334000"/>
          </a:xfrm>
        </p:spPr>
        <p:txBody>
          <a:bodyPr>
            <a:noAutofit/>
          </a:bodyPr>
          <a:lstStyle/>
          <a:p>
            <a:pPr algn="just">
              <a:buNone/>
            </a:pPr>
            <a:r>
              <a:rPr lang="en-US" sz="1600" dirty="0" smtClean="0">
                <a:solidFill>
                  <a:srgbClr val="000066"/>
                </a:solidFill>
                <a:latin typeface="Cambria" pitchFamily="18" charset="0"/>
              </a:rPr>
              <a:t>        </a:t>
            </a:r>
            <a:r>
              <a:rPr lang="en-US" sz="1600" dirty="0" smtClean="0">
                <a:solidFill>
                  <a:srgbClr val="000066"/>
                </a:solidFill>
                <a:latin typeface="Trebuchet MS" pitchFamily="34" charset="0"/>
              </a:rPr>
              <a:t>As  the Concentrated Juice/Syrup is susceptible for contamination, the following methods shall be considered:</a:t>
            </a:r>
          </a:p>
          <a:p>
            <a:pPr algn="just">
              <a:buNone/>
            </a:pPr>
            <a:endParaRPr lang="en-US" sz="1600" dirty="0" smtClean="0">
              <a:solidFill>
                <a:srgbClr val="000066"/>
              </a:solidFill>
              <a:latin typeface="Trebuchet MS" pitchFamily="34" charset="0"/>
            </a:endParaRPr>
          </a:p>
          <a:p>
            <a:pPr algn="just">
              <a:buFont typeface="Wingdings" pitchFamily="2" charset="2"/>
              <a:buChar char="v"/>
            </a:pPr>
            <a:r>
              <a:rPr lang="en-US" sz="1600" dirty="0" smtClean="0">
                <a:solidFill>
                  <a:srgbClr val="000066"/>
                </a:solidFill>
                <a:latin typeface="Trebuchet MS" pitchFamily="34" charset="0"/>
              </a:rPr>
              <a:t>The High test molasses is a heavy, partially inverted cane syrup (no sugar is yet removed) having a </a:t>
            </a:r>
            <a:r>
              <a:rPr lang="en-US" sz="1600" dirty="0" err="1" smtClean="0">
                <a:solidFill>
                  <a:srgbClr val="000066"/>
                </a:solidFill>
                <a:latin typeface="Trebuchet MS" pitchFamily="34" charset="0"/>
              </a:rPr>
              <a:t>Brix</a:t>
            </a:r>
            <a:r>
              <a:rPr lang="en-US" sz="1600" dirty="0" smtClean="0">
                <a:solidFill>
                  <a:srgbClr val="000066"/>
                </a:solidFill>
                <a:latin typeface="Trebuchet MS" pitchFamily="34" charset="0"/>
              </a:rPr>
              <a:t> of about 85. </a:t>
            </a:r>
          </a:p>
          <a:p>
            <a:pPr algn="just">
              <a:buFont typeface="Wingdings" pitchFamily="2" charset="2"/>
              <a:buChar char="v"/>
            </a:pPr>
            <a:r>
              <a:rPr lang="en-US" sz="1600" dirty="0" smtClean="0">
                <a:solidFill>
                  <a:srgbClr val="000066"/>
                </a:solidFill>
                <a:latin typeface="Trebuchet MS" pitchFamily="34" charset="0"/>
              </a:rPr>
              <a:t>Increase in concentration of HTM will also avoid microbial contamination during storage to keep TRS intact.</a:t>
            </a:r>
          </a:p>
          <a:p>
            <a:pPr algn="just">
              <a:buFont typeface="Wingdings" pitchFamily="2" charset="2"/>
              <a:buChar char="v"/>
            </a:pPr>
            <a:r>
              <a:rPr lang="en-US" sz="1600" dirty="0" smtClean="0">
                <a:solidFill>
                  <a:srgbClr val="000066"/>
                </a:solidFill>
                <a:latin typeface="Trebuchet MS" pitchFamily="34" charset="0"/>
              </a:rPr>
              <a:t>The process of HTM is concentrating the  said juice by evaporation to contain a higher amount of sucrose forming a concentrated syrup.</a:t>
            </a:r>
          </a:p>
          <a:p>
            <a:pPr algn="just">
              <a:buFont typeface="Wingdings" pitchFamily="2" charset="2"/>
              <a:buChar char="v"/>
            </a:pPr>
            <a:r>
              <a:rPr lang="en-US" sz="1600" dirty="0" smtClean="0">
                <a:solidFill>
                  <a:srgbClr val="000066"/>
                </a:solidFill>
                <a:latin typeface="Trebuchet MS" pitchFamily="34" charset="0"/>
              </a:rPr>
              <a:t>Sucrose in the High test molasses is partially inverted with enzymes or acids to glucose and fructose. It is necessary to invert the sucrose to avoid it being crystallized or solidified in the storage tanks at higher concentration.</a:t>
            </a:r>
          </a:p>
          <a:p>
            <a:pPr algn="just">
              <a:buNone/>
            </a:pPr>
            <a:endParaRPr lang="en-US" sz="1600" dirty="0" smtClean="0">
              <a:solidFill>
                <a:srgbClr val="000066"/>
              </a:solidFill>
              <a:latin typeface="Trebuchet MS" pitchFamily="34" charset="0"/>
            </a:endParaRPr>
          </a:p>
          <a:p>
            <a:pPr algn="just">
              <a:buFont typeface="Wingdings" pitchFamily="2" charset="2"/>
              <a:buChar char="ü"/>
            </a:pPr>
            <a:r>
              <a:rPr lang="en-US" sz="1600" dirty="0" smtClean="0">
                <a:solidFill>
                  <a:srgbClr val="000066"/>
                </a:solidFill>
                <a:latin typeface="Trebuchet MS" pitchFamily="34" charset="0"/>
              </a:rPr>
              <a:t>The above steps are done to run the distillery plant for 330 days by storing the HTM in Bulk tanks. Instead if we use juice directly to distillery plant, then the capacity of the distillery plant may go higher and also the distillery plant can run only for 150 days. </a:t>
            </a:r>
          </a:p>
          <a:p>
            <a:pPr algn="just">
              <a:buFont typeface="Wingdings" pitchFamily="2" charset="2"/>
              <a:buChar char="ü"/>
            </a:pPr>
            <a:r>
              <a:rPr lang="en-US" sz="1600" dirty="0" smtClean="0">
                <a:solidFill>
                  <a:srgbClr val="000066"/>
                </a:solidFill>
                <a:latin typeface="Trebuchet MS" pitchFamily="34" charset="0"/>
              </a:rPr>
              <a:t>For handling the sugarcane juice, storage tanks of huge capacities are required. </a:t>
            </a:r>
          </a:p>
          <a:p>
            <a:pPr algn="just">
              <a:buFont typeface="Wingdings" pitchFamily="2" charset="2"/>
              <a:buChar char="ü"/>
            </a:pPr>
            <a:r>
              <a:rPr lang="en-US" sz="1600" dirty="0" smtClean="0">
                <a:solidFill>
                  <a:srgbClr val="000066"/>
                </a:solidFill>
                <a:latin typeface="Trebuchet MS" pitchFamily="34" charset="0"/>
              </a:rPr>
              <a:t>Hence HTM is the better way to convert Juice to Ethanol.</a:t>
            </a:r>
          </a:p>
          <a:p>
            <a:pPr algn="just">
              <a:buNone/>
            </a:pPr>
            <a:endParaRPr lang="en-US" sz="1600" dirty="0" smtClean="0">
              <a:latin typeface="Cambria" pitchFamily="18" charset="0"/>
            </a:endParaRPr>
          </a:p>
        </p:txBody>
      </p:sp>
      <p:pic>
        <p:nvPicPr>
          <p:cNvPr id="4" name="Picture 1"/>
          <p:cNvPicPr>
            <a:picLocks noChangeAspect="1" noChangeArrowheads="1"/>
          </p:cNvPicPr>
          <p:nvPr/>
        </p:nvPicPr>
        <p:blipFill>
          <a:blip r:embed="rId2" cstate="print"/>
          <a:srcRect/>
          <a:stretch>
            <a:fillRect/>
          </a:stretch>
        </p:blipFill>
        <p:spPr bwMode="auto">
          <a:xfrm>
            <a:off x="152400" y="5943600"/>
            <a:ext cx="684213" cy="748365"/>
          </a:xfrm>
          <a:prstGeom prst="rect">
            <a:avLst/>
          </a:prstGeom>
          <a:noFill/>
          <a:ln w="9525">
            <a:noFill/>
            <a:miter lim="800000"/>
            <a:headEnd/>
            <a:tailEnd/>
          </a:ln>
          <a:effectLst/>
        </p:spPr>
      </p:pic>
      <p:pic>
        <p:nvPicPr>
          <p:cNvPr id="5" name="Picture 4" descr="New Picture.bmp"/>
          <p:cNvPicPr>
            <a:picLocks noChangeAspect="1"/>
          </p:cNvPicPr>
          <p:nvPr/>
        </p:nvPicPr>
        <p:blipFill>
          <a:blip r:embed="rId3" cstate="print"/>
          <a:srcRect/>
          <a:stretch>
            <a:fillRect/>
          </a:stretch>
        </p:blipFill>
        <p:spPr bwMode="auto">
          <a:xfrm>
            <a:off x="8305800" y="152400"/>
            <a:ext cx="685800" cy="544512"/>
          </a:xfrm>
          <a:prstGeom prst="rect">
            <a:avLst/>
          </a:prstGeom>
          <a:noFill/>
          <a:ln w="9525">
            <a:noFill/>
            <a:miter lim="800000"/>
            <a:headEnd/>
            <a:tailEnd/>
          </a:ln>
        </p:spPr>
      </p:pic>
      <p:sp>
        <p:nvSpPr>
          <p:cNvPr id="7"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25</a:t>
            </a:fld>
            <a:endParaRPr lang="en-US"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2" end="2"/>
                                            </p:txEl>
                                          </p:spTgt>
                                        </p:tgtEl>
                                        <p:attrNameLst>
                                          <p:attrName>style.visibility</p:attrName>
                                        </p:attrNameLst>
                                      </p:cBhvr>
                                      <p:to>
                                        <p:strVal val="visible"/>
                                      </p:to>
                                    </p:set>
                                    <p:animEffect transition="in" filter="fade">
                                      <p:cBhvr>
                                        <p:cTn id="10" dur="500"/>
                                        <p:tgtEl>
                                          <p:spTgt spid="3">
                                            <p:txEl>
                                              <p:pRg st="2" end="2"/>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Effect transition="in" filter="fade">
                                      <p:cBhvr>
                                        <p:cTn id="13" dur="500"/>
                                        <p:tgtEl>
                                          <p:spTgt spid="3">
                                            <p:txEl>
                                              <p:pRg st="3" end="3"/>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4" end="4"/>
                                            </p:txEl>
                                          </p:spTgt>
                                        </p:tgtEl>
                                        <p:attrNameLst>
                                          <p:attrName>style.visibility</p:attrName>
                                        </p:attrNameLst>
                                      </p:cBhvr>
                                      <p:to>
                                        <p:strVal val="visible"/>
                                      </p:to>
                                    </p:set>
                                    <p:animEffect transition="in" filter="fade">
                                      <p:cBhvr>
                                        <p:cTn id="16" dur="500"/>
                                        <p:tgtEl>
                                          <p:spTgt spid="3">
                                            <p:txEl>
                                              <p:pRg st="4" end="4"/>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fade">
                                      <p:cBhvr>
                                        <p:cTn id="19" dur="500"/>
                                        <p:tgtEl>
                                          <p:spTgt spid="3">
                                            <p:txEl>
                                              <p:pRg st="5" end="5"/>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3">
                                            <p:txEl>
                                              <p:pRg st="7" end="7"/>
                                            </p:txEl>
                                          </p:spTgt>
                                        </p:tgtEl>
                                        <p:attrNameLst>
                                          <p:attrName>style.visibility</p:attrName>
                                        </p:attrNameLst>
                                      </p:cBhvr>
                                      <p:to>
                                        <p:strVal val="visible"/>
                                      </p:to>
                                    </p:set>
                                    <p:animEffect transition="in" filter="fade">
                                      <p:cBhvr>
                                        <p:cTn id="22" dur="500"/>
                                        <p:tgtEl>
                                          <p:spTgt spid="3">
                                            <p:txEl>
                                              <p:pRg st="7" end="7"/>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3">
                                            <p:txEl>
                                              <p:pRg st="8" end="8"/>
                                            </p:txEl>
                                          </p:spTgt>
                                        </p:tgtEl>
                                        <p:attrNameLst>
                                          <p:attrName>style.visibility</p:attrName>
                                        </p:attrNameLst>
                                      </p:cBhvr>
                                      <p:to>
                                        <p:strVal val="visible"/>
                                      </p:to>
                                    </p:set>
                                    <p:animEffect transition="in" filter="fade">
                                      <p:cBhvr>
                                        <p:cTn id="25" dur="500"/>
                                        <p:tgtEl>
                                          <p:spTgt spid="3">
                                            <p:txEl>
                                              <p:pRg st="8" end="8"/>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3">
                                            <p:txEl>
                                              <p:pRg st="9" end="9"/>
                                            </p:txEl>
                                          </p:spTgt>
                                        </p:tgtEl>
                                        <p:attrNameLst>
                                          <p:attrName>style.visibility</p:attrName>
                                        </p:attrNameLst>
                                      </p:cBhvr>
                                      <p:to>
                                        <p:strVal val="visible"/>
                                      </p:to>
                                    </p:set>
                                    <p:animEffect transition="in" filter="fade">
                                      <p:cBhvr>
                                        <p:cTn id="28" dur="500"/>
                                        <p:tgtEl>
                                          <p:spTgt spid="3">
                                            <p:txEl>
                                              <p:pRg st="9" end="9"/>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762000" y="1067600"/>
            <a:ext cx="1295400" cy="91440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Unloading, Storage, Cleaning, Milling</a:t>
            </a:r>
            <a:endParaRPr lang="en-US" sz="1400" dirty="0">
              <a:solidFill>
                <a:schemeClr val="tx1"/>
              </a:solidFill>
              <a:latin typeface="Cambria" panose="02040503050406030204" pitchFamily="18" charset="0"/>
            </a:endParaRPr>
          </a:p>
        </p:txBody>
      </p:sp>
      <p:cxnSp>
        <p:nvCxnSpPr>
          <p:cNvPr id="16" name="Straight Arrow Connector 15"/>
          <p:cNvCxnSpPr/>
          <p:nvPr/>
        </p:nvCxnSpPr>
        <p:spPr>
          <a:xfrm>
            <a:off x="2057400" y="1448600"/>
            <a:ext cx="4572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2009252" y="1066800"/>
            <a:ext cx="540533" cy="276999"/>
          </a:xfrm>
          <a:prstGeom prst="rect">
            <a:avLst/>
          </a:prstGeom>
        </p:spPr>
        <p:txBody>
          <a:bodyPr wrap="none">
            <a:spAutoFit/>
          </a:bodyPr>
          <a:lstStyle/>
          <a:p>
            <a:pPr algn="ctr"/>
            <a:r>
              <a:rPr lang="en-US" sz="1200" dirty="0" smtClean="0">
                <a:latin typeface="Cambria" panose="02040503050406030204" pitchFamily="18" charset="0"/>
              </a:rPr>
              <a:t>Flour</a:t>
            </a:r>
          </a:p>
        </p:txBody>
      </p:sp>
      <p:cxnSp>
        <p:nvCxnSpPr>
          <p:cNvPr id="23" name="Straight Arrow Connector 22"/>
          <p:cNvCxnSpPr/>
          <p:nvPr/>
        </p:nvCxnSpPr>
        <p:spPr>
          <a:xfrm>
            <a:off x="152400" y="1448600"/>
            <a:ext cx="609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152400" y="1066800"/>
            <a:ext cx="545919" cy="276999"/>
          </a:xfrm>
          <a:prstGeom prst="rect">
            <a:avLst/>
          </a:prstGeom>
        </p:spPr>
        <p:txBody>
          <a:bodyPr wrap="none">
            <a:spAutoFit/>
          </a:bodyPr>
          <a:lstStyle/>
          <a:p>
            <a:pPr algn="ctr"/>
            <a:r>
              <a:rPr lang="en-US" sz="1200" dirty="0" smtClean="0">
                <a:latin typeface="Cambria" panose="02040503050406030204" pitchFamily="18" charset="0"/>
              </a:rPr>
              <a:t>Grain</a:t>
            </a:r>
            <a:endParaRPr lang="en-US" sz="1200" dirty="0">
              <a:latin typeface="Cambria" panose="02040503050406030204" pitchFamily="18" charset="0"/>
            </a:endParaRPr>
          </a:p>
        </p:txBody>
      </p:sp>
      <p:sp>
        <p:nvSpPr>
          <p:cNvPr id="28" name="Rounded Rectangle 27"/>
          <p:cNvSpPr/>
          <p:nvPr/>
        </p:nvSpPr>
        <p:spPr>
          <a:xfrm>
            <a:off x="2514600" y="1143800"/>
            <a:ext cx="1219200" cy="609600"/>
          </a:xfrm>
          <a:prstGeom prst="roundRect">
            <a:avLst/>
          </a:prstGeom>
          <a:blipFill dpi="0" rotWithShape="1">
            <a:blip r:embed="rId3"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Liquefaction</a:t>
            </a:r>
            <a:endParaRPr lang="en-US" sz="1400" dirty="0">
              <a:solidFill>
                <a:schemeClr val="tx1"/>
              </a:solidFill>
              <a:latin typeface="Cambria" panose="02040503050406030204" pitchFamily="18" charset="0"/>
            </a:endParaRPr>
          </a:p>
        </p:txBody>
      </p:sp>
      <p:sp>
        <p:nvSpPr>
          <p:cNvPr id="29" name="Rounded Rectangle 28"/>
          <p:cNvSpPr/>
          <p:nvPr/>
        </p:nvSpPr>
        <p:spPr>
          <a:xfrm>
            <a:off x="4267200" y="1143800"/>
            <a:ext cx="1295400" cy="608800"/>
          </a:xfrm>
          <a:prstGeom prst="roundRect">
            <a:avLst/>
          </a:prstGeom>
          <a:blipFill dpi="0" rotWithShape="1">
            <a:blip r:embed="rId4"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Fermentation</a:t>
            </a:r>
            <a:endParaRPr lang="en-US" sz="1400" dirty="0">
              <a:solidFill>
                <a:schemeClr val="tx1"/>
              </a:solidFill>
              <a:latin typeface="Cambria" panose="02040503050406030204" pitchFamily="18" charset="0"/>
            </a:endParaRPr>
          </a:p>
        </p:txBody>
      </p:sp>
      <p:sp>
        <p:nvSpPr>
          <p:cNvPr id="30" name="Rounded Rectangle 29"/>
          <p:cNvSpPr/>
          <p:nvPr/>
        </p:nvSpPr>
        <p:spPr>
          <a:xfrm>
            <a:off x="6019800" y="1143000"/>
            <a:ext cx="1371600" cy="6096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Distillation</a:t>
            </a:r>
            <a:endParaRPr lang="en-US" sz="1400" dirty="0">
              <a:solidFill>
                <a:schemeClr val="tx1"/>
              </a:solidFill>
              <a:latin typeface="Cambria" panose="02040503050406030204" pitchFamily="18" charset="0"/>
            </a:endParaRPr>
          </a:p>
        </p:txBody>
      </p:sp>
      <p:sp>
        <p:nvSpPr>
          <p:cNvPr id="31" name="Rounded Rectangle 30"/>
          <p:cNvSpPr/>
          <p:nvPr/>
        </p:nvSpPr>
        <p:spPr>
          <a:xfrm>
            <a:off x="7848600" y="1143800"/>
            <a:ext cx="1143000" cy="609600"/>
          </a:xfrm>
          <a:prstGeom prst="roundRect">
            <a:avLst/>
          </a:prstGeom>
          <a:blipFill dpi="0" rotWithShape="1">
            <a:blip r:embed="rId3"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ENA Storage</a:t>
            </a:r>
            <a:endParaRPr lang="en-US" sz="1400" dirty="0">
              <a:solidFill>
                <a:schemeClr val="tx1"/>
              </a:solidFill>
              <a:latin typeface="Cambria" panose="02040503050406030204" pitchFamily="18" charset="0"/>
            </a:endParaRPr>
          </a:p>
        </p:txBody>
      </p:sp>
      <p:sp>
        <p:nvSpPr>
          <p:cNvPr id="32" name="Rounded Rectangle 31"/>
          <p:cNvSpPr/>
          <p:nvPr/>
        </p:nvSpPr>
        <p:spPr>
          <a:xfrm>
            <a:off x="6324600" y="2286800"/>
            <a:ext cx="12192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MSDH</a:t>
            </a:r>
            <a:endParaRPr lang="en-US" sz="1400" dirty="0">
              <a:solidFill>
                <a:schemeClr val="tx1"/>
              </a:solidFill>
              <a:latin typeface="Cambria" panose="02040503050406030204" pitchFamily="18" charset="0"/>
            </a:endParaRPr>
          </a:p>
        </p:txBody>
      </p:sp>
      <p:sp>
        <p:nvSpPr>
          <p:cNvPr id="33" name="Rounded Rectangle 32"/>
          <p:cNvSpPr/>
          <p:nvPr/>
        </p:nvSpPr>
        <p:spPr>
          <a:xfrm>
            <a:off x="990600" y="2515400"/>
            <a:ext cx="1371600" cy="6096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Decantation</a:t>
            </a:r>
            <a:endParaRPr lang="en-US" sz="1400" dirty="0">
              <a:solidFill>
                <a:schemeClr val="tx1"/>
              </a:solidFill>
              <a:latin typeface="Cambria" panose="02040503050406030204" pitchFamily="18" charset="0"/>
            </a:endParaRPr>
          </a:p>
        </p:txBody>
      </p:sp>
      <p:cxnSp>
        <p:nvCxnSpPr>
          <p:cNvPr id="35" name="Straight Arrow Connector 34"/>
          <p:cNvCxnSpPr/>
          <p:nvPr/>
        </p:nvCxnSpPr>
        <p:spPr>
          <a:xfrm>
            <a:off x="3733800" y="1447800"/>
            <a:ext cx="533400" cy="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a:stCxn id="29" idx="3"/>
            <a:endCxn id="30" idx="1"/>
          </p:cNvCxnSpPr>
          <p:nvPr/>
        </p:nvCxnSpPr>
        <p:spPr>
          <a:xfrm flipV="1">
            <a:off x="5562600" y="1447800"/>
            <a:ext cx="457200" cy="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38" name="Straight Arrow Connector 37"/>
          <p:cNvCxnSpPr>
            <a:stCxn id="30" idx="3"/>
            <a:endCxn id="31" idx="1"/>
          </p:cNvCxnSpPr>
          <p:nvPr/>
        </p:nvCxnSpPr>
        <p:spPr>
          <a:xfrm>
            <a:off x="7391400" y="1447800"/>
            <a:ext cx="457200" cy="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2" name="Straight Arrow Connector 41"/>
          <p:cNvCxnSpPr/>
          <p:nvPr/>
        </p:nvCxnSpPr>
        <p:spPr>
          <a:xfrm>
            <a:off x="6934200" y="1753400"/>
            <a:ext cx="0" cy="533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6248400" y="1753400"/>
            <a:ext cx="0" cy="457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hape 84"/>
          <p:cNvCxnSpPr/>
          <p:nvPr/>
        </p:nvCxnSpPr>
        <p:spPr>
          <a:xfrm rot="16200000" flipH="1">
            <a:off x="419100" y="2324900"/>
            <a:ext cx="685800" cy="457200"/>
          </a:xfrm>
          <a:prstGeom prst="bent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a:off x="533400" y="2210600"/>
            <a:ext cx="5715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8" name="Rectangle 87"/>
          <p:cNvSpPr/>
          <p:nvPr/>
        </p:nvSpPr>
        <p:spPr>
          <a:xfrm>
            <a:off x="3690462" y="1143000"/>
            <a:ext cx="593432" cy="276999"/>
          </a:xfrm>
          <a:prstGeom prst="rect">
            <a:avLst/>
          </a:prstGeom>
        </p:spPr>
        <p:txBody>
          <a:bodyPr wrap="none">
            <a:spAutoFit/>
          </a:bodyPr>
          <a:lstStyle/>
          <a:p>
            <a:pPr algn="ctr"/>
            <a:r>
              <a:rPr lang="en-US" sz="1200" dirty="0" smtClean="0">
                <a:latin typeface="Cambria" panose="02040503050406030204" pitchFamily="18" charset="0"/>
              </a:rPr>
              <a:t>Slurry</a:t>
            </a:r>
          </a:p>
        </p:txBody>
      </p:sp>
      <p:sp>
        <p:nvSpPr>
          <p:cNvPr id="93" name="Rectangle 92"/>
          <p:cNvSpPr/>
          <p:nvPr/>
        </p:nvSpPr>
        <p:spPr>
          <a:xfrm>
            <a:off x="5516056" y="1143000"/>
            <a:ext cx="535724" cy="276999"/>
          </a:xfrm>
          <a:prstGeom prst="rect">
            <a:avLst/>
          </a:prstGeom>
        </p:spPr>
        <p:txBody>
          <a:bodyPr wrap="none">
            <a:spAutoFit/>
          </a:bodyPr>
          <a:lstStyle/>
          <a:p>
            <a:pPr algn="ctr"/>
            <a:r>
              <a:rPr lang="en-US" sz="1200" dirty="0" smtClean="0">
                <a:latin typeface="Cambria" panose="02040503050406030204" pitchFamily="18" charset="0"/>
              </a:rPr>
              <a:t>Mash</a:t>
            </a:r>
          </a:p>
        </p:txBody>
      </p:sp>
      <p:cxnSp>
        <p:nvCxnSpPr>
          <p:cNvPr id="101" name="Straight Arrow Connector 100"/>
          <p:cNvCxnSpPr/>
          <p:nvPr/>
        </p:nvCxnSpPr>
        <p:spPr>
          <a:xfrm flipH="1">
            <a:off x="3733800" y="2210600"/>
            <a:ext cx="228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2" name="Rectangle 101"/>
          <p:cNvSpPr/>
          <p:nvPr/>
        </p:nvSpPr>
        <p:spPr>
          <a:xfrm>
            <a:off x="3886200" y="1905800"/>
            <a:ext cx="1221524" cy="307777"/>
          </a:xfrm>
          <a:prstGeom prst="rect">
            <a:avLst/>
          </a:prstGeom>
        </p:spPr>
        <p:txBody>
          <a:bodyPr wrap="square">
            <a:spAutoFit/>
          </a:bodyPr>
          <a:lstStyle/>
          <a:p>
            <a:pPr algn="ctr"/>
            <a:r>
              <a:rPr lang="en-US" sz="1400" dirty="0" smtClean="0">
                <a:latin typeface="Cambria" panose="02040503050406030204" pitchFamily="18" charset="0"/>
              </a:rPr>
              <a:t>Raw Stillage</a:t>
            </a:r>
          </a:p>
        </p:txBody>
      </p:sp>
      <p:sp>
        <p:nvSpPr>
          <p:cNvPr id="103" name="Rectangle 102"/>
          <p:cNvSpPr/>
          <p:nvPr/>
        </p:nvSpPr>
        <p:spPr>
          <a:xfrm>
            <a:off x="6858000" y="1858175"/>
            <a:ext cx="403860" cy="307777"/>
          </a:xfrm>
          <a:prstGeom prst="rect">
            <a:avLst/>
          </a:prstGeom>
        </p:spPr>
        <p:txBody>
          <a:bodyPr wrap="square">
            <a:spAutoFit/>
          </a:bodyPr>
          <a:lstStyle/>
          <a:p>
            <a:pPr algn="ctr"/>
            <a:r>
              <a:rPr lang="en-US" sz="1400" dirty="0" smtClean="0">
                <a:latin typeface="Cambria" panose="02040503050406030204" pitchFamily="18" charset="0"/>
              </a:rPr>
              <a:t>RS</a:t>
            </a:r>
          </a:p>
        </p:txBody>
      </p:sp>
      <p:cxnSp>
        <p:nvCxnSpPr>
          <p:cNvPr id="104" name="Straight Arrow Connector 103"/>
          <p:cNvCxnSpPr/>
          <p:nvPr/>
        </p:nvCxnSpPr>
        <p:spPr>
          <a:xfrm>
            <a:off x="2362200" y="2820200"/>
            <a:ext cx="1828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06" name="Rounded Rectangle 105"/>
          <p:cNvSpPr/>
          <p:nvPr/>
        </p:nvSpPr>
        <p:spPr>
          <a:xfrm>
            <a:off x="4191000" y="2515400"/>
            <a:ext cx="1371600" cy="6096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Drying</a:t>
            </a:r>
            <a:endParaRPr lang="en-US" sz="1400" dirty="0">
              <a:solidFill>
                <a:schemeClr val="tx1"/>
              </a:solidFill>
              <a:latin typeface="Cambria" panose="02040503050406030204" pitchFamily="18" charset="0"/>
            </a:endParaRPr>
          </a:p>
        </p:txBody>
      </p:sp>
      <p:sp>
        <p:nvSpPr>
          <p:cNvPr id="108" name="Rectangle 107"/>
          <p:cNvSpPr/>
          <p:nvPr/>
        </p:nvSpPr>
        <p:spPr>
          <a:xfrm>
            <a:off x="2667000" y="2438400"/>
            <a:ext cx="662746" cy="307777"/>
          </a:xfrm>
          <a:prstGeom prst="rect">
            <a:avLst/>
          </a:prstGeom>
        </p:spPr>
        <p:txBody>
          <a:bodyPr wrap="none">
            <a:spAutoFit/>
          </a:bodyPr>
          <a:lstStyle/>
          <a:p>
            <a:pPr algn="ctr"/>
            <a:r>
              <a:rPr lang="en-US" sz="1400" dirty="0" smtClean="0">
                <a:latin typeface="Cambria" panose="02040503050406030204" pitchFamily="18" charset="0"/>
              </a:rPr>
              <a:t>DWGS</a:t>
            </a:r>
          </a:p>
        </p:txBody>
      </p:sp>
      <p:sp>
        <p:nvSpPr>
          <p:cNvPr id="109" name="Rounded Rectangle 108"/>
          <p:cNvSpPr/>
          <p:nvPr/>
        </p:nvSpPr>
        <p:spPr>
          <a:xfrm>
            <a:off x="1524000" y="3582200"/>
            <a:ext cx="1371600" cy="6096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Evaporation</a:t>
            </a:r>
            <a:endParaRPr lang="en-US" sz="1400" dirty="0">
              <a:solidFill>
                <a:schemeClr val="tx1"/>
              </a:solidFill>
              <a:latin typeface="Cambria" panose="02040503050406030204" pitchFamily="18" charset="0"/>
            </a:endParaRPr>
          </a:p>
        </p:txBody>
      </p:sp>
      <p:cxnSp>
        <p:nvCxnSpPr>
          <p:cNvPr id="117" name="Straight Connector 116"/>
          <p:cNvCxnSpPr/>
          <p:nvPr/>
        </p:nvCxnSpPr>
        <p:spPr>
          <a:xfrm>
            <a:off x="1143000" y="3125000"/>
            <a:ext cx="0" cy="762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0" name="Straight Arrow Connector 119"/>
          <p:cNvCxnSpPr/>
          <p:nvPr/>
        </p:nvCxnSpPr>
        <p:spPr>
          <a:xfrm>
            <a:off x="1143000" y="3887000"/>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3" name="Rectangle 122"/>
          <p:cNvSpPr/>
          <p:nvPr/>
        </p:nvSpPr>
        <p:spPr>
          <a:xfrm>
            <a:off x="323528" y="3277400"/>
            <a:ext cx="990600" cy="523220"/>
          </a:xfrm>
          <a:prstGeom prst="rect">
            <a:avLst/>
          </a:prstGeom>
        </p:spPr>
        <p:txBody>
          <a:bodyPr wrap="square">
            <a:spAutoFit/>
          </a:bodyPr>
          <a:lstStyle/>
          <a:p>
            <a:pPr algn="ctr"/>
            <a:r>
              <a:rPr lang="en-US" sz="1400" dirty="0" smtClean="0">
                <a:latin typeface="Cambria" panose="02040503050406030204" pitchFamily="18" charset="0"/>
              </a:rPr>
              <a:t>Thin Stillage</a:t>
            </a:r>
          </a:p>
        </p:txBody>
      </p:sp>
      <p:cxnSp>
        <p:nvCxnSpPr>
          <p:cNvPr id="136" name="Straight Connector 135"/>
          <p:cNvCxnSpPr/>
          <p:nvPr/>
        </p:nvCxnSpPr>
        <p:spPr>
          <a:xfrm>
            <a:off x="2895600" y="3887000"/>
            <a:ext cx="685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0" name="Straight Arrow Connector 139"/>
          <p:cNvCxnSpPr/>
          <p:nvPr/>
        </p:nvCxnSpPr>
        <p:spPr>
          <a:xfrm flipV="1">
            <a:off x="3581400" y="2820200"/>
            <a:ext cx="0" cy="1066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2" name="Rectangle 141"/>
          <p:cNvSpPr/>
          <p:nvPr/>
        </p:nvSpPr>
        <p:spPr>
          <a:xfrm>
            <a:off x="2438400" y="3048000"/>
            <a:ext cx="1219200" cy="523220"/>
          </a:xfrm>
          <a:prstGeom prst="rect">
            <a:avLst/>
          </a:prstGeom>
        </p:spPr>
        <p:txBody>
          <a:bodyPr wrap="square">
            <a:spAutoFit/>
          </a:bodyPr>
          <a:lstStyle/>
          <a:p>
            <a:pPr algn="ctr"/>
            <a:r>
              <a:rPr lang="en-US" sz="1400" dirty="0" smtClean="0">
                <a:latin typeface="Cambria" panose="02040503050406030204" pitchFamily="18" charset="0"/>
              </a:rPr>
              <a:t>Concentrated Stillage</a:t>
            </a:r>
          </a:p>
        </p:txBody>
      </p:sp>
      <p:cxnSp>
        <p:nvCxnSpPr>
          <p:cNvPr id="143" name="Straight Arrow Connector 142"/>
          <p:cNvCxnSpPr/>
          <p:nvPr/>
        </p:nvCxnSpPr>
        <p:spPr>
          <a:xfrm>
            <a:off x="6934200" y="2820200"/>
            <a:ext cx="0" cy="8382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4" name="Rounded Rectangle 143"/>
          <p:cNvSpPr/>
          <p:nvPr/>
        </p:nvSpPr>
        <p:spPr>
          <a:xfrm>
            <a:off x="7848600" y="3639350"/>
            <a:ext cx="1219200" cy="78025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rgbClr val="C00000"/>
                </a:solidFill>
                <a:latin typeface="Cambria" panose="02040503050406030204" pitchFamily="18" charset="0"/>
              </a:rPr>
              <a:t>To potable Liquor Industry</a:t>
            </a:r>
            <a:endParaRPr lang="en-US" sz="1400" dirty="0">
              <a:solidFill>
                <a:srgbClr val="C00000"/>
              </a:solidFill>
              <a:latin typeface="Cambria" panose="02040503050406030204" pitchFamily="18" charset="0"/>
            </a:endParaRPr>
          </a:p>
        </p:txBody>
      </p:sp>
      <p:cxnSp>
        <p:nvCxnSpPr>
          <p:cNvPr id="145" name="Straight Arrow Connector 144"/>
          <p:cNvCxnSpPr/>
          <p:nvPr/>
        </p:nvCxnSpPr>
        <p:spPr>
          <a:xfrm>
            <a:off x="8458200" y="1753400"/>
            <a:ext cx="0" cy="19050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6" name="Rounded Rectangle 145"/>
          <p:cNvSpPr/>
          <p:nvPr/>
        </p:nvSpPr>
        <p:spPr>
          <a:xfrm>
            <a:off x="6334125" y="3667925"/>
            <a:ext cx="12192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AA Storage</a:t>
            </a:r>
            <a:endParaRPr lang="en-US" sz="1400" dirty="0">
              <a:solidFill>
                <a:schemeClr val="tx1"/>
              </a:solidFill>
              <a:latin typeface="Cambria" panose="02040503050406030204" pitchFamily="18" charset="0"/>
            </a:endParaRPr>
          </a:p>
        </p:txBody>
      </p:sp>
      <p:sp>
        <p:nvSpPr>
          <p:cNvPr id="147" name="Rectangle 146"/>
          <p:cNvSpPr/>
          <p:nvPr/>
        </p:nvSpPr>
        <p:spPr>
          <a:xfrm>
            <a:off x="6903720" y="2972600"/>
            <a:ext cx="1097280" cy="523220"/>
          </a:xfrm>
          <a:prstGeom prst="rect">
            <a:avLst/>
          </a:prstGeom>
        </p:spPr>
        <p:txBody>
          <a:bodyPr wrap="square">
            <a:spAutoFit/>
          </a:bodyPr>
          <a:lstStyle/>
          <a:p>
            <a:r>
              <a:rPr lang="en-US" sz="1400" dirty="0" smtClean="0">
                <a:solidFill>
                  <a:srgbClr val="C00000"/>
                </a:solidFill>
                <a:latin typeface="Cambria" panose="02040503050406030204" pitchFamily="18" charset="0"/>
              </a:rPr>
              <a:t>AA  (ETHANOL)</a:t>
            </a:r>
          </a:p>
        </p:txBody>
      </p:sp>
      <p:sp>
        <p:nvSpPr>
          <p:cNvPr id="148" name="Rounded Rectangle 147"/>
          <p:cNvSpPr/>
          <p:nvPr/>
        </p:nvSpPr>
        <p:spPr>
          <a:xfrm>
            <a:off x="4267200" y="3658400"/>
            <a:ext cx="12192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DDGS Storage</a:t>
            </a:r>
            <a:endParaRPr lang="en-US" sz="1400" dirty="0">
              <a:solidFill>
                <a:schemeClr val="tx1"/>
              </a:solidFill>
              <a:latin typeface="Cambria" panose="02040503050406030204" pitchFamily="18" charset="0"/>
            </a:endParaRPr>
          </a:p>
        </p:txBody>
      </p:sp>
      <p:cxnSp>
        <p:nvCxnSpPr>
          <p:cNvPr id="150" name="Straight Arrow Connector 149"/>
          <p:cNvCxnSpPr/>
          <p:nvPr/>
        </p:nvCxnSpPr>
        <p:spPr>
          <a:xfrm>
            <a:off x="4876800" y="3125000"/>
            <a:ext cx="0" cy="533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7" name="Rectangle 66"/>
          <p:cNvSpPr>
            <a:spLocks noChangeArrowheads="1"/>
          </p:cNvSpPr>
          <p:nvPr/>
        </p:nvSpPr>
        <p:spPr bwMode="auto">
          <a:xfrm>
            <a:off x="1828800" y="531539"/>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ln>
                  <a:solidFill>
                    <a:srgbClr val="FF0000"/>
                  </a:solidFill>
                </a:ln>
                <a:solidFill>
                  <a:srgbClr val="006600"/>
                </a:solidFill>
                <a:latin typeface="Cambria" panose="02040503050406030204" pitchFamily="18" charset="0"/>
                <a:cs typeface="Arial" pitchFamily="34" charset="0"/>
              </a:rPr>
              <a:t>PROCESS FLOW DIAGRAM</a:t>
            </a:r>
            <a:endParaRPr lang="en-GB" dirty="0" smtClean="0">
              <a:ln>
                <a:solidFill>
                  <a:srgbClr val="FF0000"/>
                </a:solidFill>
              </a:ln>
              <a:solidFill>
                <a:srgbClr val="006600"/>
              </a:solidFill>
              <a:latin typeface="Cambria" panose="02040503050406030204" pitchFamily="18" charset="0"/>
              <a:cs typeface="Arial" pitchFamily="34" charset="0"/>
            </a:endParaRPr>
          </a:p>
        </p:txBody>
      </p:sp>
      <p:sp>
        <p:nvSpPr>
          <p:cNvPr id="158" name="Rectangle 66"/>
          <p:cNvSpPr>
            <a:spLocks noChangeArrowheads="1"/>
          </p:cNvSpPr>
          <p:nvPr/>
        </p:nvSpPr>
        <p:spPr bwMode="auto">
          <a:xfrm>
            <a:off x="685800" y="4587388"/>
            <a:ext cx="15240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effectLst/>
                <a:latin typeface="Cambria" panose="02040503050406030204" pitchFamily="18" charset="0"/>
                <a:cs typeface="Arial" pitchFamily="34" charset="0"/>
              </a:rPr>
              <a:t>Abbreviations:</a:t>
            </a:r>
          </a:p>
        </p:txBody>
      </p:sp>
      <p:sp>
        <p:nvSpPr>
          <p:cNvPr id="160" name="Rectangle 159"/>
          <p:cNvSpPr/>
          <p:nvPr/>
        </p:nvSpPr>
        <p:spPr>
          <a:xfrm>
            <a:off x="8382000" y="2467775"/>
            <a:ext cx="609600" cy="307777"/>
          </a:xfrm>
          <a:prstGeom prst="rect">
            <a:avLst/>
          </a:prstGeom>
        </p:spPr>
        <p:txBody>
          <a:bodyPr wrap="square">
            <a:spAutoFit/>
          </a:bodyPr>
          <a:lstStyle/>
          <a:p>
            <a:pPr algn="ctr"/>
            <a:r>
              <a:rPr lang="en-US" sz="1400" dirty="0" smtClean="0">
                <a:solidFill>
                  <a:srgbClr val="C00000"/>
                </a:solidFill>
                <a:latin typeface="Cambria" panose="02040503050406030204" pitchFamily="18" charset="0"/>
              </a:rPr>
              <a:t>ENA</a:t>
            </a:r>
          </a:p>
        </p:txBody>
      </p:sp>
      <p:sp>
        <p:nvSpPr>
          <p:cNvPr id="161" name="Rectangle 160"/>
          <p:cNvSpPr/>
          <p:nvPr/>
        </p:nvSpPr>
        <p:spPr>
          <a:xfrm>
            <a:off x="4876800" y="3229776"/>
            <a:ext cx="685800" cy="307777"/>
          </a:xfrm>
          <a:prstGeom prst="rect">
            <a:avLst/>
          </a:prstGeom>
        </p:spPr>
        <p:txBody>
          <a:bodyPr wrap="square">
            <a:spAutoFit/>
          </a:bodyPr>
          <a:lstStyle/>
          <a:p>
            <a:pPr algn="ctr"/>
            <a:r>
              <a:rPr lang="en-US" sz="1400" dirty="0" smtClean="0">
                <a:solidFill>
                  <a:srgbClr val="C00000"/>
                </a:solidFill>
                <a:latin typeface="Cambria" panose="02040503050406030204" pitchFamily="18" charset="0"/>
              </a:rPr>
              <a:t>DDGS</a:t>
            </a:r>
          </a:p>
        </p:txBody>
      </p:sp>
      <p:cxnSp>
        <p:nvCxnSpPr>
          <p:cNvPr id="163" name="Straight Arrow Connector 162"/>
          <p:cNvCxnSpPr/>
          <p:nvPr/>
        </p:nvCxnSpPr>
        <p:spPr>
          <a:xfrm>
            <a:off x="4876800" y="4210850"/>
            <a:ext cx="0" cy="533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4" name="Rounded Rectangle 163"/>
          <p:cNvSpPr/>
          <p:nvPr/>
        </p:nvSpPr>
        <p:spPr>
          <a:xfrm>
            <a:off x="4343400" y="4753775"/>
            <a:ext cx="12192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rgbClr val="C00000"/>
                </a:solidFill>
                <a:latin typeface="Cambria" panose="02040503050406030204" pitchFamily="18" charset="0"/>
              </a:rPr>
              <a:t>To Cattle feed</a:t>
            </a:r>
            <a:endParaRPr lang="en-US" sz="1400" dirty="0">
              <a:solidFill>
                <a:srgbClr val="C00000"/>
              </a:solidFill>
              <a:latin typeface="Cambria" panose="02040503050406030204" pitchFamily="18" charset="0"/>
            </a:endParaRPr>
          </a:p>
        </p:txBody>
      </p:sp>
      <p:sp>
        <p:nvSpPr>
          <p:cNvPr id="165" name="Rounded Rectangle 164"/>
          <p:cNvSpPr/>
          <p:nvPr/>
        </p:nvSpPr>
        <p:spPr>
          <a:xfrm>
            <a:off x="6324600" y="4753775"/>
            <a:ext cx="12192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r>
              <a:rPr lang="en-US" sz="1400" dirty="0" smtClean="0">
                <a:solidFill>
                  <a:srgbClr val="C00000"/>
                </a:solidFill>
                <a:latin typeface="Cambria" panose="02040503050406030204" pitchFamily="18" charset="0"/>
              </a:rPr>
              <a:t>To OMC’S</a:t>
            </a:r>
            <a:endParaRPr lang="en-US" sz="1400" dirty="0">
              <a:solidFill>
                <a:srgbClr val="C00000"/>
              </a:solidFill>
              <a:latin typeface="Cambria" panose="02040503050406030204" pitchFamily="18" charset="0"/>
            </a:endParaRPr>
          </a:p>
        </p:txBody>
      </p:sp>
      <p:cxnSp>
        <p:nvCxnSpPr>
          <p:cNvPr id="166" name="Straight Arrow Connector 165"/>
          <p:cNvCxnSpPr/>
          <p:nvPr/>
        </p:nvCxnSpPr>
        <p:spPr>
          <a:xfrm>
            <a:off x="6934200" y="4220375"/>
            <a:ext cx="0" cy="533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73" name="Rectangle 172"/>
          <p:cNvSpPr/>
          <p:nvPr/>
        </p:nvSpPr>
        <p:spPr>
          <a:xfrm>
            <a:off x="1066800" y="4953000"/>
            <a:ext cx="3581400" cy="1384995"/>
          </a:xfrm>
          <a:prstGeom prst="rect">
            <a:avLst/>
          </a:prstGeom>
          <a:ln w="6350">
            <a:noFill/>
          </a:ln>
        </p:spPr>
        <p:txBody>
          <a:bodyPr wrap="square">
            <a:spAutoFit/>
          </a:bodyPr>
          <a:lstStyle/>
          <a:p>
            <a:pPr lvl="0" fontAlgn="base">
              <a:spcBef>
                <a:spcPct val="0"/>
              </a:spcBef>
              <a:spcAft>
                <a:spcPct val="0"/>
              </a:spcAft>
            </a:pPr>
            <a:r>
              <a:rPr lang="en-GB" sz="1400" dirty="0" smtClean="0">
                <a:latin typeface="Cambria" panose="02040503050406030204" pitchFamily="18" charset="0"/>
                <a:cs typeface="Arial" pitchFamily="34" charset="0"/>
              </a:rPr>
              <a:t>RS - Rectified Spirit</a:t>
            </a:r>
          </a:p>
          <a:p>
            <a:pPr lvl="0" fontAlgn="base">
              <a:spcBef>
                <a:spcPct val="0"/>
              </a:spcBef>
              <a:spcAft>
                <a:spcPct val="0"/>
              </a:spcAft>
            </a:pPr>
            <a:r>
              <a:rPr lang="en-GB" sz="1400" dirty="0" smtClean="0">
                <a:latin typeface="Cambria" panose="02040503050406030204" pitchFamily="18" charset="0"/>
                <a:cs typeface="Arial" pitchFamily="34" charset="0"/>
              </a:rPr>
              <a:t>ENA - Extra Neutral Alcohol</a:t>
            </a:r>
          </a:p>
          <a:p>
            <a:pPr lvl="0" fontAlgn="base">
              <a:spcBef>
                <a:spcPct val="0"/>
              </a:spcBef>
              <a:spcAft>
                <a:spcPct val="0"/>
              </a:spcAft>
            </a:pPr>
            <a:r>
              <a:rPr lang="en-GB" sz="1400" dirty="0" smtClean="0">
                <a:latin typeface="Cambria" panose="02040503050406030204" pitchFamily="18" charset="0"/>
                <a:cs typeface="Arial" pitchFamily="34" charset="0"/>
              </a:rPr>
              <a:t>AA - Anhydrous Alcohol</a:t>
            </a:r>
          </a:p>
          <a:p>
            <a:pPr lvl="0" fontAlgn="base">
              <a:spcBef>
                <a:spcPct val="0"/>
              </a:spcBef>
              <a:spcAft>
                <a:spcPct val="0"/>
              </a:spcAft>
            </a:pPr>
            <a:r>
              <a:rPr lang="en-GB" sz="1400" dirty="0" smtClean="0">
                <a:latin typeface="Cambria" panose="02040503050406030204" pitchFamily="18" charset="0"/>
                <a:cs typeface="Arial" pitchFamily="34" charset="0"/>
              </a:rPr>
              <a:t>DWGS  - Distiller’s wet grain solubles</a:t>
            </a:r>
          </a:p>
          <a:p>
            <a:pPr lvl="0" fontAlgn="base">
              <a:spcBef>
                <a:spcPct val="0"/>
              </a:spcBef>
              <a:spcAft>
                <a:spcPct val="0"/>
              </a:spcAft>
            </a:pPr>
            <a:r>
              <a:rPr lang="en-GB" sz="1400" dirty="0" smtClean="0">
                <a:latin typeface="Cambria" panose="02040503050406030204" pitchFamily="18" charset="0"/>
                <a:cs typeface="Arial" pitchFamily="34" charset="0"/>
              </a:rPr>
              <a:t>DDGS  -  Distiller’s dried grain slolubles</a:t>
            </a:r>
          </a:p>
          <a:p>
            <a:pPr lvl="0" fontAlgn="base">
              <a:spcBef>
                <a:spcPct val="0"/>
              </a:spcBef>
              <a:spcAft>
                <a:spcPct val="0"/>
              </a:spcAft>
            </a:pPr>
            <a:r>
              <a:rPr lang="en-GB" sz="1400" dirty="0" smtClean="0">
                <a:latin typeface="Cambria" panose="02040503050406030204" pitchFamily="18" charset="0"/>
                <a:cs typeface="Arial" pitchFamily="34" charset="0"/>
              </a:rPr>
              <a:t>OMC – Oil Marketing companies.</a:t>
            </a:r>
          </a:p>
        </p:txBody>
      </p:sp>
      <p:pic>
        <p:nvPicPr>
          <p:cNvPr id="174" name="Picture 173" descr="AGSC.png"/>
          <p:cNvPicPr>
            <a:picLocks noChangeAspect="1"/>
          </p:cNvPicPr>
          <p:nvPr/>
        </p:nvPicPr>
        <p:blipFill>
          <a:blip r:embed="rId6" cstate="print"/>
          <a:stretch>
            <a:fillRect/>
          </a:stretch>
        </p:blipFill>
        <p:spPr>
          <a:xfrm>
            <a:off x="228600" y="5867400"/>
            <a:ext cx="790653" cy="777252"/>
          </a:xfrm>
          <a:prstGeom prst="rect">
            <a:avLst/>
          </a:prstGeom>
        </p:spPr>
      </p:pic>
      <p:cxnSp>
        <p:nvCxnSpPr>
          <p:cNvPr id="182" name="Straight Arrow Connector 181"/>
          <p:cNvCxnSpPr/>
          <p:nvPr/>
        </p:nvCxnSpPr>
        <p:spPr>
          <a:xfrm>
            <a:off x="3200400" y="3886200"/>
            <a:ext cx="228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83" name="Picture 4" descr="New Picture.bmp"/>
          <p:cNvPicPr>
            <a:picLocks noChangeAspect="1"/>
          </p:cNvPicPr>
          <p:nvPr/>
        </p:nvPicPr>
        <p:blipFill>
          <a:blip r:embed="rId7" cstate="print"/>
          <a:srcRect/>
          <a:stretch>
            <a:fillRect/>
          </a:stretch>
        </p:blipFill>
        <p:spPr bwMode="auto">
          <a:xfrm>
            <a:off x="8305800" y="152400"/>
            <a:ext cx="685800" cy="544512"/>
          </a:xfrm>
          <a:prstGeom prst="rect">
            <a:avLst/>
          </a:prstGeom>
          <a:noFill/>
          <a:ln w="9525">
            <a:noFill/>
            <a:miter lim="800000"/>
            <a:headEnd/>
            <a:tailEnd/>
          </a:ln>
        </p:spPr>
      </p:pic>
      <p:sp>
        <p:nvSpPr>
          <p:cNvPr id="57"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sp>
        <p:nvSpPr>
          <p:cNvPr id="56"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26</a:t>
            </a:fld>
            <a:endParaRPr lang="en-US"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1219200" y="1276350"/>
            <a:ext cx="1143000" cy="76120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Receiving Hoppers</a:t>
            </a:r>
            <a:endParaRPr lang="en-US" sz="1400" dirty="0">
              <a:solidFill>
                <a:schemeClr val="tx1"/>
              </a:solidFill>
              <a:latin typeface="Cambria" panose="02040503050406030204" pitchFamily="18" charset="0"/>
            </a:endParaRPr>
          </a:p>
        </p:txBody>
      </p:sp>
      <p:cxnSp>
        <p:nvCxnSpPr>
          <p:cNvPr id="16" name="Straight Arrow Connector 15"/>
          <p:cNvCxnSpPr>
            <a:stCxn id="14" idx="3"/>
            <a:endCxn id="29" idx="1"/>
          </p:cNvCxnSpPr>
          <p:nvPr/>
        </p:nvCxnSpPr>
        <p:spPr>
          <a:xfrm>
            <a:off x="2362200" y="1656950"/>
            <a:ext cx="1524000" cy="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2445614" y="1276350"/>
            <a:ext cx="1453604" cy="307777"/>
          </a:xfrm>
          <a:prstGeom prst="rect">
            <a:avLst/>
          </a:prstGeom>
        </p:spPr>
        <p:txBody>
          <a:bodyPr wrap="none">
            <a:spAutoFit/>
          </a:bodyPr>
          <a:lstStyle/>
          <a:p>
            <a:pPr algn="ctr"/>
            <a:r>
              <a:rPr lang="en-US" sz="1400" dirty="0" smtClean="0">
                <a:latin typeface="Cambria" panose="02040503050406030204" pitchFamily="18" charset="0"/>
              </a:rPr>
              <a:t>Bucket elevators</a:t>
            </a:r>
          </a:p>
        </p:txBody>
      </p:sp>
      <p:cxnSp>
        <p:nvCxnSpPr>
          <p:cNvPr id="23" name="Straight Arrow Connector 22"/>
          <p:cNvCxnSpPr/>
          <p:nvPr/>
        </p:nvCxnSpPr>
        <p:spPr>
          <a:xfrm>
            <a:off x="228600" y="1657350"/>
            <a:ext cx="990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0" y="1123950"/>
            <a:ext cx="1219200" cy="523220"/>
          </a:xfrm>
          <a:prstGeom prst="rect">
            <a:avLst/>
          </a:prstGeom>
        </p:spPr>
        <p:txBody>
          <a:bodyPr wrap="square">
            <a:spAutoFit/>
          </a:bodyPr>
          <a:lstStyle/>
          <a:p>
            <a:pPr algn="ctr"/>
            <a:r>
              <a:rPr lang="en-US" sz="1400" b="1" dirty="0" smtClean="0">
                <a:solidFill>
                  <a:srgbClr val="C00000"/>
                </a:solidFill>
                <a:latin typeface="Cambria" panose="02040503050406030204" pitchFamily="18" charset="0"/>
              </a:rPr>
              <a:t>Grain from Trucks</a:t>
            </a:r>
            <a:endParaRPr lang="en-US" sz="1400" b="1" dirty="0">
              <a:solidFill>
                <a:srgbClr val="C00000"/>
              </a:solidFill>
              <a:latin typeface="Cambria" panose="02040503050406030204" pitchFamily="18" charset="0"/>
            </a:endParaRPr>
          </a:p>
        </p:txBody>
      </p:sp>
      <p:sp>
        <p:nvSpPr>
          <p:cNvPr id="29" name="Rounded Rectangle 28"/>
          <p:cNvSpPr/>
          <p:nvPr/>
        </p:nvSpPr>
        <p:spPr>
          <a:xfrm>
            <a:off x="3886200" y="1352550"/>
            <a:ext cx="1371600" cy="609600"/>
          </a:xfrm>
          <a:prstGeom prst="roundRect">
            <a:avLst/>
          </a:prstGeom>
          <a:blipFill dpi="0" rotWithShape="1">
            <a:blip r:embed="rId3"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Pre-Cleaners</a:t>
            </a:r>
            <a:endParaRPr lang="en-US" sz="1400" dirty="0">
              <a:solidFill>
                <a:schemeClr val="tx1"/>
              </a:solidFill>
              <a:latin typeface="Cambria" panose="02040503050406030204" pitchFamily="18" charset="0"/>
            </a:endParaRPr>
          </a:p>
        </p:txBody>
      </p:sp>
      <p:sp>
        <p:nvSpPr>
          <p:cNvPr id="31" name="Rounded Rectangle 30"/>
          <p:cNvSpPr/>
          <p:nvPr/>
        </p:nvSpPr>
        <p:spPr>
          <a:xfrm>
            <a:off x="7620000" y="1352550"/>
            <a:ext cx="990600" cy="609600"/>
          </a:xfrm>
          <a:prstGeom prst="roundRect">
            <a:avLst/>
          </a:prstGeom>
          <a:blipFill dpi="0" rotWithShape="1">
            <a:blip r:embed="rId4"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Grain Storage Silos</a:t>
            </a:r>
            <a:endParaRPr lang="en-US" sz="1400" dirty="0">
              <a:solidFill>
                <a:schemeClr val="tx1"/>
              </a:solidFill>
              <a:latin typeface="Cambria" panose="02040503050406030204" pitchFamily="18" charset="0"/>
            </a:endParaRPr>
          </a:p>
        </p:txBody>
      </p:sp>
      <p:cxnSp>
        <p:nvCxnSpPr>
          <p:cNvPr id="37" name="Straight Arrow Connector 36"/>
          <p:cNvCxnSpPr/>
          <p:nvPr/>
        </p:nvCxnSpPr>
        <p:spPr>
          <a:xfrm>
            <a:off x="5257800" y="1676402"/>
            <a:ext cx="23622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flipV="1">
            <a:off x="8991600" y="1657350"/>
            <a:ext cx="0" cy="762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5" name="Shape 84"/>
          <p:cNvCxnSpPr/>
          <p:nvPr/>
        </p:nvCxnSpPr>
        <p:spPr>
          <a:xfrm>
            <a:off x="152400" y="2413000"/>
            <a:ext cx="1828800" cy="711200"/>
          </a:xfrm>
          <a:prstGeom prst="bentConnector3">
            <a:avLst>
              <a:gd name="adj1" fmla="val -667"/>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01" name="Straight Arrow Connector 100"/>
          <p:cNvCxnSpPr/>
          <p:nvPr/>
        </p:nvCxnSpPr>
        <p:spPr>
          <a:xfrm flipH="1">
            <a:off x="3733800" y="2420150"/>
            <a:ext cx="228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4" name="Rounded Rectangle 143"/>
          <p:cNvSpPr/>
          <p:nvPr/>
        </p:nvSpPr>
        <p:spPr>
          <a:xfrm>
            <a:off x="7086600" y="3946974"/>
            <a:ext cx="1676400" cy="65405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Feed hopper, Rotary feeder, Hammer mill</a:t>
            </a:r>
            <a:endParaRPr lang="en-US" sz="1400" dirty="0">
              <a:solidFill>
                <a:schemeClr val="tx1"/>
              </a:solidFill>
              <a:latin typeface="Cambria" panose="02040503050406030204" pitchFamily="18" charset="0"/>
            </a:endParaRPr>
          </a:p>
        </p:txBody>
      </p:sp>
      <p:sp>
        <p:nvSpPr>
          <p:cNvPr id="157" name="Rectangle 66"/>
          <p:cNvSpPr>
            <a:spLocks noChangeArrowheads="1"/>
          </p:cNvSpPr>
          <p:nvPr/>
        </p:nvSpPr>
        <p:spPr bwMode="auto">
          <a:xfrm>
            <a:off x="800100" y="457200"/>
            <a:ext cx="754380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sz="2000"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GRAIN UNLOADING, STORAGE, CLEANING &amp; MILLING SECTION</a:t>
            </a:r>
          </a:p>
        </p:txBody>
      </p:sp>
      <p:pic>
        <p:nvPicPr>
          <p:cNvPr id="174" name="Picture 173" descr="AGSC.png"/>
          <p:cNvPicPr>
            <a:picLocks noChangeAspect="1"/>
          </p:cNvPicPr>
          <p:nvPr/>
        </p:nvPicPr>
        <p:blipFill>
          <a:blip r:embed="rId6" cstate="print"/>
          <a:stretch>
            <a:fillRect/>
          </a:stretch>
        </p:blipFill>
        <p:spPr>
          <a:xfrm>
            <a:off x="228600" y="5867400"/>
            <a:ext cx="790653" cy="777252"/>
          </a:xfrm>
          <a:prstGeom prst="rect">
            <a:avLst/>
          </a:prstGeom>
        </p:spPr>
      </p:pic>
      <p:pic>
        <p:nvPicPr>
          <p:cNvPr id="53" name="Picture 4" descr="New Picture.bmp"/>
          <p:cNvPicPr>
            <a:picLocks noChangeAspect="1"/>
          </p:cNvPicPr>
          <p:nvPr/>
        </p:nvPicPr>
        <p:blipFill>
          <a:blip r:embed="rId7" cstate="print"/>
          <a:srcRect/>
          <a:stretch>
            <a:fillRect/>
          </a:stretch>
        </p:blipFill>
        <p:spPr bwMode="auto">
          <a:xfrm>
            <a:off x="8305800" y="152400"/>
            <a:ext cx="685800" cy="544512"/>
          </a:xfrm>
          <a:prstGeom prst="rect">
            <a:avLst/>
          </a:prstGeom>
          <a:noFill/>
          <a:ln w="9525">
            <a:noFill/>
            <a:miter lim="800000"/>
            <a:headEnd/>
            <a:tailEnd/>
          </a:ln>
        </p:spPr>
      </p:pic>
      <p:sp>
        <p:nvSpPr>
          <p:cNvPr id="67" name="Rectangle 66"/>
          <p:cNvSpPr/>
          <p:nvPr/>
        </p:nvSpPr>
        <p:spPr>
          <a:xfrm>
            <a:off x="5334000" y="1143000"/>
            <a:ext cx="2246731" cy="523220"/>
          </a:xfrm>
          <a:prstGeom prst="rect">
            <a:avLst/>
          </a:prstGeom>
        </p:spPr>
        <p:txBody>
          <a:bodyPr wrap="square">
            <a:spAutoFit/>
          </a:bodyPr>
          <a:lstStyle/>
          <a:p>
            <a:pPr algn="ctr"/>
            <a:r>
              <a:rPr lang="en-US" sz="1400" dirty="0" smtClean="0">
                <a:latin typeface="Cambria" panose="02040503050406030204" pitchFamily="18" charset="0"/>
              </a:rPr>
              <a:t>Bucket elevators &amp; Drag chain conveyors</a:t>
            </a:r>
          </a:p>
        </p:txBody>
      </p:sp>
      <p:cxnSp>
        <p:nvCxnSpPr>
          <p:cNvPr id="78" name="Straight Connector 77"/>
          <p:cNvCxnSpPr>
            <a:endCxn id="31" idx="3"/>
          </p:cNvCxnSpPr>
          <p:nvPr/>
        </p:nvCxnSpPr>
        <p:spPr>
          <a:xfrm flipH="1">
            <a:off x="8610600" y="1657350"/>
            <a:ext cx="381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a:off x="152400" y="2419350"/>
            <a:ext cx="88392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2514600" y="2114550"/>
            <a:ext cx="3733800" cy="307777"/>
          </a:xfrm>
          <a:prstGeom prst="rect">
            <a:avLst/>
          </a:prstGeom>
        </p:spPr>
        <p:txBody>
          <a:bodyPr wrap="square">
            <a:spAutoFit/>
          </a:bodyPr>
          <a:lstStyle/>
          <a:p>
            <a:pPr algn="ctr"/>
            <a:r>
              <a:rPr lang="en-US" sz="1400" dirty="0" smtClean="0">
                <a:latin typeface="Cambria" panose="02040503050406030204" pitchFamily="18" charset="0"/>
              </a:rPr>
              <a:t>Drag chain conveyors &amp; Bucket elevators</a:t>
            </a:r>
          </a:p>
        </p:txBody>
      </p:sp>
      <p:cxnSp>
        <p:nvCxnSpPr>
          <p:cNvPr id="89" name="Straight Arrow Connector 88"/>
          <p:cNvCxnSpPr/>
          <p:nvPr/>
        </p:nvCxnSpPr>
        <p:spPr>
          <a:xfrm flipH="1">
            <a:off x="8229600" y="2419350"/>
            <a:ext cx="228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a:stCxn id="154" idx="3"/>
          </p:cNvCxnSpPr>
          <p:nvPr/>
        </p:nvCxnSpPr>
        <p:spPr>
          <a:xfrm flipV="1">
            <a:off x="6172200" y="3048000"/>
            <a:ext cx="2819400" cy="190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8" name="Rounded Rectangle 127"/>
          <p:cNvSpPr/>
          <p:nvPr/>
        </p:nvSpPr>
        <p:spPr>
          <a:xfrm>
            <a:off x="1981200" y="2800350"/>
            <a:ext cx="11430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Classifier</a:t>
            </a:r>
            <a:endParaRPr lang="en-US" sz="1400" dirty="0">
              <a:solidFill>
                <a:schemeClr val="tx1"/>
              </a:solidFill>
              <a:latin typeface="Cambria" panose="02040503050406030204" pitchFamily="18" charset="0"/>
            </a:endParaRPr>
          </a:p>
        </p:txBody>
      </p:sp>
      <p:sp>
        <p:nvSpPr>
          <p:cNvPr id="129" name="Rounded Rectangle 128"/>
          <p:cNvSpPr/>
          <p:nvPr/>
        </p:nvSpPr>
        <p:spPr>
          <a:xfrm>
            <a:off x="3505200" y="2800350"/>
            <a:ext cx="11430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Magnetic separator</a:t>
            </a:r>
            <a:endParaRPr lang="en-US" sz="1400" dirty="0">
              <a:solidFill>
                <a:schemeClr val="tx1"/>
              </a:solidFill>
              <a:latin typeface="Cambria" panose="02040503050406030204" pitchFamily="18" charset="0"/>
            </a:endParaRPr>
          </a:p>
        </p:txBody>
      </p:sp>
      <p:cxnSp>
        <p:nvCxnSpPr>
          <p:cNvPr id="149" name="Straight Arrow Connector 148"/>
          <p:cNvCxnSpPr/>
          <p:nvPr/>
        </p:nvCxnSpPr>
        <p:spPr>
          <a:xfrm>
            <a:off x="3124200" y="3105150"/>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a:off x="4648200" y="3105150"/>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3" name="Rectangle 152"/>
          <p:cNvSpPr/>
          <p:nvPr/>
        </p:nvSpPr>
        <p:spPr>
          <a:xfrm>
            <a:off x="6629400" y="2590800"/>
            <a:ext cx="1905000" cy="523220"/>
          </a:xfrm>
          <a:prstGeom prst="rect">
            <a:avLst/>
          </a:prstGeom>
        </p:spPr>
        <p:txBody>
          <a:bodyPr wrap="square">
            <a:spAutoFit/>
          </a:bodyPr>
          <a:lstStyle/>
          <a:p>
            <a:pPr algn="ctr"/>
            <a:r>
              <a:rPr lang="en-US" sz="1400" dirty="0" smtClean="0">
                <a:latin typeface="Cambria" panose="02040503050406030204" pitchFamily="18" charset="0"/>
              </a:rPr>
              <a:t>Bucket elevators &amp;  screw conveyors</a:t>
            </a:r>
          </a:p>
        </p:txBody>
      </p:sp>
      <p:sp>
        <p:nvSpPr>
          <p:cNvPr id="154" name="Rounded Rectangle 153"/>
          <p:cNvSpPr/>
          <p:nvPr/>
        </p:nvSpPr>
        <p:spPr>
          <a:xfrm>
            <a:off x="5029200" y="2800350"/>
            <a:ext cx="11430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Destoner</a:t>
            </a:r>
            <a:endParaRPr lang="en-US" sz="1400" dirty="0">
              <a:solidFill>
                <a:schemeClr val="tx1"/>
              </a:solidFill>
              <a:latin typeface="Cambria" panose="02040503050406030204" pitchFamily="18" charset="0"/>
            </a:endParaRPr>
          </a:p>
        </p:txBody>
      </p:sp>
      <p:cxnSp>
        <p:nvCxnSpPr>
          <p:cNvPr id="169" name="Straight Connector 168"/>
          <p:cNvCxnSpPr/>
          <p:nvPr/>
        </p:nvCxnSpPr>
        <p:spPr>
          <a:xfrm flipV="1">
            <a:off x="8991600" y="3028950"/>
            <a:ext cx="0" cy="13144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a:off x="8763000" y="4327974"/>
            <a:ext cx="2286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6" name="Straight Arrow Connector 175"/>
          <p:cNvCxnSpPr/>
          <p:nvPr/>
        </p:nvCxnSpPr>
        <p:spPr>
          <a:xfrm flipH="1">
            <a:off x="5486400" y="4256529"/>
            <a:ext cx="16002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85" name="Rounded Rectangle 184"/>
          <p:cNvSpPr/>
          <p:nvPr/>
        </p:nvSpPr>
        <p:spPr>
          <a:xfrm>
            <a:off x="4648200" y="4007292"/>
            <a:ext cx="8382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SIFTER</a:t>
            </a:r>
            <a:endParaRPr lang="en-US" sz="1400" dirty="0">
              <a:solidFill>
                <a:schemeClr val="tx1"/>
              </a:solidFill>
              <a:latin typeface="Cambria" panose="02040503050406030204" pitchFamily="18" charset="0"/>
            </a:endParaRPr>
          </a:p>
        </p:txBody>
      </p:sp>
      <p:sp>
        <p:nvSpPr>
          <p:cNvPr id="186" name="Rounded Rectangle 185"/>
          <p:cNvSpPr/>
          <p:nvPr/>
        </p:nvSpPr>
        <p:spPr>
          <a:xfrm>
            <a:off x="2743200" y="3962400"/>
            <a:ext cx="1066800" cy="6096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Flour storage silos</a:t>
            </a:r>
            <a:endParaRPr lang="en-US" sz="1400" dirty="0">
              <a:solidFill>
                <a:schemeClr val="tx1"/>
              </a:solidFill>
              <a:latin typeface="Cambria" panose="02040503050406030204" pitchFamily="18" charset="0"/>
            </a:endParaRPr>
          </a:p>
        </p:txBody>
      </p:sp>
      <p:sp>
        <p:nvSpPr>
          <p:cNvPr id="187" name="Rounded Rectangle 186"/>
          <p:cNvSpPr/>
          <p:nvPr/>
        </p:nvSpPr>
        <p:spPr>
          <a:xfrm>
            <a:off x="82393" y="4038600"/>
            <a:ext cx="11430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Weighing system</a:t>
            </a:r>
            <a:endParaRPr lang="en-US" sz="1400" dirty="0">
              <a:solidFill>
                <a:schemeClr val="tx1"/>
              </a:solidFill>
              <a:latin typeface="Cambria" panose="02040503050406030204" pitchFamily="18" charset="0"/>
            </a:endParaRPr>
          </a:p>
        </p:txBody>
      </p:sp>
      <p:cxnSp>
        <p:nvCxnSpPr>
          <p:cNvPr id="189" name="Straight Arrow Connector 188"/>
          <p:cNvCxnSpPr/>
          <p:nvPr/>
        </p:nvCxnSpPr>
        <p:spPr>
          <a:xfrm flipH="1">
            <a:off x="3810000" y="4269229"/>
            <a:ext cx="838200" cy="2726"/>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1" name="Rectangle 190"/>
          <p:cNvSpPr/>
          <p:nvPr/>
        </p:nvSpPr>
        <p:spPr>
          <a:xfrm>
            <a:off x="3733800" y="3810000"/>
            <a:ext cx="990600" cy="523220"/>
          </a:xfrm>
          <a:prstGeom prst="rect">
            <a:avLst/>
          </a:prstGeom>
        </p:spPr>
        <p:txBody>
          <a:bodyPr wrap="square">
            <a:spAutoFit/>
          </a:bodyPr>
          <a:lstStyle/>
          <a:p>
            <a:pPr algn="ctr"/>
            <a:r>
              <a:rPr lang="en-US" sz="1400" dirty="0" smtClean="0">
                <a:latin typeface="Cambria" panose="02040503050406030204" pitchFamily="18" charset="0"/>
              </a:rPr>
              <a:t>screw conveyors</a:t>
            </a:r>
            <a:endParaRPr lang="en-IN" sz="1400" dirty="0"/>
          </a:p>
        </p:txBody>
      </p:sp>
      <p:cxnSp>
        <p:nvCxnSpPr>
          <p:cNvPr id="202" name="Straight Arrow Connector 201"/>
          <p:cNvCxnSpPr/>
          <p:nvPr/>
        </p:nvCxnSpPr>
        <p:spPr>
          <a:xfrm>
            <a:off x="6813550" y="4954311"/>
            <a:ext cx="228600" cy="0"/>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03" name="Straight Arrow Connector 202"/>
          <p:cNvCxnSpPr/>
          <p:nvPr/>
        </p:nvCxnSpPr>
        <p:spPr>
          <a:xfrm>
            <a:off x="5289550" y="4954311"/>
            <a:ext cx="228600" cy="0"/>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204" name="Rectangle 203"/>
          <p:cNvSpPr/>
          <p:nvPr/>
        </p:nvSpPr>
        <p:spPr>
          <a:xfrm>
            <a:off x="5410200" y="4601886"/>
            <a:ext cx="1849893" cy="307777"/>
          </a:xfrm>
          <a:prstGeom prst="rect">
            <a:avLst/>
          </a:prstGeom>
        </p:spPr>
        <p:txBody>
          <a:bodyPr wrap="square">
            <a:spAutoFit/>
          </a:bodyPr>
          <a:lstStyle/>
          <a:p>
            <a:pPr algn="ctr"/>
            <a:r>
              <a:rPr lang="en-US" sz="1400" dirty="0" smtClean="0">
                <a:latin typeface="Cambria" panose="02040503050406030204" pitchFamily="18" charset="0"/>
              </a:rPr>
              <a:t>Oversized particles</a:t>
            </a:r>
          </a:p>
        </p:txBody>
      </p:sp>
      <p:cxnSp>
        <p:nvCxnSpPr>
          <p:cNvPr id="205" name="Straight Arrow Connector 204"/>
          <p:cNvCxnSpPr/>
          <p:nvPr/>
        </p:nvCxnSpPr>
        <p:spPr>
          <a:xfrm flipH="1">
            <a:off x="1219200" y="4307685"/>
            <a:ext cx="1524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a:off x="685800" y="4567238"/>
            <a:ext cx="0" cy="9144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Arrow Connector 213"/>
          <p:cNvCxnSpPr/>
          <p:nvPr/>
        </p:nvCxnSpPr>
        <p:spPr>
          <a:xfrm flipV="1">
            <a:off x="685800" y="5478238"/>
            <a:ext cx="1066800" cy="816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5" name="Rounded Rectangle 214"/>
          <p:cNvSpPr/>
          <p:nvPr/>
        </p:nvSpPr>
        <p:spPr>
          <a:xfrm>
            <a:off x="1752600" y="5097238"/>
            <a:ext cx="1676400" cy="65405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b="1" dirty="0" smtClean="0">
                <a:solidFill>
                  <a:srgbClr val="C00000"/>
                </a:solidFill>
                <a:latin typeface="Cambria" panose="02040503050406030204" pitchFamily="18" charset="0"/>
              </a:rPr>
              <a:t>LIQUEFACTION</a:t>
            </a:r>
            <a:endParaRPr lang="en-US" sz="1400" b="1" dirty="0">
              <a:solidFill>
                <a:srgbClr val="C00000"/>
              </a:solidFill>
              <a:latin typeface="Cambria" panose="02040503050406030204" pitchFamily="18" charset="0"/>
            </a:endParaRPr>
          </a:p>
        </p:txBody>
      </p:sp>
      <p:sp>
        <p:nvSpPr>
          <p:cNvPr id="216" name="Rectangle 215"/>
          <p:cNvSpPr/>
          <p:nvPr/>
        </p:nvSpPr>
        <p:spPr>
          <a:xfrm>
            <a:off x="5410200" y="3733800"/>
            <a:ext cx="1828800" cy="523220"/>
          </a:xfrm>
          <a:prstGeom prst="rect">
            <a:avLst/>
          </a:prstGeom>
        </p:spPr>
        <p:txBody>
          <a:bodyPr wrap="square">
            <a:spAutoFit/>
          </a:bodyPr>
          <a:lstStyle/>
          <a:p>
            <a:pPr algn="ctr"/>
            <a:r>
              <a:rPr lang="en-US" sz="1400" dirty="0" smtClean="0">
                <a:latin typeface="Cambria" panose="02040503050406030204" pitchFamily="18" charset="0"/>
              </a:rPr>
              <a:t>Bucket elevators &amp;  screw conveyors</a:t>
            </a:r>
          </a:p>
        </p:txBody>
      </p:sp>
      <p:cxnSp>
        <p:nvCxnSpPr>
          <p:cNvPr id="217" name="Straight Arrow Connector 216"/>
          <p:cNvCxnSpPr/>
          <p:nvPr/>
        </p:nvCxnSpPr>
        <p:spPr>
          <a:xfrm>
            <a:off x="5976997" y="1676400"/>
            <a:ext cx="228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0" name="Rectangle 219"/>
          <p:cNvSpPr/>
          <p:nvPr/>
        </p:nvSpPr>
        <p:spPr>
          <a:xfrm>
            <a:off x="1066800" y="3733800"/>
            <a:ext cx="1905000" cy="533400"/>
          </a:xfrm>
          <a:prstGeom prst="rect">
            <a:avLst/>
          </a:prstGeom>
        </p:spPr>
        <p:txBody>
          <a:bodyPr wrap="square">
            <a:spAutoFit/>
          </a:bodyPr>
          <a:lstStyle/>
          <a:p>
            <a:pPr algn="ctr"/>
            <a:r>
              <a:rPr lang="en-US" sz="1400" dirty="0" smtClean="0">
                <a:latin typeface="Cambria" panose="02040503050406030204" pitchFamily="18" charset="0"/>
              </a:rPr>
              <a:t>Bucket elevators&amp;  screw conveyors</a:t>
            </a:r>
          </a:p>
        </p:txBody>
      </p:sp>
      <p:cxnSp>
        <p:nvCxnSpPr>
          <p:cNvPr id="252" name="Straight Connector 251"/>
          <p:cNvCxnSpPr/>
          <p:nvPr/>
        </p:nvCxnSpPr>
        <p:spPr>
          <a:xfrm flipV="1">
            <a:off x="5029200" y="4543425"/>
            <a:ext cx="0" cy="409575"/>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268" name="Straight Arrow Connector 267"/>
          <p:cNvCxnSpPr>
            <a:endCxn id="144" idx="2"/>
          </p:cNvCxnSpPr>
          <p:nvPr/>
        </p:nvCxnSpPr>
        <p:spPr>
          <a:xfrm flipV="1">
            <a:off x="7924800" y="4601024"/>
            <a:ext cx="0" cy="351976"/>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flipH="1">
            <a:off x="5029200" y="4953000"/>
            <a:ext cx="289560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sp>
        <p:nvSpPr>
          <p:cNvPr id="272" name="Rounded Rectangle 271"/>
          <p:cNvSpPr/>
          <p:nvPr/>
        </p:nvSpPr>
        <p:spPr>
          <a:xfrm>
            <a:off x="4953000" y="5501640"/>
            <a:ext cx="11430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Bag filter</a:t>
            </a:r>
            <a:endParaRPr lang="en-US" sz="1400" dirty="0">
              <a:solidFill>
                <a:schemeClr val="tx1"/>
              </a:solidFill>
              <a:latin typeface="Cambria" panose="02040503050406030204" pitchFamily="18" charset="0"/>
            </a:endParaRPr>
          </a:p>
        </p:txBody>
      </p:sp>
      <p:cxnSp>
        <p:nvCxnSpPr>
          <p:cNvPr id="273" name="Straight Arrow Connector 272"/>
          <p:cNvCxnSpPr/>
          <p:nvPr/>
        </p:nvCxnSpPr>
        <p:spPr>
          <a:xfrm>
            <a:off x="3962400" y="5806440"/>
            <a:ext cx="990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74" name="Rectangle 273"/>
          <p:cNvSpPr/>
          <p:nvPr/>
        </p:nvSpPr>
        <p:spPr>
          <a:xfrm>
            <a:off x="3733800" y="5425440"/>
            <a:ext cx="1219200" cy="954107"/>
          </a:xfrm>
          <a:prstGeom prst="rect">
            <a:avLst/>
          </a:prstGeom>
        </p:spPr>
        <p:txBody>
          <a:bodyPr wrap="square">
            <a:spAutoFit/>
          </a:bodyPr>
          <a:lstStyle/>
          <a:p>
            <a:pPr algn="ctr"/>
            <a:r>
              <a:rPr lang="en-US" sz="1400" b="1" dirty="0" smtClean="0">
                <a:solidFill>
                  <a:srgbClr val="C00000"/>
                </a:solidFill>
                <a:latin typeface="Cambria" panose="02040503050406030204" pitchFamily="18" charset="0"/>
              </a:rPr>
              <a:t>Dust from </a:t>
            </a:r>
          </a:p>
          <a:p>
            <a:pPr algn="ctr"/>
            <a:endParaRPr lang="en-US" sz="1400" b="1" dirty="0" smtClean="0">
              <a:solidFill>
                <a:srgbClr val="C00000"/>
              </a:solidFill>
              <a:latin typeface="Cambria" panose="02040503050406030204" pitchFamily="18" charset="0"/>
            </a:endParaRPr>
          </a:p>
          <a:p>
            <a:pPr algn="ctr"/>
            <a:r>
              <a:rPr lang="en-US" sz="1400" b="1" dirty="0" smtClean="0">
                <a:solidFill>
                  <a:srgbClr val="C00000"/>
                </a:solidFill>
                <a:latin typeface="Cambria" panose="02040503050406030204" pitchFamily="18" charset="0"/>
              </a:rPr>
              <a:t>various equipments</a:t>
            </a:r>
            <a:endParaRPr lang="en-US" sz="1400" b="1" dirty="0">
              <a:solidFill>
                <a:srgbClr val="C00000"/>
              </a:solidFill>
              <a:latin typeface="Cambria" panose="02040503050406030204" pitchFamily="18" charset="0"/>
            </a:endParaRPr>
          </a:p>
        </p:txBody>
      </p:sp>
      <p:sp>
        <p:nvSpPr>
          <p:cNvPr id="275" name="Rounded Rectangle 274"/>
          <p:cNvSpPr/>
          <p:nvPr/>
        </p:nvSpPr>
        <p:spPr>
          <a:xfrm>
            <a:off x="6477000" y="5501640"/>
            <a:ext cx="1143000" cy="533400"/>
          </a:xfrm>
          <a:prstGeom prst="roundRect">
            <a:avLst/>
          </a:prstGeom>
          <a:blipFill dpi="0" rotWithShape="1">
            <a:blip r:embed="rId5"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Fan</a:t>
            </a:r>
            <a:endParaRPr lang="en-US" sz="1400" dirty="0">
              <a:solidFill>
                <a:schemeClr val="tx1"/>
              </a:solidFill>
              <a:latin typeface="Cambria" panose="02040503050406030204" pitchFamily="18" charset="0"/>
            </a:endParaRPr>
          </a:p>
        </p:txBody>
      </p:sp>
      <p:cxnSp>
        <p:nvCxnSpPr>
          <p:cNvPr id="276" name="Straight Arrow Connector 275"/>
          <p:cNvCxnSpPr/>
          <p:nvPr/>
        </p:nvCxnSpPr>
        <p:spPr>
          <a:xfrm>
            <a:off x="6096000" y="5773103"/>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82" name="Straight Arrow Connector 281"/>
          <p:cNvCxnSpPr/>
          <p:nvPr/>
        </p:nvCxnSpPr>
        <p:spPr>
          <a:xfrm>
            <a:off x="5486400" y="6035040"/>
            <a:ext cx="0" cy="3810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3" name="Rectangle 282"/>
          <p:cNvSpPr/>
          <p:nvPr/>
        </p:nvSpPr>
        <p:spPr>
          <a:xfrm>
            <a:off x="5036820" y="6370320"/>
            <a:ext cx="2743200" cy="307777"/>
          </a:xfrm>
          <a:prstGeom prst="rect">
            <a:avLst/>
          </a:prstGeom>
        </p:spPr>
        <p:txBody>
          <a:bodyPr wrap="square">
            <a:spAutoFit/>
          </a:bodyPr>
          <a:lstStyle/>
          <a:p>
            <a:pPr algn="ctr"/>
            <a:r>
              <a:rPr lang="en-US" sz="1400" dirty="0" smtClean="0">
                <a:latin typeface="Cambria" panose="02040503050406030204" pitchFamily="18" charset="0"/>
              </a:rPr>
              <a:t>Dust to be disposed/Recycled</a:t>
            </a:r>
          </a:p>
        </p:txBody>
      </p:sp>
      <p:cxnSp>
        <p:nvCxnSpPr>
          <p:cNvPr id="285" name="Shape 284"/>
          <p:cNvCxnSpPr>
            <a:stCxn id="275" idx="0"/>
          </p:cNvCxnSpPr>
          <p:nvPr/>
        </p:nvCxnSpPr>
        <p:spPr>
          <a:xfrm rot="5400000" flipH="1" flipV="1">
            <a:off x="7181850" y="5139690"/>
            <a:ext cx="228600" cy="495300"/>
          </a:xfrm>
          <a:prstGeom prst="bentConnector2">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86" name="Rectangle 285"/>
          <p:cNvSpPr/>
          <p:nvPr/>
        </p:nvSpPr>
        <p:spPr>
          <a:xfrm>
            <a:off x="7315200" y="5120640"/>
            <a:ext cx="1524000" cy="523220"/>
          </a:xfrm>
          <a:prstGeom prst="rect">
            <a:avLst/>
          </a:prstGeom>
        </p:spPr>
        <p:txBody>
          <a:bodyPr wrap="square">
            <a:spAutoFit/>
          </a:bodyPr>
          <a:lstStyle/>
          <a:p>
            <a:pPr algn="ctr"/>
            <a:r>
              <a:rPr lang="en-US" sz="1400" dirty="0" smtClean="0">
                <a:latin typeface="Cambria" panose="02040503050406030204" pitchFamily="18" charset="0"/>
              </a:rPr>
              <a:t>Clean air to atmosphere</a:t>
            </a:r>
          </a:p>
        </p:txBody>
      </p:sp>
      <p:sp>
        <p:nvSpPr>
          <p:cNvPr id="65" name="Rectangle 66"/>
          <p:cNvSpPr>
            <a:spLocks noChangeArrowheads="1"/>
          </p:cNvSpPr>
          <p:nvPr/>
        </p:nvSpPr>
        <p:spPr bwMode="auto">
          <a:xfrm>
            <a:off x="1684230" y="121623"/>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sp>
        <p:nvSpPr>
          <p:cNvPr id="61"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27</a:t>
            </a:fld>
            <a:endParaRPr lang="en-US"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782589" y="4005064"/>
            <a:ext cx="7391400" cy="2185214"/>
          </a:xfrm>
          <a:prstGeom prst="rect">
            <a:avLst/>
          </a:prstGeom>
          <a:noFill/>
        </p:spPr>
        <p:txBody>
          <a:bodyPr wrap="square" rtlCol="0">
            <a:spAutoFit/>
          </a:bodyPr>
          <a:lstStyle/>
          <a:p>
            <a:pPr marL="723900" indent="-723900">
              <a:buBlip>
                <a:blip r:embed="rId2"/>
              </a:buBlip>
            </a:pPr>
            <a:r>
              <a:rPr lang="en-IN" sz="1600" b="1" dirty="0" smtClean="0">
                <a:latin typeface="Trebuchet MS" pitchFamily="34" charset="0"/>
                <a:ea typeface="Cambria" pitchFamily="18" charset="0"/>
              </a:rPr>
              <a:t>Grain receipt at plant will be through Trucks in Gunny bags. </a:t>
            </a:r>
          </a:p>
          <a:p>
            <a:pPr marL="723900" indent="-723900"/>
            <a:endParaRPr lang="en-IN" sz="1600" b="1" dirty="0" smtClean="0">
              <a:latin typeface="Trebuchet MS" pitchFamily="34" charset="0"/>
              <a:ea typeface="Cambria" pitchFamily="18" charset="0"/>
            </a:endParaRPr>
          </a:p>
          <a:p>
            <a:pPr marL="723900" indent="-723900" algn="just">
              <a:buBlip>
                <a:blip r:embed="rId2"/>
              </a:buBlip>
            </a:pPr>
            <a:r>
              <a:rPr lang="en-IN" sz="1600" b="1" dirty="0" smtClean="0">
                <a:latin typeface="Trebuchet MS" pitchFamily="34" charset="0"/>
                <a:ea typeface="Cambria" pitchFamily="18" charset="0"/>
              </a:rPr>
              <a:t>Gunny bags is unloaded manually from trucks and placed in platforms located in  the sides of receiving hopper. </a:t>
            </a:r>
          </a:p>
          <a:p>
            <a:pPr marL="723900" indent="-723900">
              <a:buFont typeface="Arial" pitchFamily="34" charset="0"/>
              <a:buChar char="•"/>
            </a:pPr>
            <a:endParaRPr lang="en-IN" sz="1600" b="1" dirty="0" smtClean="0">
              <a:latin typeface="Trebuchet MS" pitchFamily="34" charset="0"/>
              <a:ea typeface="Cambria" pitchFamily="18" charset="0"/>
            </a:endParaRPr>
          </a:p>
          <a:p>
            <a:pPr marL="723900" indent="-723900" algn="just">
              <a:buBlip>
                <a:blip r:embed="rId2"/>
              </a:buBlip>
            </a:pPr>
            <a:r>
              <a:rPr lang="en-IN" sz="1600" b="1" dirty="0" smtClean="0">
                <a:latin typeface="Trebuchet MS" pitchFamily="34" charset="0"/>
                <a:ea typeface="Cambria" pitchFamily="18" charset="0"/>
              </a:rPr>
              <a:t>Grains from the Gunny bags is dumped manually into the Receiving Hopper. </a:t>
            </a:r>
          </a:p>
          <a:p>
            <a:endParaRPr lang="en-IN" sz="1200" dirty="0" smtClean="0">
              <a:latin typeface="Cambria" pitchFamily="18" charset="0"/>
              <a:ea typeface="Cambria" pitchFamily="18" charset="0"/>
            </a:endParaRPr>
          </a:p>
          <a:p>
            <a:endParaRPr lang="en-US" sz="1200" dirty="0">
              <a:latin typeface="Cambria" pitchFamily="18" charset="0"/>
              <a:ea typeface="Cambria" pitchFamily="18" charset="0"/>
            </a:endParaRPr>
          </a:p>
        </p:txBody>
      </p:sp>
      <p:pic>
        <p:nvPicPr>
          <p:cNvPr id="13" name="Picture 12" descr="-FPNG-C681x681,232,0-S2046x2046-S800x800.png"/>
          <p:cNvPicPr>
            <a:picLocks noChangeAspect="1"/>
          </p:cNvPicPr>
          <p:nvPr/>
        </p:nvPicPr>
        <p:blipFill>
          <a:blip r:embed="rId3" cstate="print"/>
          <a:stretch>
            <a:fillRect/>
          </a:stretch>
        </p:blipFill>
        <p:spPr>
          <a:xfrm>
            <a:off x="1676400" y="1733550"/>
            <a:ext cx="5867400" cy="2209805"/>
          </a:xfrm>
          <a:prstGeom prst="rect">
            <a:avLst/>
          </a:prstGeom>
        </p:spPr>
      </p:pic>
      <p:sp>
        <p:nvSpPr>
          <p:cNvPr id="14" name="TextBox 13"/>
          <p:cNvSpPr txBox="1"/>
          <p:nvPr/>
        </p:nvSpPr>
        <p:spPr>
          <a:xfrm>
            <a:off x="1526067" y="1124744"/>
            <a:ext cx="2667000" cy="338554"/>
          </a:xfrm>
          <a:prstGeom prst="rect">
            <a:avLst/>
          </a:prstGeom>
          <a:noFill/>
        </p:spPr>
        <p:txBody>
          <a:bodyPr wrap="square" rtlCol="0">
            <a:spAutoFit/>
          </a:bodyPr>
          <a:lstStyle/>
          <a:p>
            <a:r>
              <a:rPr lang="en-IN" sz="1600" b="1" i="1" u="sng" dirty="0" smtClean="0">
                <a:latin typeface="Trebuchet MS" pitchFamily="34" charset="0"/>
                <a:ea typeface="Cambria" pitchFamily="18" charset="0"/>
              </a:rPr>
              <a:t>RECEIVING HOPPER:</a:t>
            </a:r>
            <a:endParaRPr lang="en-US" sz="1600" b="1" i="1" u="sng" dirty="0">
              <a:latin typeface="Trebuchet MS" pitchFamily="34" charset="0"/>
              <a:ea typeface="Cambria" pitchFamily="18" charset="0"/>
            </a:endParaRPr>
          </a:p>
        </p:txBody>
      </p:sp>
      <p:sp>
        <p:nvSpPr>
          <p:cNvPr id="9" name="Rectangle 66"/>
          <p:cNvSpPr>
            <a:spLocks noChangeArrowheads="1"/>
          </p:cNvSpPr>
          <p:nvPr/>
        </p:nvSpPr>
        <p:spPr bwMode="auto">
          <a:xfrm>
            <a:off x="800100" y="491639"/>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GRAIN UNLOADING, STORAGE, CLEANING &amp; MILLING SECTION</a:t>
            </a:r>
          </a:p>
        </p:txBody>
      </p:sp>
      <p:sp>
        <p:nvSpPr>
          <p:cNvPr id="11"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cxnSp>
        <p:nvCxnSpPr>
          <p:cNvPr id="16" name="Straight Connector 15"/>
          <p:cNvCxnSpPr/>
          <p:nvPr/>
        </p:nvCxnSpPr>
        <p:spPr>
          <a:xfrm>
            <a:off x="931464" y="906440"/>
            <a:ext cx="7226480" cy="1588"/>
          </a:xfrm>
          <a:prstGeom prst="line">
            <a:avLst/>
          </a:prstGeom>
        </p:spPr>
        <p:style>
          <a:lnRef idx="1">
            <a:schemeClr val="dk1"/>
          </a:lnRef>
          <a:fillRef idx="0">
            <a:schemeClr val="dk1"/>
          </a:fillRef>
          <a:effectRef idx="0">
            <a:schemeClr val="dk1"/>
          </a:effectRef>
          <a:fontRef idx="minor">
            <a:schemeClr val="tx1"/>
          </a:fontRef>
        </p:style>
      </p:cxnSp>
      <p:sp>
        <p:nvSpPr>
          <p:cNvPr id="15"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28</a:t>
            </a:fld>
            <a:endParaRPr lang="en-US" dirty="0"/>
          </a:p>
        </p:txBody>
      </p:sp>
      <p:pic>
        <p:nvPicPr>
          <p:cNvPr id="12" name="Picture 11" descr="AGSC.png"/>
          <p:cNvPicPr>
            <a:picLocks noChangeAspect="1"/>
          </p:cNvPicPr>
          <p:nvPr/>
        </p:nvPicPr>
        <p:blipFill>
          <a:blip r:embed="rId4" cstate="print"/>
          <a:stretch>
            <a:fillRect/>
          </a:stretch>
        </p:blipFill>
        <p:spPr>
          <a:xfrm>
            <a:off x="12888" y="6343492"/>
            <a:ext cx="672912" cy="514505"/>
          </a:xfrm>
          <a:prstGeom prst="rect">
            <a:avLst/>
          </a:prstGeom>
        </p:spPr>
      </p:pic>
      <p:pic>
        <p:nvPicPr>
          <p:cNvPr id="17" name="Picture 4" descr="New Picture.bmp"/>
          <p:cNvPicPr>
            <a:picLocks noChangeAspect="1"/>
          </p:cNvPicPr>
          <p:nvPr/>
        </p:nvPicPr>
        <p:blipFill>
          <a:blip r:embed="rId5"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62000" y="990600"/>
            <a:ext cx="1752600" cy="369332"/>
          </a:xfrm>
          <a:prstGeom prst="rect">
            <a:avLst/>
          </a:prstGeom>
          <a:noFill/>
        </p:spPr>
        <p:txBody>
          <a:bodyPr wrap="square" rtlCol="0">
            <a:spAutoFit/>
          </a:bodyPr>
          <a:lstStyle/>
          <a:p>
            <a:r>
              <a:rPr lang="en-IN" b="1" i="1" u="sng" dirty="0" smtClean="0">
                <a:latin typeface="Trebuchet MS" pitchFamily="34" charset="0"/>
                <a:ea typeface="Cambria" pitchFamily="18" charset="0"/>
              </a:rPr>
              <a:t>PRE-CLEANER</a:t>
            </a:r>
            <a:endParaRPr lang="en-US" b="1" i="1" u="sng" dirty="0">
              <a:latin typeface="Trebuchet MS" pitchFamily="34" charset="0"/>
              <a:ea typeface="Cambria" pitchFamily="18" charset="0"/>
            </a:endParaRPr>
          </a:p>
        </p:txBody>
      </p:sp>
      <p:sp>
        <p:nvSpPr>
          <p:cNvPr id="7" name="TextBox 6"/>
          <p:cNvSpPr txBox="1"/>
          <p:nvPr/>
        </p:nvSpPr>
        <p:spPr>
          <a:xfrm>
            <a:off x="3733800" y="1246108"/>
            <a:ext cx="4495800" cy="3046988"/>
          </a:xfrm>
          <a:prstGeom prst="rect">
            <a:avLst/>
          </a:prstGeom>
          <a:noFill/>
        </p:spPr>
        <p:txBody>
          <a:bodyPr wrap="square" rtlCol="0">
            <a:spAutoFit/>
          </a:bodyPr>
          <a:lstStyle/>
          <a:p>
            <a:pPr marL="723900" indent="-723900" algn="just">
              <a:buBlip>
                <a:blip r:embed="rId2"/>
              </a:buBlip>
            </a:pPr>
            <a:r>
              <a:rPr lang="en-US" sz="1600" b="1" dirty="0" smtClean="0">
                <a:latin typeface="Trebuchet MS" pitchFamily="34" charset="0"/>
                <a:ea typeface="Cambria" pitchFamily="18" charset="0"/>
              </a:rPr>
              <a:t>Grain received in the plant contains foreign material. Hence, it is very important to clean the grain prior to storage and consumption in process.</a:t>
            </a:r>
          </a:p>
          <a:p>
            <a:pPr marL="723900" indent="-723900" algn="just">
              <a:buFont typeface="Arial" pitchFamily="34" charset="0"/>
              <a:buChar char="•"/>
            </a:pPr>
            <a:endParaRPr lang="en-US" sz="1000" b="1" dirty="0" smtClean="0">
              <a:latin typeface="Trebuchet MS" pitchFamily="34" charset="0"/>
              <a:ea typeface="Cambria" pitchFamily="18" charset="0"/>
            </a:endParaRPr>
          </a:p>
          <a:p>
            <a:pPr marL="723900" indent="-723900" algn="just">
              <a:buBlip>
                <a:blip r:embed="rId2"/>
              </a:buBlip>
            </a:pPr>
            <a:r>
              <a:rPr lang="en-US" sz="1600" b="1" dirty="0" smtClean="0">
                <a:latin typeface="Trebuchet MS" pitchFamily="34" charset="0"/>
                <a:ea typeface="Cambria" pitchFamily="18" charset="0"/>
              </a:rPr>
              <a:t>Pre-Cleaner unit  comprises a set of vibrating screens having different size of sieves for separation of different foreign particles and a centrifugal fan to create mild vacuum for separation of light weight dust.</a:t>
            </a:r>
            <a:endParaRPr lang="en-US" sz="1600" b="1" dirty="0">
              <a:latin typeface="Trebuchet MS" pitchFamily="34" charset="0"/>
              <a:ea typeface="Cambria" pitchFamily="18" charset="0"/>
            </a:endParaRPr>
          </a:p>
        </p:txBody>
      </p:sp>
      <p:pic>
        <p:nvPicPr>
          <p:cNvPr id="8" name="Picture 7" descr="img-20210720-wa0008-jpg-500x500.jpg"/>
          <p:cNvPicPr>
            <a:picLocks noChangeAspect="1"/>
          </p:cNvPicPr>
          <p:nvPr/>
        </p:nvPicPr>
        <p:blipFill>
          <a:blip r:embed="rId3" cstate="print"/>
          <a:stretch>
            <a:fillRect/>
          </a:stretch>
        </p:blipFill>
        <p:spPr>
          <a:xfrm>
            <a:off x="838200" y="1371600"/>
            <a:ext cx="2851149" cy="2362200"/>
          </a:xfrm>
          <a:prstGeom prst="rect">
            <a:avLst/>
          </a:prstGeom>
        </p:spPr>
      </p:pic>
      <p:sp>
        <p:nvSpPr>
          <p:cNvPr id="12" name="Rectangle 66"/>
          <p:cNvSpPr>
            <a:spLocks noChangeArrowheads="1"/>
          </p:cNvSpPr>
          <p:nvPr/>
        </p:nvSpPr>
        <p:spPr bwMode="auto">
          <a:xfrm>
            <a:off x="800100" y="472589"/>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GRAIN UNLOADING, STORAGE, CLEANING &amp; MILLING SECTION</a:t>
            </a:r>
          </a:p>
        </p:txBody>
      </p:sp>
      <p:sp>
        <p:nvSpPr>
          <p:cNvPr id="14"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sp>
        <p:nvSpPr>
          <p:cNvPr id="9" name="TextBox 8"/>
          <p:cNvSpPr txBox="1"/>
          <p:nvPr/>
        </p:nvSpPr>
        <p:spPr>
          <a:xfrm>
            <a:off x="762000" y="3962401"/>
            <a:ext cx="2819400" cy="369332"/>
          </a:xfrm>
          <a:prstGeom prst="rect">
            <a:avLst/>
          </a:prstGeom>
          <a:noFill/>
        </p:spPr>
        <p:txBody>
          <a:bodyPr wrap="square" rtlCol="0">
            <a:spAutoFit/>
          </a:bodyPr>
          <a:lstStyle/>
          <a:p>
            <a:r>
              <a:rPr lang="en-IN" b="1" i="1" u="sng" dirty="0" smtClean="0">
                <a:latin typeface="Cambria" pitchFamily="18" charset="0"/>
                <a:ea typeface="Cambria" pitchFamily="18" charset="0"/>
              </a:rPr>
              <a:t>GRAIN </a:t>
            </a:r>
            <a:r>
              <a:rPr lang="en-IN" b="1" i="1" u="sng" dirty="0" smtClean="0">
                <a:latin typeface="Trebuchet MS" pitchFamily="34" charset="0"/>
                <a:ea typeface="Cambria" pitchFamily="18" charset="0"/>
              </a:rPr>
              <a:t>STORAGE</a:t>
            </a:r>
            <a:r>
              <a:rPr lang="en-IN" b="1" i="1" u="sng" dirty="0" smtClean="0">
                <a:latin typeface="Cambria" pitchFamily="18" charset="0"/>
                <a:ea typeface="Cambria" pitchFamily="18" charset="0"/>
              </a:rPr>
              <a:t> SILOS</a:t>
            </a:r>
            <a:endParaRPr lang="en-US" b="1" i="1" u="sng" dirty="0">
              <a:latin typeface="Cambria" pitchFamily="18" charset="0"/>
              <a:ea typeface="Cambria" pitchFamily="18" charset="0"/>
            </a:endParaRPr>
          </a:p>
        </p:txBody>
      </p:sp>
      <p:pic>
        <p:nvPicPr>
          <p:cNvPr id="10" name="Picture 9" descr="21.jpg"/>
          <p:cNvPicPr>
            <a:picLocks noChangeAspect="1"/>
          </p:cNvPicPr>
          <p:nvPr/>
        </p:nvPicPr>
        <p:blipFill>
          <a:blip r:embed="rId4" cstate="print"/>
          <a:stretch>
            <a:fillRect/>
          </a:stretch>
        </p:blipFill>
        <p:spPr>
          <a:xfrm>
            <a:off x="762000" y="4343400"/>
            <a:ext cx="2895600" cy="2362200"/>
          </a:xfrm>
          <a:prstGeom prst="rect">
            <a:avLst/>
          </a:prstGeom>
        </p:spPr>
      </p:pic>
      <p:sp>
        <p:nvSpPr>
          <p:cNvPr id="11" name="TextBox 10"/>
          <p:cNvSpPr txBox="1"/>
          <p:nvPr/>
        </p:nvSpPr>
        <p:spPr>
          <a:xfrm>
            <a:off x="3715260" y="4229100"/>
            <a:ext cx="4514340" cy="2554545"/>
          </a:xfrm>
          <a:prstGeom prst="rect">
            <a:avLst/>
          </a:prstGeom>
          <a:noFill/>
        </p:spPr>
        <p:txBody>
          <a:bodyPr wrap="square" rtlCol="0">
            <a:spAutoFit/>
          </a:bodyPr>
          <a:lstStyle/>
          <a:p>
            <a:pPr marL="723900" indent="-723900" algn="just">
              <a:buBlip>
                <a:blip r:embed="rId2"/>
              </a:buBlip>
            </a:pPr>
            <a:r>
              <a:rPr lang="en-US" sz="1600" b="1" dirty="0" smtClean="0">
                <a:latin typeface="Trebuchet MS" pitchFamily="34" charset="0"/>
                <a:ea typeface="Cambria" pitchFamily="18" charset="0"/>
              </a:rPr>
              <a:t>Grains are stored in flat bottom silo made up of galvanized iron corrugated sheet. </a:t>
            </a:r>
          </a:p>
          <a:p>
            <a:pPr marL="723900" indent="-723900" algn="just">
              <a:buFont typeface="Wingdings" pitchFamily="2" charset="2"/>
              <a:buChar char="v"/>
            </a:pPr>
            <a:endParaRPr lang="en-US" sz="1000" b="1" dirty="0" smtClean="0">
              <a:latin typeface="Trebuchet MS" pitchFamily="34" charset="0"/>
              <a:ea typeface="Cambria" pitchFamily="18" charset="0"/>
            </a:endParaRPr>
          </a:p>
          <a:p>
            <a:pPr marL="723900" indent="-723900" algn="just">
              <a:buBlip>
                <a:blip r:embed="rId2"/>
              </a:buBlip>
            </a:pPr>
            <a:r>
              <a:rPr lang="en-US" sz="1600" b="1" dirty="0" smtClean="0">
                <a:latin typeface="Trebuchet MS" pitchFamily="34" charset="0"/>
                <a:ea typeface="Cambria" pitchFamily="18" charset="0"/>
              </a:rPr>
              <a:t>Silo is equipped with Temperature monitoring system &amp; blowers for aeration, Level switches  for monitoring the levels and sweep auger &amp; Motorized gate for unloading grains from silo.</a:t>
            </a:r>
            <a:endParaRPr lang="en-US" sz="1600" b="1" dirty="0">
              <a:latin typeface="Trebuchet MS" pitchFamily="34" charset="0"/>
              <a:ea typeface="Cambria" pitchFamily="18" charset="0"/>
            </a:endParaRPr>
          </a:p>
        </p:txBody>
      </p:sp>
      <p:cxnSp>
        <p:nvCxnSpPr>
          <p:cNvPr id="17" name="Straight Connector 16"/>
          <p:cNvCxnSpPr/>
          <p:nvPr/>
        </p:nvCxnSpPr>
        <p:spPr>
          <a:xfrm>
            <a:off x="931464" y="906440"/>
            <a:ext cx="7226480" cy="1588"/>
          </a:xfrm>
          <a:prstGeom prst="line">
            <a:avLst/>
          </a:prstGeom>
        </p:spPr>
        <p:style>
          <a:lnRef idx="1">
            <a:schemeClr val="dk1"/>
          </a:lnRef>
          <a:fillRef idx="0">
            <a:schemeClr val="dk1"/>
          </a:fillRef>
          <a:effectRef idx="0">
            <a:schemeClr val="dk1"/>
          </a:effectRef>
          <a:fontRef idx="minor">
            <a:schemeClr val="tx1"/>
          </a:fontRef>
        </p:style>
      </p:cxnSp>
      <p:sp>
        <p:nvSpPr>
          <p:cNvPr id="16"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29</a:t>
            </a:fld>
            <a:endParaRPr lang="en-US" dirty="0"/>
          </a:p>
        </p:txBody>
      </p:sp>
      <p:pic>
        <p:nvPicPr>
          <p:cNvPr id="15" name="Picture 14" descr="AGSC.png"/>
          <p:cNvPicPr>
            <a:picLocks noChangeAspect="1"/>
          </p:cNvPicPr>
          <p:nvPr/>
        </p:nvPicPr>
        <p:blipFill>
          <a:blip r:embed="rId5" cstate="print"/>
          <a:stretch>
            <a:fillRect/>
          </a:stretch>
        </p:blipFill>
        <p:spPr>
          <a:xfrm>
            <a:off x="12888" y="6343492"/>
            <a:ext cx="672912" cy="514505"/>
          </a:xfrm>
          <a:prstGeom prst="rect">
            <a:avLst/>
          </a:prstGeom>
        </p:spPr>
      </p:pic>
      <p:pic>
        <p:nvPicPr>
          <p:cNvPr id="20" name="Picture 4" descr="New Picture.bmp"/>
          <p:cNvPicPr>
            <a:picLocks noChangeAspect="1"/>
          </p:cNvPicPr>
          <p:nvPr/>
        </p:nvPicPr>
        <p:blipFill>
          <a:blip r:embed="rId6"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609600"/>
          </a:xfrm>
        </p:spPr>
        <p:txBody>
          <a:bodyPr>
            <a:normAutofit/>
          </a:bodyPr>
          <a:lstStyle/>
          <a:p>
            <a:r>
              <a:rPr lang="en-US" sz="2800" dirty="0">
                <a:solidFill>
                  <a:srgbClr val="FF0000"/>
                </a:solidFill>
                <a:latin typeface="Trebuchet MS" pitchFamily="34" charset="0"/>
              </a:rPr>
              <a:t>Growth</a:t>
            </a:r>
            <a:endParaRPr lang="en-IN" sz="2800" dirty="0"/>
          </a:p>
        </p:txBody>
      </p:sp>
      <p:graphicFrame>
        <p:nvGraphicFramePr>
          <p:cNvPr id="4" name="Diagram 3"/>
          <p:cNvGraphicFramePr/>
          <p:nvPr>
            <p:extLst>
              <p:ext uri="{D42A27DB-BD31-4B8C-83A1-F6EECF244321}">
                <p14:modId xmlns:p14="http://schemas.microsoft.com/office/powerpoint/2010/main" xmlns="" val="1216368881"/>
              </p:ext>
            </p:extLst>
          </p:nvPr>
        </p:nvGraphicFramePr>
        <p:xfrm>
          <a:off x="457200" y="381000"/>
          <a:ext cx="8458200" cy="5410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TextBox 10"/>
          <p:cNvSpPr txBox="1"/>
          <p:nvPr/>
        </p:nvSpPr>
        <p:spPr>
          <a:xfrm>
            <a:off x="5638800" y="3676471"/>
            <a:ext cx="3276600" cy="1938992"/>
          </a:xfrm>
          <a:prstGeom prst="rect">
            <a:avLst/>
          </a:prstGeom>
          <a:noFill/>
        </p:spPr>
        <p:txBody>
          <a:bodyPr wrap="square" rtlCol="0">
            <a:spAutoFit/>
          </a:bodyPr>
          <a:lstStyle/>
          <a:p>
            <a:pPr lvl="0" algn="ctr"/>
            <a:r>
              <a:rPr lang="en-US" sz="2400" spc="150" dirty="0" smtClean="0">
                <a:solidFill>
                  <a:srgbClr val="FF0000"/>
                </a:solidFill>
                <a:effectLst>
                  <a:outerShdw blurRad="38100" dist="38100" dir="2700000" algn="tl">
                    <a:srgbClr val="000000">
                      <a:alpha val="43137"/>
                    </a:srgbClr>
                  </a:outerShdw>
                </a:effectLst>
                <a:latin typeface="Trebuchet MS" pitchFamily="34" charset="0"/>
                <a:cs typeface="Tahoma" pitchFamily="34" charset="0"/>
              </a:rPr>
              <a:t>32+ </a:t>
            </a:r>
            <a:r>
              <a:rPr lang="en-US" sz="2400" spc="150" dirty="0">
                <a:solidFill>
                  <a:srgbClr val="FF0000"/>
                </a:solidFill>
                <a:effectLst>
                  <a:outerShdw blurRad="38100" dist="38100" dir="2700000" algn="tl">
                    <a:srgbClr val="000000">
                      <a:alpha val="43137"/>
                    </a:srgbClr>
                  </a:outerShdw>
                </a:effectLst>
                <a:latin typeface="Trebuchet MS" pitchFamily="34" charset="0"/>
                <a:cs typeface="Tahoma" pitchFamily="34" charset="0"/>
              </a:rPr>
              <a:t>Years of distinguished Engineering  Services</a:t>
            </a:r>
            <a:endParaRPr lang="en-IN" sz="2400" spc="150" dirty="0">
              <a:solidFill>
                <a:srgbClr val="FF0000"/>
              </a:solidFill>
              <a:effectLst>
                <a:outerShdw blurRad="38100" dist="38100" dir="2700000" algn="tl">
                  <a:srgbClr val="000000">
                    <a:alpha val="43137"/>
                  </a:srgbClr>
                </a:outerShdw>
              </a:effectLst>
              <a:latin typeface="Trebuchet MS" pitchFamily="34" charset="0"/>
            </a:endParaRPr>
          </a:p>
          <a:p>
            <a:pPr algn="ctr"/>
            <a:endParaRPr lang="en-IN" sz="2400" spc="150" dirty="0">
              <a:solidFill>
                <a:srgbClr val="FF0000"/>
              </a:solidFill>
              <a:effectLst>
                <a:outerShdw blurRad="38100" dist="38100" dir="2700000" algn="tl">
                  <a:srgbClr val="000000">
                    <a:alpha val="43137"/>
                  </a:srgbClr>
                </a:outerShdw>
              </a:effectLst>
              <a:latin typeface="Trebuchet MS" pitchFamily="34" charset="0"/>
            </a:endParaRPr>
          </a:p>
        </p:txBody>
      </p:sp>
      <p:grpSp>
        <p:nvGrpSpPr>
          <p:cNvPr id="3" name="Group 16"/>
          <p:cNvGrpSpPr/>
          <p:nvPr/>
        </p:nvGrpSpPr>
        <p:grpSpPr>
          <a:xfrm>
            <a:off x="0" y="6165304"/>
            <a:ext cx="9144000" cy="432048"/>
            <a:chOff x="0" y="6165304"/>
            <a:chExt cx="9144000" cy="432048"/>
          </a:xfrm>
        </p:grpSpPr>
        <p:sp>
          <p:nvSpPr>
            <p:cNvPr id="15" name="Rectangle 14"/>
            <p:cNvSpPr/>
            <p:nvPr/>
          </p:nvSpPr>
          <p:spPr bwMode="auto">
            <a:xfrm>
              <a:off x="0" y="6248400"/>
              <a:ext cx="9144000" cy="276944"/>
            </a:xfrm>
            <a:prstGeom prst="rect">
              <a:avLst/>
            </a:prstGeom>
            <a:solidFill>
              <a:srgbClr val="FF0000"/>
            </a:solidFill>
            <a:ln>
              <a:solidFill>
                <a:srgbClr val="FF0000"/>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p>
          </p:txBody>
        </p:sp>
        <p:sp>
          <p:nvSpPr>
            <p:cNvPr id="16" name="Oval 15"/>
            <p:cNvSpPr/>
            <p:nvPr/>
          </p:nvSpPr>
          <p:spPr bwMode="auto">
            <a:xfrm>
              <a:off x="827584" y="6165304"/>
              <a:ext cx="2889771"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0000"/>
                  </a:solidFill>
                  <a:latin typeface="Arial" pitchFamily="34" charset="0"/>
                  <a:cs typeface="Arial" pitchFamily="34" charset="0"/>
                </a:rPr>
                <a:t>AVANT-GARDE</a:t>
              </a:r>
            </a:p>
          </p:txBody>
        </p:sp>
      </p:grpSp>
      <p:sp>
        <p:nvSpPr>
          <p:cNvPr id="8"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xmlns="" val="154258012"/>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1828800" y="990600"/>
            <a:ext cx="1905000" cy="369332"/>
          </a:xfrm>
          <a:prstGeom prst="rect">
            <a:avLst/>
          </a:prstGeom>
          <a:noFill/>
        </p:spPr>
        <p:txBody>
          <a:bodyPr wrap="square" rtlCol="0">
            <a:spAutoFit/>
          </a:bodyPr>
          <a:lstStyle/>
          <a:p>
            <a:r>
              <a:rPr lang="en-IN" b="1" i="1" u="sng" dirty="0" smtClean="0">
                <a:latin typeface="Trebuchet MS" pitchFamily="34" charset="0"/>
                <a:ea typeface="Cambria" pitchFamily="18" charset="0"/>
              </a:rPr>
              <a:t>CLASSIFIER</a:t>
            </a:r>
            <a:endParaRPr lang="en-US" b="1" i="1" u="sng" dirty="0">
              <a:latin typeface="Trebuchet MS" pitchFamily="34" charset="0"/>
              <a:ea typeface="Cambria" pitchFamily="18" charset="0"/>
            </a:endParaRPr>
          </a:p>
        </p:txBody>
      </p:sp>
      <p:pic>
        <p:nvPicPr>
          <p:cNvPr id="9" name="Picture 8" descr="-FPNG-C1972x1973,668,75-S2046x2046-S800x800.png"/>
          <p:cNvPicPr>
            <a:picLocks noChangeAspect="1"/>
          </p:cNvPicPr>
          <p:nvPr/>
        </p:nvPicPr>
        <p:blipFill>
          <a:blip r:embed="rId2" cstate="print"/>
          <a:stretch>
            <a:fillRect/>
          </a:stretch>
        </p:blipFill>
        <p:spPr>
          <a:xfrm>
            <a:off x="1219200" y="1524000"/>
            <a:ext cx="2895600" cy="1858370"/>
          </a:xfrm>
          <a:prstGeom prst="rect">
            <a:avLst/>
          </a:prstGeom>
        </p:spPr>
      </p:pic>
      <p:sp>
        <p:nvSpPr>
          <p:cNvPr id="10" name="TextBox 9"/>
          <p:cNvSpPr txBox="1"/>
          <p:nvPr/>
        </p:nvSpPr>
        <p:spPr>
          <a:xfrm>
            <a:off x="4267200" y="1484784"/>
            <a:ext cx="3733800" cy="1569660"/>
          </a:xfrm>
          <a:prstGeom prst="rect">
            <a:avLst/>
          </a:prstGeom>
          <a:noFill/>
        </p:spPr>
        <p:txBody>
          <a:bodyPr wrap="square" rtlCol="0">
            <a:spAutoFit/>
          </a:bodyPr>
          <a:lstStyle/>
          <a:p>
            <a:pPr marL="723900" indent="-723900" algn="just">
              <a:buBlip>
                <a:blip r:embed="rId3"/>
              </a:buBlip>
            </a:pPr>
            <a:r>
              <a:rPr lang="en-US" sz="1600" b="1" dirty="0" smtClean="0">
                <a:latin typeface="Trebuchet MS" pitchFamily="34" charset="0"/>
                <a:ea typeface="Cambria" pitchFamily="18" charset="0"/>
              </a:rPr>
              <a:t>Classifier removes coarse, fine and light impurities. </a:t>
            </a:r>
          </a:p>
          <a:p>
            <a:pPr marL="723900" indent="-723900" algn="just">
              <a:buFont typeface="Wingdings" pitchFamily="2" charset="2"/>
              <a:buChar char="v"/>
            </a:pPr>
            <a:endParaRPr lang="en-US" sz="1600" b="1" dirty="0" smtClean="0">
              <a:latin typeface="Trebuchet MS" pitchFamily="34" charset="0"/>
              <a:ea typeface="Cambria" pitchFamily="18" charset="0"/>
            </a:endParaRPr>
          </a:p>
          <a:p>
            <a:pPr marL="723900" indent="-723900" algn="just">
              <a:buBlip>
                <a:blip r:embed="rId3"/>
              </a:buBlip>
            </a:pPr>
            <a:r>
              <a:rPr lang="en-US" sz="1600" b="1" dirty="0" smtClean="0">
                <a:latin typeface="Trebuchet MS" pitchFamily="34" charset="0"/>
                <a:ea typeface="Cambria" pitchFamily="18" charset="0"/>
              </a:rPr>
              <a:t>Classifier comprises a set of vibrating screens for removal of coarse and fine impurities. </a:t>
            </a:r>
            <a:endParaRPr lang="en-US" sz="1600" b="1" dirty="0">
              <a:latin typeface="Trebuchet MS" pitchFamily="34" charset="0"/>
              <a:ea typeface="Cambria" pitchFamily="18" charset="0"/>
            </a:endParaRPr>
          </a:p>
        </p:txBody>
      </p:sp>
      <p:sp>
        <p:nvSpPr>
          <p:cNvPr id="8" name="Rectangle 66"/>
          <p:cNvSpPr>
            <a:spLocks noChangeArrowheads="1"/>
          </p:cNvSpPr>
          <p:nvPr/>
        </p:nvSpPr>
        <p:spPr bwMode="auto">
          <a:xfrm>
            <a:off x="800100" y="472589"/>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GRAIN UNLOADING, STORAGE, CLEANING &amp; MILLING SECTION</a:t>
            </a:r>
          </a:p>
        </p:txBody>
      </p:sp>
      <p:sp>
        <p:nvSpPr>
          <p:cNvPr id="12"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sp>
        <p:nvSpPr>
          <p:cNvPr id="13" name="TextBox 12"/>
          <p:cNvSpPr txBox="1"/>
          <p:nvPr/>
        </p:nvSpPr>
        <p:spPr>
          <a:xfrm>
            <a:off x="1295400" y="3657600"/>
            <a:ext cx="2971800" cy="369332"/>
          </a:xfrm>
          <a:prstGeom prst="rect">
            <a:avLst/>
          </a:prstGeom>
          <a:noFill/>
        </p:spPr>
        <p:txBody>
          <a:bodyPr wrap="square" rtlCol="0">
            <a:spAutoFit/>
          </a:bodyPr>
          <a:lstStyle/>
          <a:p>
            <a:r>
              <a:rPr lang="en-IN" b="1" i="1" u="sng" dirty="0" smtClean="0">
                <a:latin typeface="Trebuchet MS" pitchFamily="34" charset="0"/>
                <a:ea typeface="Cambria" pitchFamily="18" charset="0"/>
              </a:rPr>
              <a:t>MAGNETIC  SEPARATOR</a:t>
            </a:r>
            <a:endParaRPr lang="en-US" b="1" i="1" u="sng" dirty="0">
              <a:latin typeface="Trebuchet MS" pitchFamily="34" charset="0"/>
              <a:ea typeface="Cambria" pitchFamily="18" charset="0"/>
            </a:endParaRPr>
          </a:p>
        </p:txBody>
      </p:sp>
      <p:pic>
        <p:nvPicPr>
          <p:cNvPr id="14" name="Picture 13" descr="Half-Hump-Magnet-1-300x300.png"/>
          <p:cNvPicPr>
            <a:picLocks noChangeAspect="1"/>
          </p:cNvPicPr>
          <p:nvPr/>
        </p:nvPicPr>
        <p:blipFill>
          <a:blip r:embed="rId4" cstate="print"/>
          <a:stretch>
            <a:fillRect/>
          </a:stretch>
        </p:blipFill>
        <p:spPr>
          <a:xfrm>
            <a:off x="1219200" y="4038600"/>
            <a:ext cx="2895600" cy="2057400"/>
          </a:xfrm>
          <a:prstGeom prst="rect">
            <a:avLst/>
          </a:prstGeom>
        </p:spPr>
      </p:pic>
      <p:sp>
        <p:nvSpPr>
          <p:cNvPr id="16" name="TextBox 15"/>
          <p:cNvSpPr txBox="1"/>
          <p:nvPr/>
        </p:nvSpPr>
        <p:spPr>
          <a:xfrm>
            <a:off x="4267200" y="4191000"/>
            <a:ext cx="3733800" cy="1323439"/>
          </a:xfrm>
          <a:prstGeom prst="rect">
            <a:avLst/>
          </a:prstGeom>
          <a:noFill/>
        </p:spPr>
        <p:txBody>
          <a:bodyPr wrap="square" rtlCol="0">
            <a:spAutoFit/>
          </a:bodyPr>
          <a:lstStyle/>
          <a:p>
            <a:pPr marL="723900" indent="-723900" algn="just">
              <a:buBlip>
                <a:blip r:embed="rId3"/>
              </a:buBlip>
            </a:pPr>
            <a:r>
              <a:rPr lang="en-US" sz="1600" b="1" dirty="0" smtClean="0">
                <a:latin typeface="Trebuchet MS" pitchFamily="34" charset="0"/>
                <a:ea typeface="Cambria" pitchFamily="18" charset="0"/>
              </a:rPr>
              <a:t>Inline Magnetic separators  segregates the iron particles present in the grain while it is passing through magnetic separator.</a:t>
            </a:r>
            <a:endParaRPr lang="en-US" sz="1600" b="1" dirty="0">
              <a:latin typeface="Trebuchet MS" pitchFamily="34" charset="0"/>
              <a:ea typeface="Cambria" pitchFamily="18" charset="0"/>
            </a:endParaRPr>
          </a:p>
        </p:txBody>
      </p:sp>
      <p:cxnSp>
        <p:nvCxnSpPr>
          <p:cNvPr id="18" name="Straight Connector 17"/>
          <p:cNvCxnSpPr/>
          <p:nvPr/>
        </p:nvCxnSpPr>
        <p:spPr>
          <a:xfrm>
            <a:off x="931464" y="906440"/>
            <a:ext cx="7226480" cy="1588"/>
          </a:xfrm>
          <a:prstGeom prst="line">
            <a:avLst/>
          </a:prstGeom>
        </p:spPr>
        <p:style>
          <a:lnRef idx="1">
            <a:schemeClr val="dk1"/>
          </a:lnRef>
          <a:fillRef idx="0">
            <a:schemeClr val="dk1"/>
          </a:fillRef>
          <a:effectRef idx="0">
            <a:schemeClr val="dk1"/>
          </a:effectRef>
          <a:fontRef idx="minor">
            <a:schemeClr val="tx1"/>
          </a:fontRef>
        </p:style>
      </p:cxnSp>
      <p:sp>
        <p:nvSpPr>
          <p:cNvPr id="17"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30</a:t>
            </a:fld>
            <a:endParaRPr lang="en-US" dirty="0"/>
          </a:p>
        </p:txBody>
      </p:sp>
      <p:pic>
        <p:nvPicPr>
          <p:cNvPr id="15" name="Picture 14" descr="AGSC.png"/>
          <p:cNvPicPr>
            <a:picLocks noChangeAspect="1"/>
          </p:cNvPicPr>
          <p:nvPr/>
        </p:nvPicPr>
        <p:blipFill>
          <a:blip r:embed="rId5" cstate="print"/>
          <a:stretch>
            <a:fillRect/>
          </a:stretch>
        </p:blipFill>
        <p:spPr>
          <a:xfrm>
            <a:off x="12888" y="6343492"/>
            <a:ext cx="672912" cy="514505"/>
          </a:xfrm>
          <a:prstGeom prst="rect">
            <a:avLst/>
          </a:prstGeom>
        </p:spPr>
      </p:pic>
      <p:pic>
        <p:nvPicPr>
          <p:cNvPr id="21" name="Picture 4" descr="New Picture.bmp"/>
          <p:cNvPicPr>
            <a:picLocks noChangeAspect="1"/>
          </p:cNvPicPr>
          <p:nvPr/>
        </p:nvPicPr>
        <p:blipFill>
          <a:blip r:embed="rId6"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5400" y="1371600"/>
            <a:ext cx="2590800" cy="369332"/>
          </a:xfrm>
          <a:prstGeom prst="rect">
            <a:avLst/>
          </a:prstGeom>
          <a:noFill/>
        </p:spPr>
        <p:txBody>
          <a:bodyPr wrap="square" rtlCol="0">
            <a:spAutoFit/>
          </a:bodyPr>
          <a:lstStyle/>
          <a:p>
            <a:r>
              <a:rPr lang="en-IN" b="1" i="1" u="sng" dirty="0" smtClean="0">
                <a:latin typeface="Trebuchet MS" pitchFamily="34" charset="0"/>
                <a:ea typeface="Cambria" pitchFamily="18" charset="0"/>
              </a:rPr>
              <a:t>DE-STONER</a:t>
            </a:r>
            <a:endParaRPr lang="en-US" b="1" i="1" u="sng" dirty="0">
              <a:latin typeface="Trebuchet MS" pitchFamily="34" charset="0"/>
              <a:ea typeface="Cambria" pitchFamily="18" charset="0"/>
            </a:endParaRPr>
          </a:p>
        </p:txBody>
      </p:sp>
      <p:pic>
        <p:nvPicPr>
          <p:cNvPr id="6" name="Picture 5" descr="grain-destoner-machine-500x500.jpg"/>
          <p:cNvPicPr>
            <a:picLocks noChangeAspect="1"/>
          </p:cNvPicPr>
          <p:nvPr/>
        </p:nvPicPr>
        <p:blipFill>
          <a:blip r:embed="rId2" cstate="print"/>
          <a:stretch>
            <a:fillRect/>
          </a:stretch>
        </p:blipFill>
        <p:spPr>
          <a:xfrm>
            <a:off x="685800" y="1828800"/>
            <a:ext cx="3048000" cy="3048000"/>
          </a:xfrm>
          <a:prstGeom prst="rect">
            <a:avLst/>
          </a:prstGeom>
        </p:spPr>
      </p:pic>
      <p:sp>
        <p:nvSpPr>
          <p:cNvPr id="7" name="TextBox 6"/>
          <p:cNvSpPr txBox="1"/>
          <p:nvPr/>
        </p:nvSpPr>
        <p:spPr>
          <a:xfrm>
            <a:off x="3809999" y="2209800"/>
            <a:ext cx="4343401" cy="1569660"/>
          </a:xfrm>
          <a:prstGeom prst="rect">
            <a:avLst/>
          </a:prstGeom>
          <a:noFill/>
        </p:spPr>
        <p:txBody>
          <a:bodyPr wrap="square" rtlCol="0">
            <a:spAutoFit/>
          </a:bodyPr>
          <a:lstStyle/>
          <a:p>
            <a:pPr marL="723900" indent="-723900" algn="just">
              <a:buBlip>
                <a:blip r:embed="rId3"/>
              </a:buBlip>
            </a:pPr>
            <a:r>
              <a:rPr lang="en-US" sz="1600" b="1" dirty="0" smtClean="0">
                <a:latin typeface="Trebuchet MS" pitchFamily="34" charset="0"/>
                <a:ea typeface="Cambria" pitchFamily="18" charset="0"/>
              </a:rPr>
              <a:t>De-stoner is used for separating high density contaminants like stone particles, Iron particles etc.  </a:t>
            </a:r>
          </a:p>
          <a:p>
            <a:pPr marL="723900" indent="-723900" algn="just">
              <a:buFont typeface="Wingdings" pitchFamily="2" charset="2"/>
              <a:buChar char="v"/>
            </a:pPr>
            <a:endParaRPr lang="en-US" sz="1600" b="1" dirty="0" smtClean="0">
              <a:latin typeface="Trebuchet MS" pitchFamily="34" charset="0"/>
              <a:ea typeface="Cambria" pitchFamily="18" charset="0"/>
            </a:endParaRPr>
          </a:p>
          <a:p>
            <a:pPr marL="723900" indent="-723900" algn="just">
              <a:buBlip>
                <a:blip r:embed="rId3"/>
              </a:buBlip>
            </a:pPr>
            <a:r>
              <a:rPr lang="en-US" sz="1600" b="1" dirty="0" smtClean="0">
                <a:latin typeface="Trebuchet MS" pitchFamily="34" charset="0"/>
                <a:ea typeface="Cambria" pitchFamily="18" charset="0"/>
              </a:rPr>
              <a:t>It is made up of a inclined vibrating screen</a:t>
            </a:r>
            <a:r>
              <a:rPr lang="en-US" sz="1600" dirty="0" smtClean="0">
                <a:latin typeface="Trebuchet MS" pitchFamily="34" charset="0"/>
                <a:ea typeface="Cambria" pitchFamily="18" charset="0"/>
              </a:rPr>
              <a:t>.</a:t>
            </a:r>
            <a:endParaRPr lang="en-US" sz="1600" dirty="0">
              <a:latin typeface="Trebuchet MS" pitchFamily="34" charset="0"/>
              <a:ea typeface="Cambria" pitchFamily="18" charset="0"/>
            </a:endParaRPr>
          </a:p>
        </p:txBody>
      </p:sp>
      <p:sp>
        <p:nvSpPr>
          <p:cNvPr id="8" name="Rectangle 66"/>
          <p:cNvSpPr>
            <a:spLocks noChangeArrowheads="1"/>
          </p:cNvSpPr>
          <p:nvPr/>
        </p:nvSpPr>
        <p:spPr bwMode="auto">
          <a:xfrm>
            <a:off x="800100" y="506968"/>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GRAIN UNLOADING, STORAGE, CLEANING &amp; MILLING SECTION</a:t>
            </a:r>
          </a:p>
        </p:txBody>
      </p:sp>
      <p:sp>
        <p:nvSpPr>
          <p:cNvPr id="10"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cxnSp>
        <p:nvCxnSpPr>
          <p:cNvPr id="13" name="Straight Connector 12"/>
          <p:cNvCxnSpPr/>
          <p:nvPr/>
        </p:nvCxnSpPr>
        <p:spPr>
          <a:xfrm>
            <a:off x="931464" y="906440"/>
            <a:ext cx="7226480" cy="1588"/>
          </a:xfrm>
          <a:prstGeom prst="line">
            <a:avLst/>
          </a:prstGeom>
        </p:spPr>
        <p:style>
          <a:lnRef idx="1">
            <a:schemeClr val="dk1"/>
          </a:lnRef>
          <a:fillRef idx="0">
            <a:schemeClr val="dk1"/>
          </a:fillRef>
          <a:effectRef idx="0">
            <a:schemeClr val="dk1"/>
          </a:effectRef>
          <a:fontRef idx="minor">
            <a:schemeClr val="tx1"/>
          </a:fontRef>
        </p:style>
      </p:cxnSp>
      <p:sp>
        <p:nvSpPr>
          <p:cNvPr id="12"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31</a:t>
            </a:fld>
            <a:endParaRPr lang="en-US" dirty="0"/>
          </a:p>
        </p:txBody>
      </p:sp>
      <p:pic>
        <p:nvPicPr>
          <p:cNvPr id="11" name="Picture 10" descr="AGSC.png"/>
          <p:cNvPicPr>
            <a:picLocks noChangeAspect="1"/>
          </p:cNvPicPr>
          <p:nvPr/>
        </p:nvPicPr>
        <p:blipFill>
          <a:blip r:embed="rId4" cstate="print"/>
          <a:stretch>
            <a:fillRect/>
          </a:stretch>
        </p:blipFill>
        <p:spPr>
          <a:xfrm>
            <a:off x="12888" y="6343492"/>
            <a:ext cx="672912" cy="514505"/>
          </a:xfrm>
          <a:prstGeom prst="rect">
            <a:avLst/>
          </a:prstGeom>
        </p:spPr>
      </p:pic>
      <p:pic>
        <p:nvPicPr>
          <p:cNvPr id="16" name="Picture 4" descr="New Picture.bmp"/>
          <p:cNvPicPr>
            <a:picLocks noChangeAspect="1"/>
          </p:cNvPicPr>
          <p:nvPr/>
        </p:nvPicPr>
        <p:blipFill>
          <a:blip r:embed="rId5"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1295400" y="1076325"/>
            <a:ext cx="2590800" cy="369332"/>
          </a:xfrm>
          <a:prstGeom prst="rect">
            <a:avLst/>
          </a:prstGeom>
          <a:noFill/>
        </p:spPr>
        <p:txBody>
          <a:bodyPr wrap="square" rtlCol="0">
            <a:spAutoFit/>
          </a:bodyPr>
          <a:lstStyle/>
          <a:p>
            <a:r>
              <a:rPr lang="en-IN" b="1" i="1" u="sng" dirty="0" smtClean="0">
                <a:latin typeface="Trebuchet MS" pitchFamily="34" charset="0"/>
                <a:ea typeface="Cambria" pitchFamily="18" charset="0"/>
              </a:rPr>
              <a:t>HAMMER MILL</a:t>
            </a:r>
            <a:endParaRPr lang="en-US" b="1" i="1" u="sng" dirty="0">
              <a:latin typeface="Trebuchet MS" pitchFamily="34" charset="0"/>
              <a:ea typeface="Cambria" pitchFamily="18" charset="0"/>
            </a:endParaRPr>
          </a:p>
        </p:txBody>
      </p:sp>
      <p:sp>
        <p:nvSpPr>
          <p:cNvPr id="10" name="TextBox 9"/>
          <p:cNvSpPr txBox="1"/>
          <p:nvPr/>
        </p:nvSpPr>
        <p:spPr>
          <a:xfrm>
            <a:off x="899985" y="4913873"/>
            <a:ext cx="7239000" cy="1323439"/>
          </a:xfrm>
          <a:prstGeom prst="rect">
            <a:avLst/>
          </a:prstGeom>
          <a:noFill/>
        </p:spPr>
        <p:txBody>
          <a:bodyPr wrap="square" rtlCol="0">
            <a:spAutoFit/>
          </a:bodyPr>
          <a:lstStyle/>
          <a:p>
            <a:pPr marL="723900" indent="-723900" algn="just">
              <a:buBlip>
                <a:blip r:embed="rId2"/>
              </a:buBlip>
            </a:pPr>
            <a:r>
              <a:rPr lang="en-US" sz="1600" b="1" dirty="0" smtClean="0">
                <a:latin typeface="Trebuchet MS" pitchFamily="34" charset="0"/>
                <a:ea typeface="Cambria" pitchFamily="18" charset="0"/>
              </a:rPr>
              <a:t>Hammer mill is used for size reduction of the grains by grinding to meet our requirements. </a:t>
            </a:r>
          </a:p>
          <a:p>
            <a:pPr marL="723900" indent="-723900" algn="just">
              <a:buFont typeface="Wingdings" pitchFamily="2" charset="2"/>
              <a:buChar char="v"/>
            </a:pPr>
            <a:endParaRPr lang="en-US" sz="1600" b="1" dirty="0" smtClean="0">
              <a:latin typeface="Trebuchet MS" pitchFamily="34" charset="0"/>
              <a:ea typeface="Cambria" pitchFamily="18" charset="0"/>
            </a:endParaRPr>
          </a:p>
          <a:p>
            <a:pPr marL="723900" indent="-723900" algn="just">
              <a:buBlip>
                <a:blip r:embed="rId2"/>
              </a:buBlip>
            </a:pPr>
            <a:r>
              <a:rPr lang="en-US" sz="1600" b="1" dirty="0" smtClean="0">
                <a:latin typeface="Trebuchet MS" pitchFamily="34" charset="0"/>
                <a:ea typeface="Cambria" pitchFamily="18" charset="0"/>
              </a:rPr>
              <a:t>Separate panel for mill  is provided &amp; same is synchronized with rotary feeder operation and Feed to mill is controlled.</a:t>
            </a:r>
            <a:endParaRPr lang="en-US" sz="1600" b="1" dirty="0">
              <a:latin typeface="Trebuchet MS" pitchFamily="34" charset="0"/>
              <a:ea typeface="Cambria" pitchFamily="18" charset="0"/>
            </a:endParaRPr>
          </a:p>
        </p:txBody>
      </p:sp>
      <p:pic>
        <p:nvPicPr>
          <p:cNvPr id="8" name="Picture 7" descr="Hammer-Mill_lg.png"/>
          <p:cNvPicPr>
            <a:picLocks noChangeAspect="1"/>
          </p:cNvPicPr>
          <p:nvPr/>
        </p:nvPicPr>
        <p:blipFill>
          <a:blip r:embed="rId3" cstate="print"/>
          <a:stretch>
            <a:fillRect/>
          </a:stretch>
        </p:blipFill>
        <p:spPr>
          <a:xfrm>
            <a:off x="609600" y="1381125"/>
            <a:ext cx="4434840" cy="3520440"/>
          </a:xfrm>
          <a:prstGeom prst="rect">
            <a:avLst/>
          </a:prstGeom>
        </p:spPr>
      </p:pic>
      <p:pic>
        <p:nvPicPr>
          <p:cNvPr id="9" name="Picture 8" descr="download.jpg"/>
          <p:cNvPicPr>
            <a:picLocks noChangeAspect="1"/>
          </p:cNvPicPr>
          <p:nvPr/>
        </p:nvPicPr>
        <p:blipFill>
          <a:blip r:embed="rId4" cstate="print"/>
          <a:stretch>
            <a:fillRect/>
          </a:stretch>
        </p:blipFill>
        <p:spPr>
          <a:xfrm>
            <a:off x="5139462" y="1685924"/>
            <a:ext cx="2861538" cy="2676525"/>
          </a:xfrm>
          <a:prstGeom prst="rect">
            <a:avLst/>
          </a:prstGeom>
        </p:spPr>
      </p:pic>
      <p:sp>
        <p:nvSpPr>
          <p:cNvPr id="11" name="Rectangle 66"/>
          <p:cNvSpPr>
            <a:spLocks noChangeArrowheads="1"/>
          </p:cNvSpPr>
          <p:nvPr/>
        </p:nvSpPr>
        <p:spPr bwMode="auto">
          <a:xfrm>
            <a:off x="800100" y="472589"/>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GRAIN UNLOADING, STORAGE, CLEANING &amp; MILLING SECTION</a:t>
            </a:r>
          </a:p>
        </p:txBody>
      </p:sp>
      <p:sp>
        <p:nvSpPr>
          <p:cNvPr id="13"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cxnSp>
        <p:nvCxnSpPr>
          <p:cNvPr id="17" name="Straight Connector 16"/>
          <p:cNvCxnSpPr/>
          <p:nvPr/>
        </p:nvCxnSpPr>
        <p:spPr>
          <a:xfrm>
            <a:off x="931464" y="906440"/>
            <a:ext cx="7226480" cy="1588"/>
          </a:xfrm>
          <a:prstGeom prst="line">
            <a:avLst/>
          </a:prstGeom>
        </p:spPr>
        <p:style>
          <a:lnRef idx="1">
            <a:schemeClr val="dk1"/>
          </a:lnRef>
          <a:fillRef idx="0">
            <a:schemeClr val="dk1"/>
          </a:fillRef>
          <a:effectRef idx="0">
            <a:schemeClr val="dk1"/>
          </a:effectRef>
          <a:fontRef idx="minor">
            <a:schemeClr val="tx1"/>
          </a:fontRef>
        </p:style>
      </p:cxnSp>
      <p:sp>
        <p:nvSpPr>
          <p:cNvPr id="15"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32</a:t>
            </a:fld>
            <a:endParaRPr lang="en-US" dirty="0"/>
          </a:p>
        </p:txBody>
      </p:sp>
      <p:pic>
        <p:nvPicPr>
          <p:cNvPr id="12" name="Picture 11" descr="AGSC.png"/>
          <p:cNvPicPr>
            <a:picLocks noChangeAspect="1"/>
          </p:cNvPicPr>
          <p:nvPr/>
        </p:nvPicPr>
        <p:blipFill>
          <a:blip r:embed="rId5" cstate="print"/>
          <a:stretch>
            <a:fillRect/>
          </a:stretch>
        </p:blipFill>
        <p:spPr>
          <a:xfrm>
            <a:off x="12888" y="6343492"/>
            <a:ext cx="672912" cy="514505"/>
          </a:xfrm>
          <a:prstGeom prst="rect">
            <a:avLst/>
          </a:prstGeom>
        </p:spPr>
      </p:pic>
      <p:pic>
        <p:nvPicPr>
          <p:cNvPr id="14" name="Picture 4" descr="New Picture.bmp"/>
          <p:cNvPicPr>
            <a:picLocks noChangeAspect="1"/>
          </p:cNvPicPr>
          <p:nvPr/>
        </p:nvPicPr>
        <p:blipFill>
          <a:blip r:embed="rId6"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FPNG-C1920x1920,0,0-S2046x2046-S800x800.png"/>
          <p:cNvPicPr>
            <a:picLocks noChangeAspect="1"/>
          </p:cNvPicPr>
          <p:nvPr/>
        </p:nvPicPr>
        <p:blipFill>
          <a:blip r:embed="rId2" cstate="print"/>
          <a:stretch>
            <a:fillRect/>
          </a:stretch>
        </p:blipFill>
        <p:spPr>
          <a:xfrm>
            <a:off x="838200" y="1371600"/>
            <a:ext cx="2819400" cy="2133600"/>
          </a:xfrm>
          <a:prstGeom prst="rect">
            <a:avLst/>
          </a:prstGeom>
          <a:gradFill>
            <a:gsLst>
              <a:gs pos="0">
                <a:srgbClr val="FFEFD1"/>
              </a:gs>
              <a:gs pos="64999">
                <a:srgbClr val="F0EBD5"/>
              </a:gs>
              <a:gs pos="100000">
                <a:srgbClr val="D1C39F"/>
              </a:gs>
            </a:gsLst>
            <a:lin ang="5400000" scaled="0"/>
          </a:gradFill>
        </p:spPr>
      </p:pic>
      <p:sp>
        <p:nvSpPr>
          <p:cNvPr id="5" name="TextBox 4"/>
          <p:cNvSpPr txBox="1"/>
          <p:nvPr/>
        </p:nvSpPr>
        <p:spPr>
          <a:xfrm>
            <a:off x="1143000" y="990600"/>
            <a:ext cx="1828800" cy="381000"/>
          </a:xfrm>
          <a:prstGeom prst="rect">
            <a:avLst/>
          </a:prstGeom>
          <a:noFill/>
        </p:spPr>
        <p:txBody>
          <a:bodyPr wrap="square" rtlCol="0">
            <a:spAutoFit/>
          </a:bodyPr>
          <a:lstStyle/>
          <a:p>
            <a:r>
              <a:rPr lang="en-IN" b="1" i="1" u="sng" dirty="0" smtClean="0">
                <a:latin typeface="Trebuchet MS" pitchFamily="34" charset="0"/>
                <a:ea typeface="Cambria" pitchFamily="18" charset="0"/>
              </a:rPr>
              <a:t>FLOUR SIFTER</a:t>
            </a:r>
            <a:endParaRPr lang="en-US" b="1" i="1" u="sng" dirty="0">
              <a:latin typeface="Trebuchet MS" pitchFamily="34" charset="0"/>
              <a:ea typeface="Cambria" pitchFamily="18" charset="0"/>
            </a:endParaRPr>
          </a:p>
        </p:txBody>
      </p:sp>
      <p:sp>
        <p:nvSpPr>
          <p:cNvPr id="6" name="TextBox 5"/>
          <p:cNvSpPr txBox="1"/>
          <p:nvPr/>
        </p:nvSpPr>
        <p:spPr>
          <a:xfrm>
            <a:off x="3810000" y="1571625"/>
            <a:ext cx="4267200" cy="1815882"/>
          </a:xfrm>
          <a:prstGeom prst="rect">
            <a:avLst/>
          </a:prstGeom>
          <a:noFill/>
        </p:spPr>
        <p:txBody>
          <a:bodyPr wrap="square" rtlCol="0">
            <a:spAutoFit/>
          </a:bodyPr>
          <a:lstStyle/>
          <a:p>
            <a:pPr marL="723900" indent="-723900" algn="just">
              <a:buBlip>
                <a:blip r:embed="rId3"/>
              </a:buBlip>
            </a:pPr>
            <a:r>
              <a:rPr lang="en-US" sz="1600" b="1" dirty="0" smtClean="0">
                <a:latin typeface="Trebuchet MS" pitchFamily="34" charset="0"/>
                <a:ea typeface="Cambria" pitchFamily="18" charset="0"/>
              </a:rPr>
              <a:t>Sifters are used to segregate the oversized output from the Hammer mills.</a:t>
            </a:r>
          </a:p>
          <a:p>
            <a:pPr marL="723900" indent="-723900" algn="just">
              <a:buFont typeface="Wingdings" pitchFamily="2" charset="2"/>
              <a:buChar char="v"/>
            </a:pPr>
            <a:endParaRPr lang="en-US" sz="1600" b="1" dirty="0" smtClean="0">
              <a:latin typeface="Trebuchet MS" pitchFamily="34" charset="0"/>
              <a:ea typeface="Cambria" pitchFamily="18" charset="0"/>
            </a:endParaRPr>
          </a:p>
          <a:p>
            <a:pPr marL="723900" indent="-723900" algn="just">
              <a:buBlip>
                <a:blip r:embed="rId3"/>
              </a:buBlip>
            </a:pPr>
            <a:r>
              <a:rPr lang="en-US" sz="1600" b="1" dirty="0" smtClean="0">
                <a:latin typeface="Trebuchet MS" pitchFamily="34" charset="0"/>
                <a:ea typeface="Cambria" pitchFamily="18" charset="0"/>
              </a:rPr>
              <a:t>The oversized flour is recycled back to the Hammer Mills for  grinding again. </a:t>
            </a:r>
            <a:endParaRPr lang="en-US" sz="1600" b="1" dirty="0">
              <a:latin typeface="Trebuchet MS" pitchFamily="34" charset="0"/>
              <a:ea typeface="Cambria" pitchFamily="18" charset="0"/>
            </a:endParaRPr>
          </a:p>
        </p:txBody>
      </p:sp>
      <p:sp>
        <p:nvSpPr>
          <p:cNvPr id="9" name="Rectangle 66"/>
          <p:cNvSpPr>
            <a:spLocks noChangeArrowheads="1"/>
          </p:cNvSpPr>
          <p:nvPr/>
        </p:nvSpPr>
        <p:spPr bwMode="auto">
          <a:xfrm>
            <a:off x="800100" y="472589"/>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GRAIN UNLOADING, STORAGE, CLEANING &amp; MILLING SECTION</a:t>
            </a:r>
          </a:p>
        </p:txBody>
      </p:sp>
      <p:sp>
        <p:nvSpPr>
          <p:cNvPr id="11"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pic>
        <p:nvPicPr>
          <p:cNvPr id="12" name="Picture 11" descr="meridian-grist-hopper-01.jpg"/>
          <p:cNvPicPr>
            <a:picLocks noChangeAspect="1"/>
          </p:cNvPicPr>
          <p:nvPr/>
        </p:nvPicPr>
        <p:blipFill>
          <a:blip r:embed="rId4" cstate="print"/>
          <a:stretch>
            <a:fillRect/>
          </a:stretch>
        </p:blipFill>
        <p:spPr>
          <a:xfrm>
            <a:off x="799071" y="4038600"/>
            <a:ext cx="2895600" cy="2133600"/>
          </a:xfrm>
          <a:prstGeom prst="rect">
            <a:avLst/>
          </a:prstGeom>
        </p:spPr>
      </p:pic>
      <p:sp>
        <p:nvSpPr>
          <p:cNvPr id="13" name="TextBox 12"/>
          <p:cNvSpPr txBox="1"/>
          <p:nvPr/>
        </p:nvSpPr>
        <p:spPr>
          <a:xfrm>
            <a:off x="990600" y="3581400"/>
            <a:ext cx="2590800" cy="369332"/>
          </a:xfrm>
          <a:prstGeom prst="rect">
            <a:avLst/>
          </a:prstGeom>
          <a:noFill/>
        </p:spPr>
        <p:txBody>
          <a:bodyPr wrap="square" rtlCol="0">
            <a:spAutoFit/>
          </a:bodyPr>
          <a:lstStyle/>
          <a:p>
            <a:r>
              <a:rPr lang="en-IN" b="1" i="1" u="sng" dirty="0" smtClean="0">
                <a:latin typeface="Trebuchet MS" pitchFamily="34" charset="0"/>
                <a:ea typeface="Cambria" pitchFamily="18" charset="0"/>
              </a:rPr>
              <a:t> FLOUR SILO</a:t>
            </a:r>
            <a:endParaRPr lang="en-US" b="1" i="1" u="sng" dirty="0">
              <a:latin typeface="Trebuchet MS" pitchFamily="34" charset="0"/>
              <a:ea typeface="Cambria" pitchFamily="18" charset="0"/>
            </a:endParaRPr>
          </a:p>
        </p:txBody>
      </p:sp>
      <p:sp>
        <p:nvSpPr>
          <p:cNvPr id="14" name="TextBox 13"/>
          <p:cNvSpPr txBox="1"/>
          <p:nvPr/>
        </p:nvSpPr>
        <p:spPr>
          <a:xfrm>
            <a:off x="3810000" y="4133850"/>
            <a:ext cx="4267200" cy="1815882"/>
          </a:xfrm>
          <a:prstGeom prst="rect">
            <a:avLst/>
          </a:prstGeom>
          <a:noFill/>
        </p:spPr>
        <p:txBody>
          <a:bodyPr wrap="square" rtlCol="0">
            <a:spAutoFit/>
          </a:bodyPr>
          <a:lstStyle/>
          <a:p>
            <a:pPr marL="723900" indent="-723900" algn="just">
              <a:buBlip>
                <a:blip r:embed="rId3"/>
              </a:buBlip>
            </a:pPr>
            <a:r>
              <a:rPr lang="en-US" sz="1600" b="1" dirty="0" smtClean="0">
                <a:latin typeface="Trebuchet MS" pitchFamily="34" charset="0"/>
                <a:ea typeface="Cambria" pitchFamily="18" charset="0"/>
              </a:rPr>
              <a:t>It is used for the storage of Flour from the Sifter. </a:t>
            </a:r>
          </a:p>
          <a:p>
            <a:pPr marL="723900" indent="-723900" algn="just">
              <a:buFont typeface="Wingdings" pitchFamily="2" charset="2"/>
              <a:buChar char="v"/>
            </a:pPr>
            <a:endParaRPr lang="en-US" sz="1600" b="1" dirty="0" smtClean="0">
              <a:latin typeface="Trebuchet MS" pitchFamily="34" charset="0"/>
              <a:ea typeface="Cambria" pitchFamily="18" charset="0"/>
            </a:endParaRPr>
          </a:p>
          <a:p>
            <a:pPr marL="723900" indent="-723900" algn="just">
              <a:buBlip>
                <a:blip r:embed="rId3"/>
              </a:buBlip>
            </a:pPr>
            <a:r>
              <a:rPr lang="en-US" sz="1600" b="1" dirty="0" smtClean="0">
                <a:latin typeface="Trebuchet MS" pitchFamily="34" charset="0"/>
                <a:ea typeface="Cambria" pitchFamily="18" charset="0"/>
              </a:rPr>
              <a:t>Flour silo is provided with Bin activator and Rotary feeder at bottom to control the feed from the Silo. </a:t>
            </a:r>
            <a:endParaRPr lang="en-US" sz="1600" b="1" dirty="0">
              <a:latin typeface="Trebuchet MS" pitchFamily="34" charset="0"/>
              <a:ea typeface="Cambria" pitchFamily="18" charset="0"/>
            </a:endParaRPr>
          </a:p>
        </p:txBody>
      </p:sp>
      <p:cxnSp>
        <p:nvCxnSpPr>
          <p:cNvPr id="17" name="Straight Connector 16"/>
          <p:cNvCxnSpPr/>
          <p:nvPr/>
        </p:nvCxnSpPr>
        <p:spPr>
          <a:xfrm>
            <a:off x="931464" y="906440"/>
            <a:ext cx="7226480" cy="1588"/>
          </a:xfrm>
          <a:prstGeom prst="line">
            <a:avLst/>
          </a:prstGeom>
        </p:spPr>
        <p:style>
          <a:lnRef idx="1">
            <a:schemeClr val="dk1"/>
          </a:lnRef>
          <a:fillRef idx="0">
            <a:schemeClr val="dk1"/>
          </a:fillRef>
          <a:effectRef idx="0">
            <a:schemeClr val="dk1"/>
          </a:effectRef>
          <a:fontRef idx="minor">
            <a:schemeClr val="tx1"/>
          </a:fontRef>
        </p:style>
      </p:cxnSp>
      <p:sp>
        <p:nvSpPr>
          <p:cNvPr id="16"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33</a:t>
            </a:fld>
            <a:endParaRPr lang="en-US" dirty="0"/>
          </a:p>
        </p:txBody>
      </p:sp>
      <p:pic>
        <p:nvPicPr>
          <p:cNvPr id="15" name="Picture 14" descr="AGSC.png"/>
          <p:cNvPicPr>
            <a:picLocks noChangeAspect="1"/>
          </p:cNvPicPr>
          <p:nvPr/>
        </p:nvPicPr>
        <p:blipFill>
          <a:blip r:embed="rId5" cstate="print"/>
          <a:stretch>
            <a:fillRect/>
          </a:stretch>
        </p:blipFill>
        <p:spPr>
          <a:xfrm>
            <a:off x="12888" y="6343492"/>
            <a:ext cx="672912" cy="514505"/>
          </a:xfrm>
          <a:prstGeom prst="rect">
            <a:avLst/>
          </a:prstGeom>
        </p:spPr>
      </p:pic>
      <p:pic>
        <p:nvPicPr>
          <p:cNvPr id="20" name="Picture 4" descr="New Picture.bmp"/>
          <p:cNvPicPr>
            <a:picLocks noChangeAspect="1"/>
          </p:cNvPicPr>
          <p:nvPr/>
        </p:nvPicPr>
        <p:blipFill>
          <a:blip r:embed="rId6"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838200" y="1371600"/>
            <a:ext cx="3657600" cy="369332"/>
          </a:xfrm>
          <a:prstGeom prst="rect">
            <a:avLst/>
          </a:prstGeom>
          <a:noFill/>
        </p:spPr>
        <p:txBody>
          <a:bodyPr wrap="square" rtlCol="0">
            <a:spAutoFit/>
          </a:bodyPr>
          <a:lstStyle/>
          <a:p>
            <a:r>
              <a:rPr lang="en-IN" b="1" i="1" u="sng" dirty="0" smtClean="0">
                <a:latin typeface="Trebuchet MS" pitchFamily="34" charset="0"/>
                <a:ea typeface="Cambria" pitchFamily="18" charset="0"/>
              </a:rPr>
              <a:t>AUTOMATIC WEIGHING SYSTEM</a:t>
            </a:r>
            <a:endParaRPr lang="en-US" b="1" i="1" u="sng" dirty="0">
              <a:latin typeface="Trebuchet MS" pitchFamily="34" charset="0"/>
              <a:ea typeface="Cambria" pitchFamily="18" charset="0"/>
            </a:endParaRPr>
          </a:p>
        </p:txBody>
      </p:sp>
      <p:sp>
        <p:nvSpPr>
          <p:cNvPr id="6" name="TextBox 5"/>
          <p:cNvSpPr txBox="1"/>
          <p:nvPr/>
        </p:nvSpPr>
        <p:spPr>
          <a:xfrm>
            <a:off x="3429000" y="1943100"/>
            <a:ext cx="4648200" cy="2062103"/>
          </a:xfrm>
          <a:prstGeom prst="rect">
            <a:avLst/>
          </a:prstGeom>
          <a:noFill/>
        </p:spPr>
        <p:txBody>
          <a:bodyPr wrap="square" rtlCol="0">
            <a:spAutoFit/>
          </a:bodyPr>
          <a:lstStyle/>
          <a:p>
            <a:pPr marL="723900" indent="-723900" algn="just">
              <a:buBlip>
                <a:blip r:embed="rId2"/>
              </a:buBlip>
            </a:pPr>
            <a:r>
              <a:rPr lang="en-US" sz="1600" b="1" dirty="0" smtClean="0">
                <a:latin typeface="Trebuchet MS" pitchFamily="34" charset="0"/>
                <a:ea typeface="Cambria" pitchFamily="18" charset="0"/>
              </a:rPr>
              <a:t>Automatic inline weighing  machine is used to ensure the accurate dispatch of flour to the Pre-masher through screw conveyor. </a:t>
            </a:r>
          </a:p>
          <a:p>
            <a:pPr marL="723900" indent="-723900" algn="just">
              <a:buFont typeface="Wingdings" pitchFamily="2" charset="2"/>
              <a:buChar char="v"/>
            </a:pPr>
            <a:endParaRPr lang="en-US" sz="1600" b="1" dirty="0" smtClean="0">
              <a:latin typeface="Trebuchet MS" pitchFamily="34" charset="0"/>
              <a:ea typeface="Cambria" pitchFamily="18" charset="0"/>
            </a:endParaRPr>
          </a:p>
          <a:p>
            <a:pPr marL="723900" indent="-723900" algn="just">
              <a:buBlip>
                <a:blip r:embed="rId2"/>
              </a:buBlip>
            </a:pPr>
            <a:r>
              <a:rPr lang="en-US" sz="1600" b="1" dirty="0" smtClean="0">
                <a:latin typeface="Trebuchet MS" pitchFamily="34" charset="0"/>
                <a:ea typeface="Cambria" pitchFamily="18" charset="0"/>
              </a:rPr>
              <a:t>Hopper with weighing scales are installed to ensure accurate weight of the Flour dispatch.</a:t>
            </a:r>
          </a:p>
        </p:txBody>
      </p:sp>
      <p:pic>
        <p:nvPicPr>
          <p:cNvPr id="7" name="Picture 6" descr="-FPNG-C2000x2000,820,48-S2046x2046-S800x800.png"/>
          <p:cNvPicPr>
            <a:picLocks noChangeAspect="1"/>
          </p:cNvPicPr>
          <p:nvPr/>
        </p:nvPicPr>
        <p:blipFill>
          <a:blip r:embed="rId3" cstate="print"/>
          <a:stretch>
            <a:fillRect/>
          </a:stretch>
        </p:blipFill>
        <p:spPr>
          <a:xfrm>
            <a:off x="381000" y="1752600"/>
            <a:ext cx="2743203" cy="2743203"/>
          </a:xfrm>
          <a:prstGeom prst="rect">
            <a:avLst/>
          </a:prstGeom>
        </p:spPr>
      </p:pic>
      <p:sp>
        <p:nvSpPr>
          <p:cNvPr id="8" name="Rectangle 66"/>
          <p:cNvSpPr>
            <a:spLocks noChangeArrowheads="1"/>
          </p:cNvSpPr>
          <p:nvPr/>
        </p:nvSpPr>
        <p:spPr bwMode="auto">
          <a:xfrm>
            <a:off x="800100" y="472589"/>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GRAIN UNLOADING, STORAGE, CLEANING &amp; MILLING SECTION</a:t>
            </a:r>
          </a:p>
        </p:txBody>
      </p:sp>
      <p:sp>
        <p:nvSpPr>
          <p:cNvPr id="10"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cxnSp>
        <p:nvCxnSpPr>
          <p:cNvPr id="13" name="Straight Connector 12"/>
          <p:cNvCxnSpPr/>
          <p:nvPr/>
        </p:nvCxnSpPr>
        <p:spPr>
          <a:xfrm>
            <a:off x="931464" y="906440"/>
            <a:ext cx="7226480" cy="1588"/>
          </a:xfrm>
          <a:prstGeom prst="line">
            <a:avLst/>
          </a:prstGeom>
        </p:spPr>
        <p:style>
          <a:lnRef idx="1">
            <a:schemeClr val="dk1"/>
          </a:lnRef>
          <a:fillRef idx="0">
            <a:schemeClr val="dk1"/>
          </a:fillRef>
          <a:effectRef idx="0">
            <a:schemeClr val="dk1"/>
          </a:effectRef>
          <a:fontRef idx="minor">
            <a:schemeClr val="tx1"/>
          </a:fontRef>
        </p:style>
      </p:cxnSp>
      <p:sp>
        <p:nvSpPr>
          <p:cNvPr id="12"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34</a:t>
            </a:fld>
            <a:endParaRPr lang="en-US" dirty="0"/>
          </a:p>
        </p:txBody>
      </p:sp>
      <p:pic>
        <p:nvPicPr>
          <p:cNvPr id="11" name="Picture 10" descr="AGSC.png"/>
          <p:cNvPicPr>
            <a:picLocks noChangeAspect="1"/>
          </p:cNvPicPr>
          <p:nvPr/>
        </p:nvPicPr>
        <p:blipFill>
          <a:blip r:embed="rId4" cstate="print"/>
          <a:stretch>
            <a:fillRect/>
          </a:stretch>
        </p:blipFill>
        <p:spPr>
          <a:xfrm>
            <a:off x="12888" y="6343492"/>
            <a:ext cx="672912" cy="514505"/>
          </a:xfrm>
          <a:prstGeom prst="rect">
            <a:avLst/>
          </a:prstGeom>
        </p:spPr>
      </p:pic>
      <p:pic>
        <p:nvPicPr>
          <p:cNvPr id="16" name="Picture 4" descr="New Picture.bmp"/>
          <p:cNvPicPr>
            <a:picLocks noChangeAspect="1"/>
          </p:cNvPicPr>
          <p:nvPr/>
        </p:nvPicPr>
        <p:blipFill>
          <a:blip r:embed="rId5"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5724128" y="980728"/>
            <a:ext cx="2505472" cy="2954655"/>
          </a:xfrm>
          <a:prstGeom prst="rect">
            <a:avLst/>
          </a:prstGeom>
          <a:noFill/>
        </p:spPr>
        <p:txBody>
          <a:bodyPr wrap="square" rtlCol="0">
            <a:spAutoFit/>
          </a:bodyPr>
          <a:lstStyle/>
          <a:p>
            <a:pPr algn="just"/>
            <a:r>
              <a:rPr lang="en-IN" sz="1550" b="1" dirty="0" smtClean="0">
                <a:latin typeface="Trebuchet MS" pitchFamily="34" charset="0"/>
                <a:ea typeface="Cambria" pitchFamily="18" charset="0"/>
              </a:rPr>
              <a:t>Auxiliaries such as Bucket Elevators, Screw conveyors and Drag chain conveyors are used as transfer systems for conveying and elevating the grains from the point of receipt to utilization between various Equipments in the Grain handling system.</a:t>
            </a:r>
            <a:endParaRPr lang="en-US" sz="1550" b="1" dirty="0">
              <a:latin typeface="Trebuchet MS" pitchFamily="34" charset="0"/>
              <a:ea typeface="Cambria" pitchFamily="18" charset="0"/>
            </a:endParaRPr>
          </a:p>
        </p:txBody>
      </p:sp>
      <p:pic>
        <p:nvPicPr>
          <p:cNvPr id="6" name="Picture 5" descr="-FPNG-C2048x2048,0,0-S2046x2046-S800x800.png"/>
          <p:cNvPicPr>
            <a:picLocks noChangeAspect="1"/>
          </p:cNvPicPr>
          <p:nvPr/>
        </p:nvPicPr>
        <p:blipFill>
          <a:blip r:embed="rId2" cstate="print"/>
          <a:stretch>
            <a:fillRect/>
          </a:stretch>
        </p:blipFill>
        <p:spPr>
          <a:xfrm>
            <a:off x="0" y="1524000"/>
            <a:ext cx="2112065" cy="1905000"/>
          </a:xfrm>
          <a:prstGeom prst="rect">
            <a:avLst/>
          </a:prstGeom>
        </p:spPr>
      </p:pic>
      <p:pic>
        <p:nvPicPr>
          <p:cNvPr id="9" name="Picture 8" descr="stainless-steel-screw-conveyor-500x500.jpg"/>
          <p:cNvPicPr>
            <a:picLocks noChangeAspect="1"/>
          </p:cNvPicPr>
          <p:nvPr/>
        </p:nvPicPr>
        <p:blipFill>
          <a:blip r:embed="rId3" cstate="print"/>
          <a:stretch>
            <a:fillRect/>
          </a:stretch>
        </p:blipFill>
        <p:spPr>
          <a:xfrm>
            <a:off x="3810000" y="1524000"/>
            <a:ext cx="1905000" cy="1905000"/>
          </a:xfrm>
          <a:prstGeom prst="rect">
            <a:avLst/>
          </a:prstGeom>
        </p:spPr>
      </p:pic>
      <p:pic>
        <p:nvPicPr>
          <p:cNvPr id="10" name="Picture 9" descr="Drag-Chain-Conveyor-Gallery.jpg"/>
          <p:cNvPicPr>
            <a:picLocks noChangeAspect="1"/>
          </p:cNvPicPr>
          <p:nvPr/>
        </p:nvPicPr>
        <p:blipFill>
          <a:blip r:embed="rId4" cstate="print"/>
          <a:stretch>
            <a:fillRect/>
          </a:stretch>
        </p:blipFill>
        <p:spPr>
          <a:xfrm>
            <a:off x="1981200" y="1524000"/>
            <a:ext cx="1905000" cy="1905000"/>
          </a:xfrm>
          <a:prstGeom prst="rect">
            <a:avLst/>
          </a:prstGeom>
        </p:spPr>
      </p:pic>
      <p:sp>
        <p:nvSpPr>
          <p:cNvPr id="11" name="Rectangle 66"/>
          <p:cNvSpPr>
            <a:spLocks noChangeArrowheads="1"/>
          </p:cNvSpPr>
          <p:nvPr/>
        </p:nvSpPr>
        <p:spPr bwMode="auto">
          <a:xfrm>
            <a:off x="800100" y="529679"/>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GRAIN UNLOADING, STORAGE, CLEANING &amp; MILLING SECTION</a:t>
            </a:r>
          </a:p>
        </p:txBody>
      </p:sp>
      <p:sp>
        <p:nvSpPr>
          <p:cNvPr id="13"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sp>
        <p:nvSpPr>
          <p:cNvPr id="14" name="TextBox 13"/>
          <p:cNvSpPr txBox="1"/>
          <p:nvPr/>
        </p:nvSpPr>
        <p:spPr>
          <a:xfrm>
            <a:off x="5724128" y="4010025"/>
            <a:ext cx="2520280" cy="2477601"/>
          </a:xfrm>
          <a:prstGeom prst="rect">
            <a:avLst/>
          </a:prstGeom>
          <a:noFill/>
        </p:spPr>
        <p:txBody>
          <a:bodyPr wrap="square" rtlCol="0">
            <a:spAutoFit/>
          </a:bodyPr>
          <a:lstStyle/>
          <a:p>
            <a:pPr algn="just"/>
            <a:r>
              <a:rPr lang="en-IN" sz="1550" b="1" dirty="0" smtClean="0">
                <a:latin typeface="Trebuchet MS" pitchFamily="34" charset="0"/>
                <a:ea typeface="Cambria" pitchFamily="18" charset="0"/>
              </a:rPr>
              <a:t>Cyclone separators and Bag filter are used to extract dust from the various points such as Grain transfer zones, Receiving hoppers, Pre-cleaner, Classifier, De-stoner, Hammer Mills, Sifters , Flour handling section etc.</a:t>
            </a:r>
            <a:endParaRPr lang="en-US" sz="1550" b="1" dirty="0">
              <a:latin typeface="Trebuchet MS" pitchFamily="34" charset="0"/>
              <a:ea typeface="Cambria" pitchFamily="18" charset="0"/>
            </a:endParaRPr>
          </a:p>
        </p:txBody>
      </p:sp>
      <p:sp>
        <p:nvSpPr>
          <p:cNvPr id="15" name="TextBox 14"/>
          <p:cNvSpPr txBox="1"/>
          <p:nvPr/>
        </p:nvSpPr>
        <p:spPr>
          <a:xfrm>
            <a:off x="1066800" y="990601"/>
            <a:ext cx="2819400" cy="369332"/>
          </a:xfrm>
          <a:prstGeom prst="rect">
            <a:avLst/>
          </a:prstGeom>
          <a:noFill/>
        </p:spPr>
        <p:txBody>
          <a:bodyPr wrap="square" rtlCol="0">
            <a:spAutoFit/>
          </a:bodyPr>
          <a:lstStyle/>
          <a:p>
            <a:r>
              <a:rPr lang="en-IN" b="1" i="1" u="sng" dirty="0" smtClean="0">
                <a:latin typeface="Trebuchet MS" pitchFamily="34" charset="0"/>
                <a:ea typeface="Cambria" pitchFamily="18" charset="0"/>
              </a:rPr>
              <a:t>TRANSFER SYSTEMS</a:t>
            </a:r>
            <a:endParaRPr lang="en-US" b="1" i="1" u="sng" dirty="0">
              <a:latin typeface="Trebuchet MS" pitchFamily="34" charset="0"/>
              <a:ea typeface="Cambria" pitchFamily="18" charset="0"/>
            </a:endParaRPr>
          </a:p>
        </p:txBody>
      </p:sp>
      <p:pic>
        <p:nvPicPr>
          <p:cNvPr id="16" name="Picture 15" descr="cyclone-1.jpg"/>
          <p:cNvPicPr>
            <a:picLocks noChangeAspect="1"/>
          </p:cNvPicPr>
          <p:nvPr/>
        </p:nvPicPr>
        <p:blipFill>
          <a:blip r:embed="rId5" cstate="print"/>
          <a:stretch>
            <a:fillRect/>
          </a:stretch>
        </p:blipFill>
        <p:spPr>
          <a:xfrm>
            <a:off x="381000" y="4038600"/>
            <a:ext cx="2298152" cy="2497282"/>
          </a:xfrm>
          <a:prstGeom prst="rect">
            <a:avLst/>
          </a:prstGeom>
        </p:spPr>
      </p:pic>
      <p:pic>
        <p:nvPicPr>
          <p:cNvPr id="17" name="Picture 16" descr="pollution-control-bag-filter-500x500.jpg"/>
          <p:cNvPicPr>
            <a:picLocks noChangeAspect="1"/>
          </p:cNvPicPr>
          <p:nvPr/>
        </p:nvPicPr>
        <p:blipFill>
          <a:blip r:embed="rId6" cstate="print"/>
          <a:stretch>
            <a:fillRect/>
          </a:stretch>
        </p:blipFill>
        <p:spPr>
          <a:xfrm>
            <a:off x="2819400" y="4114800"/>
            <a:ext cx="2286000" cy="2286000"/>
          </a:xfrm>
          <a:prstGeom prst="rect">
            <a:avLst/>
          </a:prstGeom>
        </p:spPr>
      </p:pic>
      <p:sp>
        <p:nvSpPr>
          <p:cNvPr id="21" name="TextBox 20"/>
          <p:cNvSpPr txBox="1"/>
          <p:nvPr/>
        </p:nvSpPr>
        <p:spPr>
          <a:xfrm>
            <a:off x="1143000" y="3581401"/>
            <a:ext cx="3429000" cy="381000"/>
          </a:xfrm>
          <a:prstGeom prst="rect">
            <a:avLst/>
          </a:prstGeom>
          <a:noFill/>
        </p:spPr>
        <p:txBody>
          <a:bodyPr wrap="square" rtlCol="0">
            <a:spAutoFit/>
          </a:bodyPr>
          <a:lstStyle/>
          <a:p>
            <a:r>
              <a:rPr lang="en-IN" b="1" i="1" u="sng" dirty="0" smtClean="0">
                <a:latin typeface="Trebuchet MS" pitchFamily="34" charset="0"/>
                <a:ea typeface="Cambria" pitchFamily="18" charset="0"/>
              </a:rPr>
              <a:t>DUST EXTRACTION SYSTEM</a:t>
            </a:r>
            <a:endParaRPr lang="en-US" b="1" i="1" u="sng" dirty="0">
              <a:latin typeface="Trebuchet MS" pitchFamily="34" charset="0"/>
              <a:ea typeface="Cambria" pitchFamily="18" charset="0"/>
            </a:endParaRPr>
          </a:p>
        </p:txBody>
      </p:sp>
      <p:cxnSp>
        <p:nvCxnSpPr>
          <p:cNvPr id="23" name="Straight Connector 22"/>
          <p:cNvCxnSpPr/>
          <p:nvPr/>
        </p:nvCxnSpPr>
        <p:spPr>
          <a:xfrm>
            <a:off x="931464" y="906440"/>
            <a:ext cx="7226480" cy="1588"/>
          </a:xfrm>
          <a:prstGeom prst="line">
            <a:avLst/>
          </a:prstGeom>
        </p:spPr>
        <p:style>
          <a:lnRef idx="1">
            <a:schemeClr val="dk1"/>
          </a:lnRef>
          <a:fillRef idx="0">
            <a:schemeClr val="dk1"/>
          </a:fillRef>
          <a:effectRef idx="0">
            <a:schemeClr val="dk1"/>
          </a:effectRef>
          <a:fontRef idx="minor">
            <a:schemeClr val="tx1"/>
          </a:fontRef>
        </p:style>
      </p:cxnSp>
      <p:sp>
        <p:nvSpPr>
          <p:cNvPr id="19"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35</a:t>
            </a:fld>
            <a:endParaRPr lang="en-US" dirty="0"/>
          </a:p>
        </p:txBody>
      </p:sp>
      <p:pic>
        <p:nvPicPr>
          <p:cNvPr id="18" name="Picture 17" descr="AGSC.png"/>
          <p:cNvPicPr>
            <a:picLocks noChangeAspect="1"/>
          </p:cNvPicPr>
          <p:nvPr/>
        </p:nvPicPr>
        <p:blipFill>
          <a:blip r:embed="rId7" cstate="print"/>
          <a:stretch>
            <a:fillRect/>
          </a:stretch>
        </p:blipFill>
        <p:spPr>
          <a:xfrm>
            <a:off x="12888" y="6343492"/>
            <a:ext cx="672912" cy="514505"/>
          </a:xfrm>
          <a:prstGeom prst="rect">
            <a:avLst/>
          </a:prstGeom>
        </p:spPr>
      </p:pic>
      <p:pic>
        <p:nvPicPr>
          <p:cNvPr id="24" name="Picture 4" descr="New Picture.bmp"/>
          <p:cNvPicPr>
            <a:picLocks noChangeAspect="1"/>
          </p:cNvPicPr>
          <p:nvPr/>
        </p:nvPicPr>
        <p:blipFill>
          <a:blip r:embed="rId8"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0" y="1924731"/>
            <a:ext cx="1219200" cy="738664"/>
          </a:xfrm>
          <a:prstGeom prst="rect">
            <a:avLst/>
          </a:prstGeom>
        </p:spPr>
        <p:txBody>
          <a:bodyPr wrap="square">
            <a:spAutoFit/>
          </a:bodyPr>
          <a:lstStyle/>
          <a:p>
            <a:pPr algn="ctr"/>
            <a:r>
              <a:rPr lang="en-US" sz="1400" b="1" dirty="0" smtClean="0">
                <a:solidFill>
                  <a:srgbClr val="C00000"/>
                </a:solidFill>
                <a:latin typeface="Cambria" panose="02040503050406030204" pitchFamily="18" charset="0"/>
              </a:rPr>
              <a:t>Flour from Milling section</a:t>
            </a:r>
            <a:endParaRPr lang="en-US" sz="1400" b="1" dirty="0">
              <a:solidFill>
                <a:srgbClr val="C00000"/>
              </a:solidFill>
              <a:latin typeface="Cambria" panose="02040503050406030204" pitchFamily="18" charset="0"/>
            </a:endParaRPr>
          </a:p>
        </p:txBody>
      </p:sp>
      <p:sp>
        <p:nvSpPr>
          <p:cNvPr id="33" name="Rounded Rectangle 32"/>
          <p:cNvSpPr/>
          <p:nvPr/>
        </p:nvSpPr>
        <p:spPr>
          <a:xfrm>
            <a:off x="1219200" y="2166031"/>
            <a:ext cx="1163207" cy="533400"/>
          </a:xfrm>
          <a:prstGeom prst="roundRect">
            <a:avLst/>
          </a:prstGeom>
          <a:blipFill dpi="0" rotWithShape="1">
            <a:blip r:embed="rId2" cstate="print">
              <a:alphaModFix amt="46000"/>
            </a:blip>
            <a:srcRect/>
            <a:stretch>
              <a:fillRect/>
            </a:stretch>
          </a:blipFill>
          <a:ln w="6350" cap="flat" cmpd="sng">
            <a:solidFill>
              <a:schemeClr val="tx1">
                <a:lumMod val="95000"/>
                <a:lumOff val="5000"/>
              </a:schemeClr>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b="1" dirty="0" smtClean="0">
                <a:solidFill>
                  <a:schemeClr val="tx1"/>
                </a:solidFill>
                <a:latin typeface="Cambria" panose="02040503050406030204" pitchFamily="18" charset="0"/>
              </a:rPr>
              <a:t>Pre -masher</a:t>
            </a:r>
            <a:endParaRPr lang="en-US" sz="1400" b="1" dirty="0">
              <a:solidFill>
                <a:schemeClr val="tx1"/>
              </a:solidFill>
              <a:latin typeface="Cambria" panose="02040503050406030204" pitchFamily="18" charset="0"/>
            </a:endParaRPr>
          </a:p>
        </p:txBody>
      </p:sp>
      <p:cxnSp>
        <p:nvCxnSpPr>
          <p:cNvPr id="101" name="Straight Arrow Connector 100"/>
          <p:cNvCxnSpPr/>
          <p:nvPr/>
        </p:nvCxnSpPr>
        <p:spPr>
          <a:xfrm flipH="1">
            <a:off x="3733800" y="4344512"/>
            <a:ext cx="228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7" name="Rectangle 66"/>
          <p:cNvSpPr>
            <a:spLocks noChangeArrowheads="1"/>
          </p:cNvSpPr>
          <p:nvPr/>
        </p:nvSpPr>
        <p:spPr bwMode="auto">
          <a:xfrm>
            <a:off x="1104900" y="524961"/>
            <a:ext cx="69342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LIQUEFACTION SECTION</a:t>
            </a:r>
          </a:p>
        </p:txBody>
      </p:sp>
      <p:sp>
        <p:nvSpPr>
          <p:cNvPr id="67" name="Rectangle 66"/>
          <p:cNvSpPr/>
          <p:nvPr/>
        </p:nvSpPr>
        <p:spPr>
          <a:xfrm>
            <a:off x="5418460" y="1216443"/>
            <a:ext cx="838200" cy="304800"/>
          </a:xfrm>
          <a:prstGeom prst="rect">
            <a:avLst/>
          </a:prstGeom>
          <a:ln w="3175">
            <a:solidFill>
              <a:schemeClr val="tx1"/>
            </a:solidFill>
          </a:ln>
        </p:spPr>
        <p:txBody>
          <a:bodyPr wrap="square">
            <a:spAutoFit/>
          </a:bodyPr>
          <a:lstStyle/>
          <a:p>
            <a:pPr algn="ctr"/>
            <a:r>
              <a:rPr lang="en-US" sz="1400" b="1" dirty="0" smtClean="0">
                <a:solidFill>
                  <a:srgbClr val="C00000"/>
                </a:solidFill>
                <a:latin typeface="Cambria" panose="02040503050406030204" pitchFamily="18" charset="0"/>
              </a:rPr>
              <a:t>Steam</a:t>
            </a:r>
          </a:p>
        </p:txBody>
      </p:sp>
      <p:cxnSp>
        <p:nvCxnSpPr>
          <p:cNvPr id="89" name="Straight Arrow Connector 88"/>
          <p:cNvCxnSpPr/>
          <p:nvPr/>
        </p:nvCxnSpPr>
        <p:spPr>
          <a:xfrm flipH="1">
            <a:off x="8229600" y="4343707"/>
            <a:ext cx="228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8" name="Rounded Rectangle 127"/>
          <p:cNvSpPr/>
          <p:nvPr/>
        </p:nvSpPr>
        <p:spPr>
          <a:xfrm>
            <a:off x="2763407" y="2172381"/>
            <a:ext cx="1143000" cy="53340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b="1" dirty="0" smtClean="0">
                <a:solidFill>
                  <a:schemeClr val="tx1"/>
                </a:solidFill>
                <a:latin typeface="Cambria" panose="02040503050406030204" pitchFamily="18" charset="0"/>
              </a:rPr>
              <a:t>Slurry tank</a:t>
            </a:r>
            <a:endParaRPr lang="en-US" sz="1400" b="1" dirty="0">
              <a:solidFill>
                <a:schemeClr val="tx1"/>
              </a:solidFill>
              <a:latin typeface="Cambria" panose="02040503050406030204" pitchFamily="18" charset="0"/>
            </a:endParaRPr>
          </a:p>
        </p:txBody>
      </p:sp>
      <p:sp>
        <p:nvSpPr>
          <p:cNvPr id="129" name="Rounded Rectangle 128"/>
          <p:cNvSpPr/>
          <p:nvPr/>
        </p:nvSpPr>
        <p:spPr>
          <a:xfrm>
            <a:off x="4287407" y="2172381"/>
            <a:ext cx="1143000" cy="53340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b="1" dirty="0" smtClean="0">
                <a:solidFill>
                  <a:schemeClr val="tx1"/>
                </a:solidFill>
                <a:latin typeface="Cambria" panose="02040503050406030204" pitchFamily="18" charset="0"/>
              </a:rPr>
              <a:t>Jet cooker</a:t>
            </a:r>
            <a:endParaRPr lang="en-US" sz="1400" b="1" dirty="0">
              <a:solidFill>
                <a:schemeClr val="tx1"/>
              </a:solidFill>
              <a:latin typeface="Cambria" panose="02040503050406030204" pitchFamily="18" charset="0"/>
            </a:endParaRPr>
          </a:p>
        </p:txBody>
      </p:sp>
      <p:cxnSp>
        <p:nvCxnSpPr>
          <p:cNvPr id="134" name="Straight Arrow Connector 133"/>
          <p:cNvCxnSpPr/>
          <p:nvPr/>
        </p:nvCxnSpPr>
        <p:spPr>
          <a:xfrm>
            <a:off x="2382407" y="2477181"/>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a:off x="3906407" y="2477181"/>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1" name="Straight Arrow Connector 150"/>
          <p:cNvCxnSpPr/>
          <p:nvPr/>
        </p:nvCxnSpPr>
        <p:spPr>
          <a:xfrm>
            <a:off x="5430407" y="2477181"/>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4" name="Rounded Rectangle 153"/>
          <p:cNvSpPr/>
          <p:nvPr/>
        </p:nvSpPr>
        <p:spPr>
          <a:xfrm>
            <a:off x="5811407" y="2172381"/>
            <a:ext cx="1143000" cy="53340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b="1" dirty="0" smtClean="0">
                <a:solidFill>
                  <a:schemeClr val="tx1"/>
                </a:solidFill>
                <a:latin typeface="Cambria" panose="02040503050406030204" pitchFamily="18" charset="0"/>
              </a:rPr>
              <a:t>Retention tank</a:t>
            </a:r>
            <a:endParaRPr lang="en-US" sz="1400" b="1" dirty="0">
              <a:solidFill>
                <a:schemeClr val="tx1"/>
              </a:solidFill>
              <a:latin typeface="Cambria" panose="02040503050406030204" pitchFamily="18" charset="0"/>
            </a:endParaRPr>
          </a:p>
        </p:txBody>
      </p:sp>
      <p:cxnSp>
        <p:nvCxnSpPr>
          <p:cNvPr id="169" name="Straight Connector 168"/>
          <p:cNvCxnSpPr/>
          <p:nvPr/>
        </p:nvCxnSpPr>
        <p:spPr>
          <a:xfrm flipV="1">
            <a:off x="8991600" y="2505075"/>
            <a:ext cx="0" cy="1838325"/>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215" name="Rounded Rectangle 214"/>
          <p:cNvSpPr/>
          <p:nvPr/>
        </p:nvSpPr>
        <p:spPr>
          <a:xfrm>
            <a:off x="1752600" y="4832830"/>
            <a:ext cx="1676400" cy="65405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b="1" dirty="0" smtClean="0">
                <a:solidFill>
                  <a:schemeClr val="tx1"/>
                </a:solidFill>
                <a:latin typeface="Cambria" panose="02040503050406030204" pitchFamily="18" charset="0"/>
              </a:rPr>
              <a:t>Final liquefaction tank</a:t>
            </a:r>
            <a:endParaRPr lang="en-US" sz="1400" b="1" dirty="0">
              <a:solidFill>
                <a:schemeClr val="tx1"/>
              </a:solidFill>
              <a:latin typeface="Cambria" panose="02040503050406030204" pitchFamily="18" charset="0"/>
            </a:endParaRPr>
          </a:p>
        </p:txBody>
      </p:sp>
      <p:sp>
        <p:nvSpPr>
          <p:cNvPr id="64" name="Rounded Rectangle 63"/>
          <p:cNvSpPr/>
          <p:nvPr/>
        </p:nvSpPr>
        <p:spPr>
          <a:xfrm>
            <a:off x="7564007" y="2191431"/>
            <a:ext cx="1143000" cy="53340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b="1" dirty="0" smtClean="0">
                <a:solidFill>
                  <a:schemeClr val="tx1"/>
                </a:solidFill>
                <a:latin typeface="Cambria" panose="02040503050406030204" pitchFamily="18" charset="0"/>
              </a:rPr>
              <a:t>Flash tank</a:t>
            </a:r>
            <a:endParaRPr lang="en-US" sz="1400" b="1" dirty="0">
              <a:solidFill>
                <a:schemeClr val="tx1"/>
              </a:solidFill>
              <a:latin typeface="Cambria" panose="02040503050406030204" pitchFamily="18" charset="0"/>
            </a:endParaRPr>
          </a:p>
        </p:txBody>
      </p:sp>
      <p:cxnSp>
        <p:nvCxnSpPr>
          <p:cNvPr id="68" name="Straight Arrow Connector 67"/>
          <p:cNvCxnSpPr/>
          <p:nvPr/>
        </p:nvCxnSpPr>
        <p:spPr>
          <a:xfrm>
            <a:off x="6954407" y="2496231"/>
            <a:ext cx="609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a:off x="8686800" y="2496231"/>
            <a:ext cx="304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1" name="Straight Arrow Connector 90"/>
          <p:cNvCxnSpPr/>
          <p:nvPr/>
        </p:nvCxnSpPr>
        <p:spPr>
          <a:xfrm>
            <a:off x="228600" y="2420031"/>
            <a:ext cx="990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92" name="Rectangle 91"/>
          <p:cNvSpPr/>
          <p:nvPr/>
        </p:nvSpPr>
        <p:spPr>
          <a:xfrm>
            <a:off x="1752600" y="1008958"/>
            <a:ext cx="2362200" cy="523220"/>
          </a:xfrm>
          <a:prstGeom prst="rect">
            <a:avLst/>
          </a:prstGeom>
          <a:ln w="3175">
            <a:solidFill>
              <a:schemeClr val="tx1"/>
            </a:solidFill>
          </a:ln>
        </p:spPr>
        <p:txBody>
          <a:bodyPr wrap="square">
            <a:spAutoFit/>
          </a:bodyPr>
          <a:lstStyle/>
          <a:p>
            <a:pPr algn="ctr"/>
            <a:r>
              <a:rPr lang="en-US" sz="1400" b="1" dirty="0" smtClean="0">
                <a:solidFill>
                  <a:srgbClr val="C00000"/>
                </a:solidFill>
                <a:latin typeface="Cambria" panose="02040503050406030204" pitchFamily="18" charset="0"/>
              </a:rPr>
              <a:t>Thin Stillage/Spent lees/ Fresh water</a:t>
            </a:r>
          </a:p>
        </p:txBody>
      </p:sp>
      <p:cxnSp>
        <p:nvCxnSpPr>
          <p:cNvPr id="99" name="Shape 98"/>
          <p:cNvCxnSpPr/>
          <p:nvPr/>
        </p:nvCxnSpPr>
        <p:spPr>
          <a:xfrm rot="16200000" flipH="1">
            <a:off x="2427237" y="1629721"/>
            <a:ext cx="631926" cy="457200"/>
          </a:xfrm>
          <a:prstGeom prst="bentConnector3">
            <a:avLst>
              <a:gd name="adj1" fmla="val 28295"/>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flipH="1">
            <a:off x="1676400" y="1718573"/>
            <a:ext cx="83820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11" name="Straight Arrow Connector 110"/>
          <p:cNvCxnSpPr/>
          <p:nvPr/>
        </p:nvCxnSpPr>
        <p:spPr>
          <a:xfrm>
            <a:off x="1676400" y="1718573"/>
            <a:ext cx="0" cy="457200"/>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19" name="Shape 98"/>
          <p:cNvCxnSpPr/>
          <p:nvPr/>
        </p:nvCxnSpPr>
        <p:spPr>
          <a:xfrm rot="16200000" flipH="1">
            <a:off x="5741937" y="1639246"/>
            <a:ext cx="631926" cy="457200"/>
          </a:xfrm>
          <a:prstGeom prst="bentConnector3">
            <a:avLst>
              <a:gd name="adj1" fmla="val 28295"/>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flipH="1">
            <a:off x="4991100" y="1728098"/>
            <a:ext cx="83820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21" name="Straight Arrow Connector 120"/>
          <p:cNvCxnSpPr/>
          <p:nvPr/>
        </p:nvCxnSpPr>
        <p:spPr>
          <a:xfrm>
            <a:off x="4991100" y="1728098"/>
            <a:ext cx="0" cy="457200"/>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27" name="Rectangle 126"/>
          <p:cNvSpPr/>
          <p:nvPr/>
        </p:nvSpPr>
        <p:spPr>
          <a:xfrm>
            <a:off x="457200" y="3397250"/>
            <a:ext cx="1524000" cy="738664"/>
          </a:xfrm>
          <a:prstGeom prst="rect">
            <a:avLst/>
          </a:prstGeom>
          <a:ln w="6350">
            <a:solidFill>
              <a:schemeClr val="tx1"/>
            </a:solidFill>
          </a:ln>
        </p:spPr>
        <p:txBody>
          <a:bodyPr wrap="square">
            <a:spAutoFit/>
          </a:bodyPr>
          <a:lstStyle/>
          <a:p>
            <a:pPr algn="ctr"/>
            <a:r>
              <a:rPr lang="en-US" sz="1400" b="1" dirty="0" smtClean="0">
                <a:solidFill>
                  <a:srgbClr val="C00000"/>
                </a:solidFill>
                <a:latin typeface="Cambria" panose="02040503050406030204" pitchFamily="18" charset="0"/>
              </a:rPr>
              <a:t>Liquefaction &amp; </a:t>
            </a:r>
            <a:r>
              <a:rPr lang="en-US" sz="1400" b="1" dirty="0" err="1" smtClean="0">
                <a:solidFill>
                  <a:srgbClr val="C00000"/>
                </a:solidFill>
                <a:latin typeface="Cambria" panose="02040503050406030204" pitchFamily="18" charset="0"/>
              </a:rPr>
              <a:t>Saccharifaction</a:t>
            </a:r>
            <a:r>
              <a:rPr lang="en-US" sz="1400" b="1" dirty="0" smtClean="0">
                <a:solidFill>
                  <a:srgbClr val="C00000"/>
                </a:solidFill>
                <a:latin typeface="Cambria" panose="02040503050406030204" pitchFamily="18" charset="0"/>
              </a:rPr>
              <a:t> Enzymes</a:t>
            </a:r>
          </a:p>
        </p:txBody>
      </p:sp>
      <p:cxnSp>
        <p:nvCxnSpPr>
          <p:cNvPr id="146" name="Elbow Connector 145"/>
          <p:cNvCxnSpPr/>
          <p:nvPr/>
        </p:nvCxnSpPr>
        <p:spPr>
          <a:xfrm rot="5400000" flipH="1" flipV="1">
            <a:off x="2781299" y="2933701"/>
            <a:ext cx="990602" cy="609600"/>
          </a:xfrm>
          <a:prstGeom prst="bentConnector3">
            <a:avLst>
              <a:gd name="adj1" fmla="val 50000"/>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48" name="Straight Connector 147"/>
          <p:cNvCxnSpPr/>
          <p:nvPr/>
        </p:nvCxnSpPr>
        <p:spPr>
          <a:xfrm flipH="1">
            <a:off x="2133600" y="3251200"/>
            <a:ext cx="83820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52" name="Straight Arrow Connector 151"/>
          <p:cNvCxnSpPr/>
          <p:nvPr/>
        </p:nvCxnSpPr>
        <p:spPr>
          <a:xfrm flipV="1">
            <a:off x="2133600" y="2714620"/>
            <a:ext cx="0" cy="561980"/>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92" name="Rounded Rectangle 191"/>
          <p:cNvSpPr/>
          <p:nvPr/>
        </p:nvSpPr>
        <p:spPr>
          <a:xfrm>
            <a:off x="4191000" y="4838700"/>
            <a:ext cx="1676400" cy="65405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b="1" dirty="0" smtClean="0">
                <a:solidFill>
                  <a:schemeClr val="tx1"/>
                </a:solidFill>
                <a:latin typeface="Cambria" panose="02040503050406030204" pitchFamily="18" charset="0"/>
              </a:rPr>
              <a:t>Cooler</a:t>
            </a:r>
            <a:endParaRPr lang="en-US" sz="1400" b="1" dirty="0">
              <a:solidFill>
                <a:schemeClr val="tx1"/>
              </a:solidFill>
              <a:latin typeface="Cambria" panose="02040503050406030204" pitchFamily="18" charset="0"/>
            </a:endParaRPr>
          </a:p>
        </p:txBody>
      </p:sp>
      <p:cxnSp>
        <p:nvCxnSpPr>
          <p:cNvPr id="195" name="Straight Arrow Connector 194"/>
          <p:cNvCxnSpPr/>
          <p:nvPr/>
        </p:nvCxnSpPr>
        <p:spPr>
          <a:xfrm>
            <a:off x="3429000" y="5181600"/>
            <a:ext cx="762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7" name="Rounded Rectangle 196"/>
          <p:cNvSpPr/>
          <p:nvPr/>
        </p:nvSpPr>
        <p:spPr>
          <a:xfrm>
            <a:off x="6629400" y="4876800"/>
            <a:ext cx="1676400" cy="65405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b="1" dirty="0" smtClean="0">
                <a:solidFill>
                  <a:srgbClr val="C00000"/>
                </a:solidFill>
                <a:latin typeface="Cambria" panose="02040503050406030204" pitchFamily="18" charset="0"/>
              </a:rPr>
              <a:t>FERMENTATION</a:t>
            </a:r>
            <a:endParaRPr lang="en-US" sz="1400" b="1" dirty="0">
              <a:solidFill>
                <a:srgbClr val="C00000"/>
              </a:solidFill>
              <a:latin typeface="Cambria" panose="02040503050406030204" pitchFamily="18" charset="0"/>
            </a:endParaRPr>
          </a:p>
        </p:txBody>
      </p:sp>
      <p:cxnSp>
        <p:nvCxnSpPr>
          <p:cNvPr id="198" name="Straight Arrow Connector 197"/>
          <p:cNvCxnSpPr/>
          <p:nvPr/>
        </p:nvCxnSpPr>
        <p:spPr>
          <a:xfrm>
            <a:off x="5867400" y="5181600"/>
            <a:ext cx="762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9" name="Rectangle 198"/>
          <p:cNvSpPr/>
          <p:nvPr/>
        </p:nvSpPr>
        <p:spPr>
          <a:xfrm>
            <a:off x="2112010" y="4084320"/>
            <a:ext cx="838200" cy="304800"/>
          </a:xfrm>
          <a:prstGeom prst="rect">
            <a:avLst/>
          </a:prstGeom>
          <a:ln w="3175">
            <a:solidFill>
              <a:schemeClr val="tx1"/>
            </a:solidFill>
          </a:ln>
        </p:spPr>
        <p:txBody>
          <a:bodyPr wrap="square">
            <a:spAutoFit/>
          </a:bodyPr>
          <a:lstStyle/>
          <a:p>
            <a:pPr algn="ctr"/>
            <a:r>
              <a:rPr lang="en-US" sz="1400" b="1" dirty="0" smtClean="0">
                <a:solidFill>
                  <a:srgbClr val="C00000"/>
                </a:solidFill>
                <a:latin typeface="Cambria" panose="02040503050406030204" pitchFamily="18" charset="0"/>
              </a:rPr>
              <a:t>Steam</a:t>
            </a:r>
          </a:p>
        </p:txBody>
      </p:sp>
      <p:cxnSp>
        <p:nvCxnSpPr>
          <p:cNvPr id="213" name="Straight Arrow Connector 212"/>
          <p:cNvCxnSpPr/>
          <p:nvPr/>
        </p:nvCxnSpPr>
        <p:spPr>
          <a:xfrm>
            <a:off x="2508250" y="4389120"/>
            <a:ext cx="0" cy="457200"/>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51" name="Straight Arrow Connector 50"/>
          <p:cNvCxnSpPr/>
          <p:nvPr/>
        </p:nvCxnSpPr>
        <p:spPr>
          <a:xfrm>
            <a:off x="3124200" y="4343400"/>
            <a:ext cx="0" cy="50467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a:off x="3124200" y="4343400"/>
            <a:ext cx="5867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flipH="1">
            <a:off x="1981200" y="3733800"/>
            <a:ext cx="990600" cy="0"/>
          </a:xfrm>
          <a:prstGeom prst="line">
            <a:avLst/>
          </a:prstGeom>
          <a:ln w="25400">
            <a:solidFill>
              <a:schemeClr val="tx1"/>
            </a:solidFill>
            <a:prstDash val="sysDash"/>
          </a:ln>
        </p:spPr>
        <p:style>
          <a:lnRef idx="1">
            <a:schemeClr val="accent1"/>
          </a:lnRef>
          <a:fillRef idx="0">
            <a:schemeClr val="accent1"/>
          </a:fillRef>
          <a:effectRef idx="0">
            <a:schemeClr val="accent1"/>
          </a:effectRef>
          <a:fontRef idx="minor">
            <a:schemeClr val="tx1"/>
          </a:fontRef>
        </p:style>
      </p:cxnSp>
      <p:cxnSp>
        <p:nvCxnSpPr>
          <p:cNvPr id="106" name="Shape 105"/>
          <p:cNvCxnSpPr>
            <a:endCxn id="215" idx="1"/>
          </p:cNvCxnSpPr>
          <p:nvPr/>
        </p:nvCxnSpPr>
        <p:spPr>
          <a:xfrm rot="16200000" flipH="1">
            <a:off x="772874" y="4180128"/>
            <a:ext cx="1045053" cy="914400"/>
          </a:xfrm>
          <a:prstGeom prst="bentConnector2">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p:nvPr/>
        </p:nvCxnSpPr>
        <p:spPr>
          <a:xfrm>
            <a:off x="2286000" y="3733800"/>
            <a:ext cx="381000" cy="0"/>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46"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cxnSp>
        <p:nvCxnSpPr>
          <p:cNvPr id="48" name="Straight Connector 47"/>
          <p:cNvCxnSpPr/>
          <p:nvPr/>
        </p:nvCxnSpPr>
        <p:spPr>
          <a:xfrm>
            <a:off x="381000" y="838200"/>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49"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36</a:t>
            </a:fld>
            <a:endParaRPr lang="en-US" dirty="0"/>
          </a:p>
        </p:txBody>
      </p:sp>
      <p:pic>
        <p:nvPicPr>
          <p:cNvPr id="47" name="Picture 46" descr="AGSC.png"/>
          <p:cNvPicPr>
            <a:picLocks noChangeAspect="1"/>
          </p:cNvPicPr>
          <p:nvPr/>
        </p:nvPicPr>
        <p:blipFill>
          <a:blip r:embed="rId3" cstate="print"/>
          <a:stretch>
            <a:fillRect/>
          </a:stretch>
        </p:blipFill>
        <p:spPr>
          <a:xfrm>
            <a:off x="12888" y="6343492"/>
            <a:ext cx="672912" cy="514505"/>
          </a:xfrm>
          <a:prstGeom prst="rect">
            <a:avLst/>
          </a:prstGeom>
        </p:spPr>
      </p:pic>
      <p:pic>
        <p:nvPicPr>
          <p:cNvPr id="53" name="Picture 4" descr="New Picture.bmp"/>
          <p:cNvPicPr>
            <a:picLocks noChangeAspect="1"/>
          </p:cNvPicPr>
          <p:nvPr/>
        </p:nvPicPr>
        <p:blipFill>
          <a:blip r:embed="rId4"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152400" y="2514600"/>
            <a:ext cx="1219200" cy="523220"/>
          </a:xfrm>
          <a:prstGeom prst="rect">
            <a:avLst/>
          </a:prstGeom>
        </p:spPr>
        <p:txBody>
          <a:bodyPr wrap="square">
            <a:spAutoFit/>
          </a:bodyPr>
          <a:lstStyle/>
          <a:p>
            <a:pPr algn="ctr"/>
            <a:r>
              <a:rPr lang="en-US" sz="1400" b="1" i="1" dirty="0" smtClean="0">
                <a:solidFill>
                  <a:srgbClr val="C00000"/>
                </a:solidFill>
                <a:latin typeface="Cambria" panose="02040503050406030204" pitchFamily="18" charset="0"/>
              </a:rPr>
              <a:t>From Liquefaction</a:t>
            </a:r>
            <a:endParaRPr lang="en-US" sz="1400" b="1" i="1" dirty="0">
              <a:solidFill>
                <a:srgbClr val="C00000"/>
              </a:solidFill>
              <a:latin typeface="Cambria" panose="02040503050406030204" pitchFamily="18" charset="0"/>
            </a:endParaRPr>
          </a:p>
        </p:txBody>
      </p:sp>
      <p:sp>
        <p:nvSpPr>
          <p:cNvPr id="157" name="Rectangle 66"/>
          <p:cNvSpPr>
            <a:spLocks noChangeArrowheads="1"/>
          </p:cNvSpPr>
          <p:nvPr/>
        </p:nvSpPr>
        <p:spPr bwMode="auto">
          <a:xfrm>
            <a:off x="914400" y="533400"/>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FERMENTATION SECTION</a:t>
            </a:r>
          </a:p>
        </p:txBody>
      </p:sp>
      <p:cxnSp>
        <p:nvCxnSpPr>
          <p:cNvPr id="91" name="Straight Arrow Connector 90"/>
          <p:cNvCxnSpPr/>
          <p:nvPr/>
        </p:nvCxnSpPr>
        <p:spPr>
          <a:xfrm>
            <a:off x="304800" y="3043238"/>
            <a:ext cx="990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5" name="Oval 44"/>
          <p:cNvSpPr/>
          <p:nvPr/>
        </p:nvSpPr>
        <p:spPr>
          <a:xfrm>
            <a:off x="1304925" y="2590800"/>
            <a:ext cx="990600" cy="914400"/>
          </a:xfrm>
          <a:prstGeom prst="ellipse">
            <a:avLst/>
          </a:prstGeom>
          <a:blipFill dpi="0" rotWithShape="1">
            <a:blip r:embed="rId2"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a:bevelB/>
          </a:sp3d>
        </p:spPr>
        <p:style>
          <a:lnRef idx="2">
            <a:schemeClr val="accent1">
              <a:shade val="50000"/>
            </a:schemeClr>
          </a:lnRef>
          <a:fillRef idx="1">
            <a:schemeClr val="accent1"/>
          </a:fillRef>
          <a:effectRef idx="0">
            <a:schemeClr val="accent1"/>
          </a:effectRef>
          <a:fontRef idx="minor">
            <a:schemeClr val="lt1"/>
          </a:fontRef>
        </p:style>
        <p:txBody>
          <a:bodyPr rtlCol="0" anchor="ctr">
            <a:sp3d prstMaterial="powder"/>
          </a:bodyPr>
          <a:lstStyle/>
          <a:p>
            <a:pPr algn="ctr"/>
            <a:r>
              <a:rPr lang="en-IN" sz="1100" b="1" dirty="0" smtClean="0">
                <a:solidFill>
                  <a:schemeClr val="tx1"/>
                </a:solidFill>
                <a:latin typeface="Cambria" panose="02040503050406030204" pitchFamily="18" charset="0"/>
              </a:rPr>
              <a:t>Culture vessel-IV</a:t>
            </a:r>
            <a:endParaRPr lang="en-IN" sz="1100" b="1" dirty="0">
              <a:solidFill>
                <a:schemeClr val="tx1"/>
              </a:solidFill>
              <a:latin typeface="Cambria" panose="02040503050406030204" pitchFamily="18" charset="0"/>
            </a:endParaRPr>
          </a:p>
        </p:txBody>
      </p:sp>
      <p:sp>
        <p:nvSpPr>
          <p:cNvPr id="46" name="Rectangle 45"/>
          <p:cNvSpPr/>
          <p:nvPr/>
        </p:nvSpPr>
        <p:spPr>
          <a:xfrm>
            <a:off x="1371600" y="1600200"/>
            <a:ext cx="838200" cy="461665"/>
          </a:xfrm>
          <a:prstGeom prst="rect">
            <a:avLst/>
          </a:prstGeom>
          <a:ln w="3175">
            <a:solidFill>
              <a:schemeClr val="tx1"/>
            </a:solidFill>
          </a:ln>
        </p:spPr>
        <p:txBody>
          <a:bodyPr wrap="square">
            <a:spAutoFit/>
          </a:bodyPr>
          <a:lstStyle/>
          <a:p>
            <a:pPr algn="ctr"/>
            <a:r>
              <a:rPr lang="en-US" sz="1200" b="1" dirty="0" smtClean="0">
                <a:solidFill>
                  <a:srgbClr val="C00000"/>
                </a:solidFill>
                <a:latin typeface="Cambria" panose="02040503050406030204" pitchFamily="18" charset="0"/>
              </a:rPr>
              <a:t>Dry Yeast</a:t>
            </a:r>
          </a:p>
        </p:txBody>
      </p:sp>
      <p:cxnSp>
        <p:nvCxnSpPr>
          <p:cNvPr id="48" name="Straight Connector 47"/>
          <p:cNvCxnSpPr/>
          <p:nvPr/>
        </p:nvCxnSpPr>
        <p:spPr>
          <a:xfrm>
            <a:off x="2638425" y="2367915"/>
            <a:ext cx="0" cy="144780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a:endCxn id="58" idx="2"/>
          </p:cNvCxnSpPr>
          <p:nvPr/>
        </p:nvCxnSpPr>
        <p:spPr>
          <a:xfrm flipV="1">
            <a:off x="2638425" y="2336483"/>
            <a:ext cx="333375" cy="31432"/>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endCxn id="61" idx="2"/>
          </p:cNvCxnSpPr>
          <p:nvPr/>
        </p:nvCxnSpPr>
        <p:spPr>
          <a:xfrm flipV="1">
            <a:off x="2638425" y="3810476"/>
            <a:ext cx="333375" cy="524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58" name="Oval 57"/>
          <p:cNvSpPr/>
          <p:nvPr/>
        </p:nvSpPr>
        <p:spPr>
          <a:xfrm>
            <a:off x="2971800" y="1828800"/>
            <a:ext cx="1209675" cy="1015365"/>
          </a:xfrm>
          <a:prstGeom prst="ellipse">
            <a:avLst/>
          </a:prstGeom>
          <a:blipFill dpi="0" rotWithShape="1">
            <a:blip r:embed="rId3"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Pre fermenter-1</a:t>
            </a:r>
            <a:endParaRPr lang="en-IN" sz="1100" b="1" dirty="0">
              <a:solidFill>
                <a:schemeClr val="tx1"/>
              </a:solidFill>
              <a:latin typeface="Cambria" pitchFamily="18" charset="0"/>
            </a:endParaRPr>
          </a:p>
        </p:txBody>
      </p:sp>
      <p:sp>
        <p:nvSpPr>
          <p:cNvPr id="61" name="Oval 60"/>
          <p:cNvSpPr/>
          <p:nvPr/>
        </p:nvSpPr>
        <p:spPr>
          <a:xfrm>
            <a:off x="2971800" y="3276601"/>
            <a:ext cx="1209675" cy="1067750"/>
          </a:xfrm>
          <a:prstGeom prst="ellipse">
            <a:avLst/>
          </a:prstGeom>
          <a:blipFill dpi="0" rotWithShape="1">
            <a:blip r:embed="rId3"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Pre fermenter-2</a:t>
            </a:r>
            <a:endParaRPr lang="en-IN" sz="1100" b="1" dirty="0">
              <a:solidFill>
                <a:schemeClr val="tx1"/>
              </a:solidFill>
              <a:latin typeface="Cambria" pitchFamily="18" charset="0"/>
            </a:endParaRPr>
          </a:p>
        </p:txBody>
      </p:sp>
      <p:cxnSp>
        <p:nvCxnSpPr>
          <p:cNvPr id="71" name="Straight Connector 70"/>
          <p:cNvCxnSpPr/>
          <p:nvPr/>
        </p:nvCxnSpPr>
        <p:spPr>
          <a:xfrm>
            <a:off x="4562475" y="1447800"/>
            <a:ext cx="0" cy="36576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5029200" y="990600"/>
            <a:ext cx="1295400" cy="990600"/>
          </a:xfrm>
          <a:prstGeom prst="ellipse">
            <a:avLst/>
          </a:prstGeom>
          <a:blipFill dpi="0" rotWithShape="1">
            <a:blip r:embed="rId3"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100" b="1" dirty="0" smtClean="0">
                <a:solidFill>
                  <a:schemeClr val="tx1"/>
                </a:solidFill>
                <a:latin typeface="Cambria" pitchFamily="18" charset="0"/>
              </a:rPr>
              <a:t>Fermenter-1</a:t>
            </a:r>
            <a:endParaRPr lang="en-IN" sz="1100" b="1" dirty="0">
              <a:solidFill>
                <a:schemeClr val="tx1"/>
              </a:solidFill>
              <a:latin typeface="Cambria" pitchFamily="18" charset="0"/>
            </a:endParaRPr>
          </a:p>
        </p:txBody>
      </p:sp>
      <p:sp>
        <p:nvSpPr>
          <p:cNvPr id="79" name="Oval 78"/>
          <p:cNvSpPr/>
          <p:nvPr/>
        </p:nvSpPr>
        <p:spPr>
          <a:xfrm>
            <a:off x="5019675" y="2133600"/>
            <a:ext cx="1295400" cy="990600"/>
          </a:xfrm>
          <a:prstGeom prst="ellipse">
            <a:avLst/>
          </a:prstGeom>
          <a:blipFill dpi="0" rotWithShape="1">
            <a:blip r:embed="rId3"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Fermenter-2</a:t>
            </a:r>
            <a:endParaRPr lang="en-IN" sz="1100" b="1" dirty="0">
              <a:solidFill>
                <a:schemeClr val="tx1"/>
              </a:solidFill>
              <a:latin typeface="Cambria" pitchFamily="18" charset="0"/>
            </a:endParaRPr>
          </a:p>
        </p:txBody>
      </p:sp>
      <p:sp>
        <p:nvSpPr>
          <p:cNvPr id="80" name="Oval 79"/>
          <p:cNvSpPr/>
          <p:nvPr/>
        </p:nvSpPr>
        <p:spPr>
          <a:xfrm>
            <a:off x="5019675" y="3276600"/>
            <a:ext cx="1295400" cy="990600"/>
          </a:xfrm>
          <a:prstGeom prst="ellipse">
            <a:avLst/>
          </a:prstGeom>
          <a:blipFill dpi="0" rotWithShape="1">
            <a:blip r:embed="rId3"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Fermenter-3</a:t>
            </a:r>
            <a:endParaRPr lang="en-IN" sz="1100" b="1" dirty="0">
              <a:solidFill>
                <a:schemeClr val="tx1"/>
              </a:solidFill>
              <a:latin typeface="Cambria" pitchFamily="18" charset="0"/>
            </a:endParaRPr>
          </a:p>
        </p:txBody>
      </p:sp>
      <p:sp>
        <p:nvSpPr>
          <p:cNvPr id="81" name="Oval 80"/>
          <p:cNvSpPr/>
          <p:nvPr/>
        </p:nvSpPr>
        <p:spPr>
          <a:xfrm>
            <a:off x="5095875" y="4572000"/>
            <a:ext cx="1295400" cy="990600"/>
          </a:xfrm>
          <a:prstGeom prst="ellipse">
            <a:avLst/>
          </a:prstGeom>
          <a:blipFill dpi="0" rotWithShape="1">
            <a:blip r:embed="rId3"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Fermenter-4</a:t>
            </a:r>
            <a:endParaRPr lang="en-IN" sz="1100" b="1" dirty="0">
              <a:solidFill>
                <a:schemeClr val="tx1"/>
              </a:solidFill>
              <a:latin typeface="Cambria" pitchFamily="18" charset="0"/>
            </a:endParaRPr>
          </a:p>
        </p:txBody>
      </p:sp>
      <p:cxnSp>
        <p:nvCxnSpPr>
          <p:cNvPr id="84" name="Straight Connector 83"/>
          <p:cNvCxnSpPr/>
          <p:nvPr/>
        </p:nvCxnSpPr>
        <p:spPr>
          <a:xfrm>
            <a:off x="6772275" y="1447800"/>
            <a:ext cx="0" cy="35814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94" name="Straight Arrow Connector 93"/>
          <p:cNvCxnSpPr/>
          <p:nvPr/>
        </p:nvCxnSpPr>
        <p:spPr>
          <a:xfrm flipV="1">
            <a:off x="4181475" y="2362200"/>
            <a:ext cx="390525" cy="4762"/>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95" name="Straight Arrow Connector 94"/>
          <p:cNvCxnSpPr/>
          <p:nvPr/>
        </p:nvCxnSpPr>
        <p:spPr>
          <a:xfrm>
            <a:off x="4181475" y="3814762"/>
            <a:ext cx="390525" cy="9523"/>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96" name="Straight Arrow Connector 95"/>
          <p:cNvCxnSpPr/>
          <p:nvPr/>
        </p:nvCxnSpPr>
        <p:spPr>
          <a:xfrm>
            <a:off x="4562475" y="14478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4562475" y="25908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4562475" y="37338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3" name="Straight Arrow Connector 102"/>
          <p:cNvCxnSpPr/>
          <p:nvPr/>
        </p:nvCxnSpPr>
        <p:spPr>
          <a:xfrm>
            <a:off x="4562475" y="5105400"/>
            <a:ext cx="5429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a:off x="6315075" y="14478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a:xfrm>
            <a:off x="6315075" y="25908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a:off x="6315075" y="37338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23" name="Straight Arrow Connector 122"/>
          <p:cNvCxnSpPr/>
          <p:nvPr/>
        </p:nvCxnSpPr>
        <p:spPr>
          <a:xfrm>
            <a:off x="6391275" y="5029200"/>
            <a:ext cx="381000"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32" name="Straight Arrow Connector 131"/>
          <p:cNvCxnSpPr/>
          <p:nvPr/>
        </p:nvCxnSpPr>
        <p:spPr>
          <a:xfrm flipV="1">
            <a:off x="2286000" y="3048000"/>
            <a:ext cx="381000" cy="4762"/>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42" name="Straight Arrow Connector 141"/>
          <p:cNvCxnSpPr>
            <a:stCxn id="46" idx="2"/>
            <a:endCxn id="45" idx="0"/>
          </p:cNvCxnSpPr>
          <p:nvPr/>
        </p:nvCxnSpPr>
        <p:spPr>
          <a:xfrm>
            <a:off x="1790700" y="2061865"/>
            <a:ext cx="9525" cy="528935"/>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145" name="Oval 144"/>
          <p:cNvSpPr/>
          <p:nvPr/>
        </p:nvSpPr>
        <p:spPr>
          <a:xfrm>
            <a:off x="7467600" y="2621280"/>
            <a:ext cx="1209675" cy="1015365"/>
          </a:xfrm>
          <a:prstGeom prst="ellipse">
            <a:avLst/>
          </a:prstGeom>
          <a:blipFill dpi="0" rotWithShape="1">
            <a:blip r:embed="rId3"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Wash charger Tank</a:t>
            </a:r>
            <a:endParaRPr lang="en-IN" sz="1100" b="1" dirty="0">
              <a:solidFill>
                <a:schemeClr val="tx1"/>
              </a:solidFill>
              <a:latin typeface="Cambria" pitchFamily="18" charset="0"/>
            </a:endParaRPr>
          </a:p>
        </p:txBody>
      </p:sp>
      <p:cxnSp>
        <p:nvCxnSpPr>
          <p:cNvPr id="161" name="Straight Arrow Connector 160"/>
          <p:cNvCxnSpPr/>
          <p:nvPr/>
        </p:nvCxnSpPr>
        <p:spPr>
          <a:xfrm>
            <a:off x="6781800" y="3124200"/>
            <a:ext cx="685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2" name="Rounded Rectangle 161"/>
          <p:cNvSpPr/>
          <p:nvPr/>
        </p:nvSpPr>
        <p:spPr>
          <a:xfrm>
            <a:off x="7239000" y="4191000"/>
            <a:ext cx="1676400" cy="654050"/>
          </a:xfrm>
          <a:prstGeom prst="roundRect">
            <a:avLst/>
          </a:prstGeom>
          <a:blipFill dpi="0" rotWithShape="1">
            <a:blip r:embed="rId4"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rgbClr val="C00000"/>
                </a:solidFill>
                <a:effectLst>
                  <a:outerShdw blurRad="38100" dist="38100" dir="2700000" algn="tl">
                    <a:srgbClr val="000000">
                      <a:alpha val="43137"/>
                    </a:srgbClr>
                  </a:outerShdw>
                </a:effectLst>
                <a:latin typeface="Cambria" panose="02040503050406030204" pitchFamily="18" charset="0"/>
              </a:rPr>
              <a:t>To Distillation Section</a:t>
            </a:r>
            <a:endParaRPr lang="en-US" sz="1200" b="1" i="1" dirty="0">
              <a:solidFill>
                <a:srgbClr val="C00000"/>
              </a:solidFill>
              <a:effectLst>
                <a:outerShdw blurRad="38100" dist="38100" dir="2700000" algn="tl">
                  <a:srgbClr val="000000">
                    <a:alpha val="43137"/>
                  </a:srgbClr>
                </a:outerShdw>
              </a:effectLst>
              <a:latin typeface="Cambria" panose="02040503050406030204" pitchFamily="18" charset="0"/>
            </a:endParaRPr>
          </a:p>
        </p:txBody>
      </p:sp>
      <p:cxnSp>
        <p:nvCxnSpPr>
          <p:cNvPr id="166" name="Straight Arrow Connector 165"/>
          <p:cNvCxnSpPr>
            <a:stCxn id="145" idx="4"/>
          </p:cNvCxnSpPr>
          <p:nvPr/>
        </p:nvCxnSpPr>
        <p:spPr>
          <a:xfrm>
            <a:off x="8072438" y="3636645"/>
            <a:ext cx="4762" cy="55435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cxnSp>
        <p:nvCxnSpPr>
          <p:cNvPr id="40" name="Straight Connector 39"/>
          <p:cNvCxnSpPr/>
          <p:nvPr/>
        </p:nvCxnSpPr>
        <p:spPr>
          <a:xfrm>
            <a:off x="381000" y="838200"/>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41"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37</a:t>
            </a:fld>
            <a:endParaRPr lang="en-US" dirty="0"/>
          </a:p>
        </p:txBody>
      </p:sp>
      <p:pic>
        <p:nvPicPr>
          <p:cNvPr id="39" name="Picture 38" descr="AGSC.png"/>
          <p:cNvPicPr>
            <a:picLocks noChangeAspect="1"/>
          </p:cNvPicPr>
          <p:nvPr/>
        </p:nvPicPr>
        <p:blipFill>
          <a:blip r:embed="rId5" cstate="print"/>
          <a:stretch>
            <a:fillRect/>
          </a:stretch>
        </p:blipFill>
        <p:spPr>
          <a:xfrm>
            <a:off x="12888" y="6343492"/>
            <a:ext cx="672912" cy="514505"/>
          </a:xfrm>
          <a:prstGeom prst="rect">
            <a:avLst/>
          </a:prstGeom>
        </p:spPr>
      </p:pic>
      <p:pic>
        <p:nvPicPr>
          <p:cNvPr id="44" name="Picture 4" descr="New Picture.bmp"/>
          <p:cNvPicPr>
            <a:picLocks noChangeAspect="1"/>
          </p:cNvPicPr>
          <p:nvPr/>
        </p:nvPicPr>
        <p:blipFill>
          <a:blip r:embed="rId6"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152400" y="1219200"/>
            <a:ext cx="1371600" cy="646331"/>
          </a:xfrm>
          <a:prstGeom prst="rect">
            <a:avLst/>
          </a:prstGeom>
        </p:spPr>
        <p:txBody>
          <a:bodyPr wrap="square">
            <a:spAutoFit/>
          </a:bodyPr>
          <a:lstStyle/>
          <a:p>
            <a:pPr algn="ctr"/>
            <a:r>
              <a:rPr lang="en-US" sz="1200" b="1" dirty="0" smtClean="0">
                <a:solidFill>
                  <a:srgbClr val="C00000"/>
                </a:solidFill>
                <a:latin typeface="Cambria" panose="02040503050406030204" pitchFamily="18" charset="0"/>
              </a:rPr>
              <a:t>Wash from fermentation section</a:t>
            </a:r>
            <a:endParaRPr lang="en-US" sz="1200" b="1" dirty="0">
              <a:solidFill>
                <a:srgbClr val="C00000"/>
              </a:solidFill>
              <a:latin typeface="Cambria" panose="02040503050406030204" pitchFamily="18" charset="0"/>
            </a:endParaRPr>
          </a:p>
        </p:txBody>
      </p:sp>
      <p:sp>
        <p:nvSpPr>
          <p:cNvPr id="33" name="Rounded Rectangle 32"/>
          <p:cNvSpPr/>
          <p:nvPr/>
        </p:nvSpPr>
        <p:spPr>
          <a:xfrm>
            <a:off x="1066800" y="1524001"/>
            <a:ext cx="1295400" cy="838199"/>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err="1" smtClean="0">
                <a:solidFill>
                  <a:schemeClr val="tx1"/>
                </a:solidFill>
                <a:latin typeface="Cambria" panose="02040503050406030204" pitchFamily="18" charset="0"/>
              </a:rPr>
              <a:t>Analyser</a:t>
            </a:r>
            <a:r>
              <a:rPr lang="en-US" sz="1400" dirty="0" smtClean="0">
                <a:solidFill>
                  <a:schemeClr val="tx1"/>
                </a:solidFill>
                <a:latin typeface="Cambria" panose="02040503050406030204" pitchFamily="18" charset="0"/>
              </a:rPr>
              <a:t> cum </a:t>
            </a:r>
            <a:r>
              <a:rPr lang="en-US" sz="1400" dirty="0" err="1" smtClean="0">
                <a:solidFill>
                  <a:schemeClr val="tx1"/>
                </a:solidFill>
                <a:latin typeface="Cambria" panose="02040503050406030204" pitchFamily="18" charset="0"/>
              </a:rPr>
              <a:t>Degassifying</a:t>
            </a:r>
            <a:r>
              <a:rPr lang="en-US" sz="1400" dirty="0" smtClean="0">
                <a:solidFill>
                  <a:schemeClr val="tx1"/>
                </a:solidFill>
                <a:latin typeface="Cambria" panose="02040503050406030204" pitchFamily="18" charset="0"/>
              </a:rPr>
              <a:t> column</a:t>
            </a:r>
            <a:endParaRPr lang="en-US" sz="1400" dirty="0">
              <a:solidFill>
                <a:schemeClr val="tx1"/>
              </a:solidFill>
              <a:latin typeface="Cambria" panose="02040503050406030204" pitchFamily="18" charset="0"/>
            </a:endParaRPr>
          </a:p>
        </p:txBody>
      </p:sp>
      <p:cxnSp>
        <p:nvCxnSpPr>
          <p:cNvPr id="149" name="Straight Arrow Connector 148"/>
          <p:cNvCxnSpPr/>
          <p:nvPr/>
        </p:nvCxnSpPr>
        <p:spPr>
          <a:xfrm>
            <a:off x="2362200" y="1905000"/>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5" name="Rounded Rectangle 214"/>
          <p:cNvSpPr/>
          <p:nvPr/>
        </p:nvSpPr>
        <p:spPr>
          <a:xfrm>
            <a:off x="990600" y="4331562"/>
            <a:ext cx="1676400" cy="65405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Evaporation column</a:t>
            </a:r>
            <a:endParaRPr lang="en-US" sz="1400" dirty="0">
              <a:solidFill>
                <a:schemeClr val="tx1"/>
              </a:solidFill>
              <a:latin typeface="Cambria" panose="02040503050406030204" pitchFamily="18" charset="0"/>
            </a:endParaRPr>
          </a:p>
        </p:txBody>
      </p:sp>
      <p:cxnSp>
        <p:nvCxnSpPr>
          <p:cNvPr id="91" name="Straight Arrow Connector 90"/>
          <p:cNvCxnSpPr/>
          <p:nvPr/>
        </p:nvCxnSpPr>
        <p:spPr>
          <a:xfrm>
            <a:off x="76200" y="1905000"/>
            <a:ext cx="990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2" name="Rounded Rectangle 191"/>
          <p:cNvSpPr/>
          <p:nvPr/>
        </p:nvSpPr>
        <p:spPr>
          <a:xfrm>
            <a:off x="3429000" y="4337432"/>
            <a:ext cx="1676400" cy="65405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err="1" smtClean="0">
                <a:solidFill>
                  <a:schemeClr val="tx1"/>
                </a:solidFill>
                <a:latin typeface="Cambria" panose="02040503050406030204" pitchFamily="18" charset="0"/>
              </a:rPr>
              <a:t>Superheater</a:t>
            </a:r>
            <a:r>
              <a:rPr lang="en-US" sz="1400" dirty="0" smtClean="0">
                <a:solidFill>
                  <a:schemeClr val="tx1"/>
                </a:solidFill>
                <a:latin typeface="Cambria" panose="02040503050406030204" pitchFamily="18" charset="0"/>
              </a:rPr>
              <a:t> column</a:t>
            </a:r>
            <a:endParaRPr lang="en-US" sz="1400" dirty="0">
              <a:solidFill>
                <a:schemeClr val="tx1"/>
              </a:solidFill>
              <a:latin typeface="Cambria" panose="02040503050406030204" pitchFamily="18" charset="0"/>
            </a:endParaRPr>
          </a:p>
        </p:txBody>
      </p:sp>
      <p:cxnSp>
        <p:nvCxnSpPr>
          <p:cNvPr id="195" name="Straight Arrow Connector 194"/>
          <p:cNvCxnSpPr/>
          <p:nvPr/>
        </p:nvCxnSpPr>
        <p:spPr>
          <a:xfrm>
            <a:off x="2667000" y="4680332"/>
            <a:ext cx="762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97" name="Rounded Rectangle 196"/>
          <p:cNvSpPr/>
          <p:nvPr/>
        </p:nvSpPr>
        <p:spPr>
          <a:xfrm>
            <a:off x="7772400" y="3067050"/>
            <a:ext cx="1247775" cy="80010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b="1" dirty="0" smtClean="0">
                <a:solidFill>
                  <a:srgbClr val="C00000"/>
                </a:solidFill>
                <a:latin typeface="Cambria" panose="02040503050406030204" pitchFamily="18" charset="0"/>
              </a:rPr>
              <a:t>To Storage section (ENA)</a:t>
            </a:r>
            <a:endParaRPr lang="en-US" sz="1400" b="1" dirty="0">
              <a:solidFill>
                <a:srgbClr val="C00000"/>
              </a:solidFill>
              <a:latin typeface="Cambria" panose="02040503050406030204" pitchFamily="18" charset="0"/>
            </a:endParaRPr>
          </a:p>
        </p:txBody>
      </p:sp>
      <p:cxnSp>
        <p:nvCxnSpPr>
          <p:cNvPr id="106" name="Shape 105"/>
          <p:cNvCxnSpPr>
            <a:endCxn id="215" idx="1"/>
          </p:cNvCxnSpPr>
          <p:nvPr/>
        </p:nvCxnSpPr>
        <p:spPr>
          <a:xfrm rot="16200000" flipH="1">
            <a:off x="147208" y="3815194"/>
            <a:ext cx="1458185" cy="228600"/>
          </a:xfrm>
          <a:prstGeom prst="bentConnector2">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44" name="Rounded Rectangle 43"/>
          <p:cNvSpPr/>
          <p:nvPr/>
        </p:nvSpPr>
        <p:spPr>
          <a:xfrm>
            <a:off x="2743200" y="1485900"/>
            <a:ext cx="1295400" cy="838199"/>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Pre-Rectifier column</a:t>
            </a:r>
            <a:endParaRPr lang="en-US" sz="1400" dirty="0">
              <a:solidFill>
                <a:schemeClr val="tx1"/>
              </a:solidFill>
              <a:latin typeface="Cambria" panose="02040503050406030204" pitchFamily="18" charset="0"/>
            </a:endParaRPr>
          </a:p>
        </p:txBody>
      </p:sp>
      <p:sp>
        <p:nvSpPr>
          <p:cNvPr id="45" name="Rounded Rectangle 44"/>
          <p:cNvSpPr/>
          <p:nvPr/>
        </p:nvSpPr>
        <p:spPr>
          <a:xfrm>
            <a:off x="4419600" y="1524000"/>
            <a:ext cx="1295400" cy="838199"/>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Extractive distillation column</a:t>
            </a:r>
            <a:endParaRPr lang="en-US" sz="1400" dirty="0">
              <a:solidFill>
                <a:schemeClr val="tx1"/>
              </a:solidFill>
              <a:latin typeface="Cambria" panose="02040503050406030204" pitchFamily="18" charset="0"/>
            </a:endParaRPr>
          </a:p>
        </p:txBody>
      </p:sp>
      <p:cxnSp>
        <p:nvCxnSpPr>
          <p:cNvPr id="46" name="Straight Arrow Connector 45"/>
          <p:cNvCxnSpPr/>
          <p:nvPr/>
        </p:nvCxnSpPr>
        <p:spPr>
          <a:xfrm>
            <a:off x="4038600" y="1935480"/>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Rounded Rectangle 46"/>
          <p:cNvSpPr/>
          <p:nvPr/>
        </p:nvSpPr>
        <p:spPr>
          <a:xfrm>
            <a:off x="6096000" y="1485901"/>
            <a:ext cx="1295400" cy="838199"/>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Rectifier column</a:t>
            </a:r>
            <a:endParaRPr lang="en-US" sz="1400" dirty="0">
              <a:solidFill>
                <a:schemeClr val="tx1"/>
              </a:solidFill>
              <a:latin typeface="Cambria" panose="02040503050406030204" pitchFamily="18" charset="0"/>
            </a:endParaRPr>
          </a:p>
        </p:txBody>
      </p:sp>
      <p:cxnSp>
        <p:nvCxnSpPr>
          <p:cNvPr id="48" name="Straight Arrow Connector 47"/>
          <p:cNvCxnSpPr/>
          <p:nvPr/>
        </p:nvCxnSpPr>
        <p:spPr>
          <a:xfrm>
            <a:off x="5715000" y="1905000"/>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Rounded Rectangle 48"/>
          <p:cNvSpPr/>
          <p:nvPr/>
        </p:nvSpPr>
        <p:spPr>
          <a:xfrm>
            <a:off x="7772400" y="1492250"/>
            <a:ext cx="1295400" cy="838199"/>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Simmering column</a:t>
            </a:r>
            <a:endParaRPr lang="en-US" sz="1400" dirty="0">
              <a:solidFill>
                <a:schemeClr val="tx1"/>
              </a:solidFill>
              <a:latin typeface="Cambria" panose="02040503050406030204" pitchFamily="18" charset="0"/>
            </a:endParaRPr>
          </a:p>
        </p:txBody>
      </p:sp>
      <p:cxnSp>
        <p:nvCxnSpPr>
          <p:cNvPr id="50" name="Straight Arrow Connector 49"/>
          <p:cNvCxnSpPr/>
          <p:nvPr/>
        </p:nvCxnSpPr>
        <p:spPr>
          <a:xfrm>
            <a:off x="7391400" y="1905000"/>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a:off x="8382000" y="2324100"/>
            <a:ext cx="0" cy="7620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a:off x="4191000" y="1937132"/>
            <a:ext cx="0" cy="1263268"/>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9" name="Rectangle 78"/>
          <p:cNvSpPr/>
          <p:nvPr/>
        </p:nvSpPr>
        <p:spPr>
          <a:xfrm>
            <a:off x="7772400" y="2514600"/>
            <a:ext cx="609600" cy="307777"/>
          </a:xfrm>
          <a:prstGeom prst="rect">
            <a:avLst/>
          </a:prstGeom>
        </p:spPr>
        <p:txBody>
          <a:bodyPr wrap="square">
            <a:spAutoFit/>
          </a:bodyPr>
          <a:lstStyle/>
          <a:p>
            <a:pPr algn="ctr"/>
            <a:r>
              <a:rPr lang="en-US" sz="1400" b="1" i="1" dirty="0" smtClean="0">
                <a:solidFill>
                  <a:srgbClr val="C00000"/>
                </a:solidFill>
                <a:latin typeface="Cambria" panose="02040503050406030204" pitchFamily="18" charset="0"/>
              </a:rPr>
              <a:t>ENA</a:t>
            </a:r>
          </a:p>
        </p:txBody>
      </p:sp>
      <p:sp>
        <p:nvSpPr>
          <p:cNvPr id="80" name="Rectangle 79"/>
          <p:cNvSpPr/>
          <p:nvPr/>
        </p:nvSpPr>
        <p:spPr>
          <a:xfrm>
            <a:off x="3048000" y="2895600"/>
            <a:ext cx="609600" cy="307777"/>
          </a:xfrm>
          <a:prstGeom prst="rect">
            <a:avLst/>
          </a:prstGeom>
        </p:spPr>
        <p:txBody>
          <a:bodyPr wrap="square">
            <a:spAutoFit/>
          </a:bodyPr>
          <a:lstStyle/>
          <a:p>
            <a:pPr algn="ctr"/>
            <a:r>
              <a:rPr lang="en-US" sz="1400" b="1" i="1" dirty="0" smtClean="0">
                <a:solidFill>
                  <a:srgbClr val="C00000"/>
                </a:solidFill>
                <a:latin typeface="Cambria" panose="02040503050406030204" pitchFamily="18" charset="0"/>
              </a:rPr>
              <a:t>RS</a:t>
            </a:r>
          </a:p>
        </p:txBody>
      </p:sp>
      <p:cxnSp>
        <p:nvCxnSpPr>
          <p:cNvPr id="83" name="Straight Arrow Connector 82"/>
          <p:cNvCxnSpPr/>
          <p:nvPr/>
        </p:nvCxnSpPr>
        <p:spPr>
          <a:xfrm flipH="1">
            <a:off x="2514600" y="3200400"/>
            <a:ext cx="304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5457825" y="3968115"/>
            <a:ext cx="0" cy="144780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85" name="Straight Arrow Connector 84"/>
          <p:cNvCxnSpPr>
            <a:endCxn id="88" idx="2"/>
          </p:cNvCxnSpPr>
          <p:nvPr/>
        </p:nvCxnSpPr>
        <p:spPr>
          <a:xfrm flipV="1">
            <a:off x="5457825" y="3936683"/>
            <a:ext cx="333375" cy="31432"/>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flipV="1">
            <a:off x="5457825" y="5410676"/>
            <a:ext cx="333375" cy="524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88" name="Oval 87"/>
          <p:cNvSpPr/>
          <p:nvPr/>
        </p:nvSpPr>
        <p:spPr>
          <a:xfrm>
            <a:off x="5791200" y="3429000"/>
            <a:ext cx="1209675" cy="1015365"/>
          </a:xfrm>
          <a:prstGeom prst="ellipse">
            <a:avLst/>
          </a:prstGeom>
          <a:blipFill dpi="0" rotWithShape="1">
            <a:blip r:embed="rId3" cstate="print">
              <a:alphaModFix amt="37000"/>
            </a:blip>
            <a:srcRect/>
            <a:stretch>
              <a:fillRect/>
            </a:stretch>
          </a:blipFill>
          <a:ln w="9525">
            <a:solidFill>
              <a:schemeClr val="bg2">
                <a:lumMod val="10000"/>
              </a:schemeClr>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MSDH Column-1</a:t>
            </a:r>
            <a:endParaRPr lang="en-IN" sz="1100" b="1" dirty="0">
              <a:solidFill>
                <a:schemeClr val="tx1"/>
              </a:solidFill>
              <a:latin typeface="Cambria" pitchFamily="18" charset="0"/>
            </a:endParaRPr>
          </a:p>
        </p:txBody>
      </p:sp>
      <p:sp>
        <p:nvSpPr>
          <p:cNvPr id="90" name="Oval 89"/>
          <p:cNvSpPr/>
          <p:nvPr/>
        </p:nvSpPr>
        <p:spPr>
          <a:xfrm>
            <a:off x="5802217" y="4876801"/>
            <a:ext cx="1209675" cy="1067750"/>
          </a:xfrm>
          <a:prstGeom prst="ellipse">
            <a:avLst/>
          </a:prstGeom>
          <a:blipFill dpi="0" rotWithShape="1">
            <a:blip r:embed="rId3" cstate="print">
              <a:alphaModFix amt="37000"/>
            </a:blip>
            <a:srcRect/>
            <a:stretch>
              <a:fillRect/>
            </a:stretch>
          </a:blipFill>
          <a:ln w="9525">
            <a:solidFill>
              <a:schemeClr val="tx1">
                <a:lumMod val="95000"/>
                <a:lumOff val="5000"/>
              </a:schemeClr>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MSDH Column-2</a:t>
            </a:r>
            <a:endParaRPr lang="en-IN" sz="1100" b="1" dirty="0">
              <a:solidFill>
                <a:schemeClr val="tx1"/>
              </a:solidFill>
              <a:latin typeface="Cambria" pitchFamily="18" charset="0"/>
            </a:endParaRPr>
          </a:p>
        </p:txBody>
      </p:sp>
      <p:cxnSp>
        <p:nvCxnSpPr>
          <p:cNvPr id="95" name="Straight Arrow Connector 94"/>
          <p:cNvCxnSpPr/>
          <p:nvPr/>
        </p:nvCxnSpPr>
        <p:spPr>
          <a:xfrm flipV="1">
            <a:off x="5105400" y="4648200"/>
            <a:ext cx="381000" cy="4762"/>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2" name="Straight Connector 101"/>
          <p:cNvCxnSpPr/>
          <p:nvPr/>
        </p:nvCxnSpPr>
        <p:spPr>
          <a:xfrm>
            <a:off x="762000" y="3200400"/>
            <a:ext cx="3429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05" name="Straight Connector 104"/>
          <p:cNvCxnSpPr/>
          <p:nvPr/>
        </p:nvCxnSpPr>
        <p:spPr>
          <a:xfrm>
            <a:off x="7391400" y="3962400"/>
            <a:ext cx="0" cy="144780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07" name="Straight Arrow Connector 106"/>
          <p:cNvCxnSpPr/>
          <p:nvPr/>
        </p:nvCxnSpPr>
        <p:spPr>
          <a:xfrm flipV="1">
            <a:off x="7391400" y="4724400"/>
            <a:ext cx="381000" cy="4762"/>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08" name="Rectangle 107"/>
          <p:cNvSpPr/>
          <p:nvPr/>
        </p:nvSpPr>
        <p:spPr>
          <a:xfrm>
            <a:off x="7315200" y="4419600"/>
            <a:ext cx="609600" cy="307777"/>
          </a:xfrm>
          <a:prstGeom prst="rect">
            <a:avLst/>
          </a:prstGeom>
        </p:spPr>
        <p:txBody>
          <a:bodyPr wrap="square">
            <a:spAutoFit/>
          </a:bodyPr>
          <a:lstStyle/>
          <a:p>
            <a:pPr algn="ctr"/>
            <a:r>
              <a:rPr lang="en-US" sz="1400" b="1" i="1" dirty="0" smtClean="0">
                <a:solidFill>
                  <a:srgbClr val="C00000"/>
                </a:solidFill>
                <a:latin typeface="Cambria" panose="02040503050406030204" pitchFamily="18" charset="0"/>
              </a:rPr>
              <a:t>AA</a:t>
            </a:r>
          </a:p>
        </p:txBody>
      </p:sp>
      <p:sp>
        <p:nvSpPr>
          <p:cNvPr id="109" name="Rounded Rectangle 108"/>
          <p:cNvSpPr/>
          <p:nvPr/>
        </p:nvSpPr>
        <p:spPr>
          <a:xfrm>
            <a:off x="7772400" y="4343400"/>
            <a:ext cx="1247775" cy="800100"/>
          </a:xfrm>
          <a:prstGeom prst="roundRect">
            <a:avLst/>
          </a:prstGeom>
          <a:blipFill dpi="0" rotWithShape="1">
            <a:blip r:embed="rId2"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b="1" dirty="0" smtClean="0">
                <a:solidFill>
                  <a:srgbClr val="C00000"/>
                </a:solidFill>
                <a:latin typeface="Cambria" panose="02040503050406030204" pitchFamily="18" charset="0"/>
              </a:rPr>
              <a:t>To Storage section (AA)</a:t>
            </a:r>
            <a:endParaRPr lang="en-US" sz="1400" b="1" dirty="0">
              <a:solidFill>
                <a:srgbClr val="C00000"/>
              </a:solidFill>
              <a:latin typeface="Cambria" panose="02040503050406030204" pitchFamily="18" charset="0"/>
            </a:endParaRPr>
          </a:p>
        </p:txBody>
      </p:sp>
      <p:cxnSp>
        <p:nvCxnSpPr>
          <p:cNvPr id="113" name="Straight Connector 112"/>
          <p:cNvCxnSpPr/>
          <p:nvPr/>
        </p:nvCxnSpPr>
        <p:spPr>
          <a:xfrm>
            <a:off x="7010400" y="3962400"/>
            <a:ext cx="381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5" name="Straight Connector 114"/>
          <p:cNvCxnSpPr>
            <a:stCxn id="90" idx="6"/>
          </p:cNvCxnSpPr>
          <p:nvPr/>
        </p:nvCxnSpPr>
        <p:spPr>
          <a:xfrm flipV="1">
            <a:off x="7011892" y="5410200"/>
            <a:ext cx="379508" cy="476"/>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51" name="Rectangle 66"/>
          <p:cNvSpPr>
            <a:spLocks noChangeArrowheads="1"/>
          </p:cNvSpPr>
          <p:nvPr/>
        </p:nvSpPr>
        <p:spPr bwMode="auto">
          <a:xfrm>
            <a:off x="800100" y="533400"/>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gradFill>
                  <a:gsLst>
                    <a:gs pos="0">
                      <a:srgbClr val="000082"/>
                    </a:gs>
                    <a:gs pos="30000">
                      <a:srgbClr val="66008F"/>
                    </a:gs>
                    <a:gs pos="64999">
                      <a:srgbClr val="BA0066"/>
                    </a:gs>
                    <a:gs pos="89999">
                      <a:srgbClr val="FF0000"/>
                    </a:gs>
                    <a:gs pos="100000">
                      <a:srgbClr val="FF8200"/>
                    </a:gs>
                  </a:gsLst>
                  <a:lin ang="5400000" scaled="0"/>
                </a:gradFill>
                <a:latin typeface="Cambria" panose="02040503050406030204" pitchFamily="18" charset="0"/>
                <a:cs typeface="Arial" pitchFamily="34" charset="0"/>
              </a:rPr>
              <a:t>DISTILLATION &amp; MSDH SECTION </a:t>
            </a:r>
          </a:p>
        </p:txBody>
      </p:sp>
      <p:sp>
        <p:nvSpPr>
          <p:cNvPr id="52"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cxnSp>
        <p:nvCxnSpPr>
          <p:cNvPr id="54" name="Straight Connector 53"/>
          <p:cNvCxnSpPr/>
          <p:nvPr/>
        </p:nvCxnSpPr>
        <p:spPr>
          <a:xfrm>
            <a:off x="381000" y="838200"/>
            <a:ext cx="8382000" cy="1588"/>
          </a:xfrm>
          <a:prstGeom prst="line">
            <a:avLst/>
          </a:prstGeom>
        </p:spPr>
        <p:style>
          <a:lnRef idx="1">
            <a:schemeClr val="dk1"/>
          </a:lnRef>
          <a:fillRef idx="0">
            <a:schemeClr val="dk1"/>
          </a:fillRef>
          <a:effectRef idx="0">
            <a:schemeClr val="dk1"/>
          </a:effectRef>
          <a:fontRef idx="minor">
            <a:schemeClr val="tx1"/>
          </a:fontRef>
        </p:style>
      </p:cxnSp>
      <p:pic>
        <p:nvPicPr>
          <p:cNvPr id="53" name="Picture 52" descr="AGSC.png"/>
          <p:cNvPicPr>
            <a:picLocks noChangeAspect="1"/>
          </p:cNvPicPr>
          <p:nvPr/>
        </p:nvPicPr>
        <p:blipFill>
          <a:blip r:embed="rId4" cstate="print"/>
          <a:stretch>
            <a:fillRect/>
          </a:stretch>
        </p:blipFill>
        <p:spPr>
          <a:xfrm>
            <a:off x="12888" y="6343492"/>
            <a:ext cx="672912" cy="514505"/>
          </a:xfrm>
          <a:prstGeom prst="rect">
            <a:avLst/>
          </a:prstGeom>
        </p:spPr>
      </p:pic>
      <p:pic>
        <p:nvPicPr>
          <p:cNvPr id="55" name="Picture 4" descr="New Picture.bmp"/>
          <p:cNvPicPr>
            <a:picLocks noChangeAspect="1"/>
          </p:cNvPicPr>
          <p:nvPr/>
        </p:nvPicPr>
        <p:blipFill>
          <a:blip r:embed="rId5"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
        <p:nvSpPr>
          <p:cNvPr id="43"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38</a:t>
            </a:fld>
            <a:endParaRPr lang="en-US" dirty="0"/>
          </a:p>
        </p:txBody>
      </p:sp>
    </p:spTree>
  </p:cSld>
  <p:clrMapOvr>
    <a:masterClrMapping/>
  </p:clrMapOvr>
  <p:transition advTm="5000"/>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p:cNvSpPr/>
          <p:nvPr/>
        </p:nvSpPr>
        <p:spPr>
          <a:xfrm>
            <a:off x="609600" y="2514600"/>
            <a:ext cx="1219200" cy="307777"/>
          </a:xfrm>
          <a:prstGeom prst="rect">
            <a:avLst/>
          </a:prstGeom>
        </p:spPr>
        <p:style>
          <a:lnRef idx="0">
            <a:scrgbClr r="0" g="0" b="0"/>
          </a:lnRef>
          <a:fillRef idx="1001">
            <a:schemeClr val="lt2"/>
          </a:fillRef>
          <a:effectRef idx="0">
            <a:scrgbClr r="0" g="0" b="0"/>
          </a:effectRef>
          <a:fontRef idx="major"/>
        </p:style>
        <p:txBody>
          <a:bodyPr wrap="square">
            <a:spAutoFit/>
          </a:bodyPr>
          <a:lstStyle/>
          <a:p>
            <a:pPr algn="ctr"/>
            <a:r>
              <a:rPr lang="en-US" sz="1400" b="1" dirty="0" smtClean="0">
                <a:solidFill>
                  <a:srgbClr val="FF0066"/>
                </a:solidFill>
                <a:latin typeface="Cambria" panose="02040503050406030204" pitchFamily="18" charset="0"/>
              </a:rPr>
              <a:t>ENA/AA</a:t>
            </a:r>
            <a:endParaRPr lang="en-US" sz="1400" b="1" dirty="0">
              <a:solidFill>
                <a:srgbClr val="FF0066"/>
              </a:solidFill>
              <a:latin typeface="Cambria" panose="02040503050406030204" pitchFamily="18" charset="0"/>
            </a:endParaRPr>
          </a:p>
        </p:txBody>
      </p:sp>
      <p:sp>
        <p:nvSpPr>
          <p:cNvPr id="157" name="Rectangle 66"/>
          <p:cNvSpPr>
            <a:spLocks noChangeArrowheads="1"/>
          </p:cNvSpPr>
          <p:nvPr/>
        </p:nvSpPr>
        <p:spPr bwMode="auto">
          <a:xfrm>
            <a:off x="800100" y="472589"/>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GB" b="1" i="0" u="none" strike="noStrike" cap="none" normalizeH="0" baseline="0" dirty="0" smtClean="0">
                <a:ln>
                  <a:solidFill>
                    <a:srgbClr val="990033"/>
                  </a:solidFill>
                </a:ln>
                <a:solidFill>
                  <a:schemeClr val="accent2">
                    <a:lumMod val="50000"/>
                  </a:schemeClr>
                </a:solidFill>
                <a:effectLst/>
                <a:latin typeface="Cambria" panose="02040503050406030204" pitchFamily="18" charset="0"/>
                <a:cs typeface="Arial" pitchFamily="34" charset="0"/>
              </a:rPr>
              <a:t>ENA /AA</a:t>
            </a:r>
            <a:r>
              <a:rPr kumimoji="0" lang="en-GB" b="1" i="0" u="none" strike="noStrike" cap="none" normalizeH="0" dirty="0" smtClean="0">
                <a:ln>
                  <a:solidFill>
                    <a:srgbClr val="990033"/>
                  </a:solidFill>
                </a:ln>
                <a:solidFill>
                  <a:schemeClr val="accent2">
                    <a:lumMod val="50000"/>
                  </a:schemeClr>
                </a:solidFill>
                <a:effectLst/>
                <a:latin typeface="Cambria" panose="02040503050406030204" pitchFamily="18" charset="0"/>
                <a:cs typeface="Arial" pitchFamily="34" charset="0"/>
              </a:rPr>
              <a:t> STORAGE SECTION</a:t>
            </a:r>
            <a:endParaRPr kumimoji="0" lang="en-GB" b="1" i="0" u="none" strike="noStrike" cap="none" normalizeH="0" baseline="0" dirty="0" smtClean="0">
              <a:ln>
                <a:solidFill>
                  <a:srgbClr val="990033"/>
                </a:solidFill>
              </a:ln>
              <a:solidFill>
                <a:schemeClr val="accent2">
                  <a:lumMod val="50000"/>
                </a:schemeClr>
              </a:solidFill>
              <a:effectLst/>
              <a:latin typeface="Cambria" panose="02040503050406030204" pitchFamily="18" charset="0"/>
              <a:cs typeface="Arial" pitchFamily="34" charset="0"/>
            </a:endParaRPr>
          </a:p>
        </p:txBody>
      </p:sp>
      <p:cxnSp>
        <p:nvCxnSpPr>
          <p:cNvPr id="91" name="Straight Arrow Connector 90"/>
          <p:cNvCxnSpPr/>
          <p:nvPr/>
        </p:nvCxnSpPr>
        <p:spPr>
          <a:xfrm>
            <a:off x="838200" y="2900363"/>
            <a:ext cx="990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a:off x="1828800" y="1905000"/>
            <a:ext cx="9525" cy="228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73" name="Oval 72"/>
          <p:cNvSpPr/>
          <p:nvPr/>
        </p:nvSpPr>
        <p:spPr>
          <a:xfrm>
            <a:off x="2286000" y="1447800"/>
            <a:ext cx="1295400" cy="990600"/>
          </a:xfrm>
          <a:prstGeom prst="ellipse">
            <a:avLst/>
          </a:prstGeom>
          <a:blipFill dpi="0" rotWithShape="1">
            <a:blip r:embed="rId2" cstate="print">
              <a:alphaModFix amt="37000"/>
            </a:blip>
            <a:srcRect/>
            <a:stretch>
              <a:fillRect/>
            </a:stretch>
          </a:blipFill>
          <a:ln w="9525">
            <a:solidFill>
              <a:schemeClr val="bg2">
                <a:lumMod val="10000"/>
              </a:schemeClr>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Daily receiver-1</a:t>
            </a:r>
            <a:endParaRPr lang="en-IN" sz="1100" b="1" dirty="0">
              <a:solidFill>
                <a:schemeClr val="tx1"/>
              </a:solidFill>
              <a:latin typeface="Cambria" pitchFamily="18" charset="0"/>
            </a:endParaRPr>
          </a:p>
        </p:txBody>
      </p:sp>
      <p:sp>
        <p:nvSpPr>
          <p:cNvPr id="79" name="Oval 78"/>
          <p:cNvSpPr/>
          <p:nvPr/>
        </p:nvSpPr>
        <p:spPr>
          <a:xfrm>
            <a:off x="2286000" y="2590800"/>
            <a:ext cx="1295400" cy="990600"/>
          </a:xfrm>
          <a:prstGeom prst="ellipse">
            <a:avLst/>
          </a:prstGeom>
          <a:blipFill dpi="0" rotWithShape="1">
            <a:blip r:embed="rId2" cstate="print">
              <a:alphaModFix amt="37000"/>
            </a:blip>
            <a:srcRect/>
            <a:stretch>
              <a:fillRect/>
            </a:stretch>
          </a:blipFill>
          <a:ln w="9525">
            <a:solidFill>
              <a:schemeClr val="bg2">
                <a:lumMod val="10000"/>
              </a:schemeClr>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Daily receiver-2</a:t>
            </a:r>
            <a:endParaRPr lang="en-IN" sz="1100" b="1" dirty="0">
              <a:solidFill>
                <a:schemeClr val="tx1"/>
              </a:solidFill>
              <a:latin typeface="Cambria" pitchFamily="18" charset="0"/>
            </a:endParaRPr>
          </a:p>
        </p:txBody>
      </p:sp>
      <p:sp>
        <p:nvSpPr>
          <p:cNvPr id="80" name="Oval 79"/>
          <p:cNvSpPr/>
          <p:nvPr/>
        </p:nvSpPr>
        <p:spPr>
          <a:xfrm>
            <a:off x="2286000" y="3733800"/>
            <a:ext cx="1295400" cy="990600"/>
          </a:xfrm>
          <a:prstGeom prst="ellipse">
            <a:avLst/>
          </a:prstGeom>
          <a:blipFill dpi="0" rotWithShape="1">
            <a:blip r:embed="rId2" cstate="print">
              <a:alphaModFix amt="37000"/>
            </a:blip>
            <a:srcRect/>
            <a:stretch>
              <a:fillRect/>
            </a:stretch>
          </a:blipFill>
          <a:ln w="9525">
            <a:solidFill>
              <a:schemeClr val="bg2">
                <a:lumMod val="10000"/>
              </a:schemeClr>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Daily receiver-3</a:t>
            </a:r>
            <a:endParaRPr lang="en-IN" sz="1100" b="1" dirty="0">
              <a:solidFill>
                <a:schemeClr val="tx1"/>
              </a:solidFill>
              <a:latin typeface="Cambria" pitchFamily="18" charset="0"/>
            </a:endParaRPr>
          </a:p>
        </p:txBody>
      </p:sp>
      <p:cxnSp>
        <p:nvCxnSpPr>
          <p:cNvPr id="96" name="Straight Arrow Connector 95"/>
          <p:cNvCxnSpPr/>
          <p:nvPr/>
        </p:nvCxnSpPr>
        <p:spPr>
          <a:xfrm>
            <a:off x="1828800" y="19050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0" name="Straight Arrow Connector 99"/>
          <p:cNvCxnSpPr/>
          <p:nvPr/>
        </p:nvCxnSpPr>
        <p:spPr>
          <a:xfrm>
            <a:off x="1828800" y="30480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02" name="Straight Arrow Connector 101"/>
          <p:cNvCxnSpPr/>
          <p:nvPr/>
        </p:nvCxnSpPr>
        <p:spPr>
          <a:xfrm>
            <a:off x="1828800" y="41910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13" name="Straight Arrow Connector 112"/>
          <p:cNvCxnSpPr/>
          <p:nvPr/>
        </p:nvCxnSpPr>
        <p:spPr>
          <a:xfrm>
            <a:off x="3581400" y="19050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15" name="Straight Arrow Connector 114"/>
          <p:cNvCxnSpPr/>
          <p:nvPr/>
        </p:nvCxnSpPr>
        <p:spPr>
          <a:xfrm>
            <a:off x="3581400" y="30480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116" name="Straight Arrow Connector 115"/>
          <p:cNvCxnSpPr/>
          <p:nvPr/>
        </p:nvCxnSpPr>
        <p:spPr>
          <a:xfrm>
            <a:off x="3581400" y="4191000"/>
            <a:ext cx="466725" cy="0"/>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sp>
        <p:nvSpPr>
          <p:cNvPr id="145" name="Oval 144"/>
          <p:cNvSpPr/>
          <p:nvPr/>
        </p:nvSpPr>
        <p:spPr>
          <a:xfrm>
            <a:off x="6934200" y="2362200"/>
            <a:ext cx="1371600" cy="1153795"/>
          </a:xfrm>
          <a:prstGeom prst="ellipse">
            <a:avLst/>
          </a:prstGeom>
          <a:blipFill dpi="0" rotWithShape="1">
            <a:blip r:embed="rId2" cstate="print">
              <a:alphaModFix amt="37000"/>
            </a:blip>
            <a:srcRect/>
            <a:stretch>
              <a:fillRect/>
            </a:stretch>
          </a:blipFill>
          <a:ln w="9525">
            <a:solidFill>
              <a:schemeClr val="bg2">
                <a:lumMod val="10000"/>
              </a:schemeClr>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Issue tank-1</a:t>
            </a:r>
            <a:endParaRPr lang="en-IN" sz="1100" b="1" dirty="0">
              <a:solidFill>
                <a:schemeClr val="tx1"/>
              </a:solidFill>
              <a:latin typeface="Cambria" pitchFamily="18" charset="0"/>
            </a:endParaRPr>
          </a:p>
        </p:txBody>
      </p:sp>
      <p:cxnSp>
        <p:nvCxnSpPr>
          <p:cNvPr id="161" name="Straight Arrow Connector 160"/>
          <p:cNvCxnSpPr/>
          <p:nvPr/>
        </p:nvCxnSpPr>
        <p:spPr>
          <a:xfrm>
            <a:off x="6248400" y="3003550"/>
            <a:ext cx="685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2" name="Rounded Rectangle 161"/>
          <p:cNvSpPr/>
          <p:nvPr/>
        </p:nvSpPr>
        <p:spPr>
          <a:xfrm>
            <a:off x="6629400" y="4038600"/>
            <a:ext cx="1676400" cy="654050"/>
          </a:xfrm>
          <a:prstGeom prst="roundRect">
            <a:avLst/>
          </a:prstGeom>
          <a:solidFill>
            <a:schemeClr val="bg2">
              <a:lumMod val="75000"/>
            </a:schemeClr>
          </a:solidFill>
          <a:ln/>
        </p:spPr>
        <p:style>
          <a:lnRef idx="2">
            <a:schemeClr val="accent1"/>
          </a:lnRef>
          <a:fillRef idx="1">
            <a:schemeClr val="lt1"/>
          </a:fillRef>
          <a:effectRef idx="0">
            <a:schemeClr val="accent1"/>
          </a:effectRef>
          <a:fontRef idx="minor">
            <a:schemeClr val="dk1"/>
          </a:fontRef>
        </p:style>
        <p:txBody>
          <a:bodyPr rtlCol="0" anchor="ctr">
            <a:flatTx/>
          </a:bodyPr>
          <a:lstStyle/>
          <a:p>
            <a:pPr algn="ctr"/>
            <a:r>
              <a:rPr lang="en-US" sz="1400" b="1" dirty="0" smtClean="0">
                <a:solidFill>
                  <a:srgbClr val="FF0000"/>
                </a:solidFill>
                <a:latin typeface="Cambria" panose="02040503050406030204" pitchFamily="18" charset="0"/>
              </a:rPr>
              <a:t>TO lorry tankers</a:t>
            </a:r>
            <a:endParaRPr lang="en-US" sz="1400" b="1" dirty="0">
              <a:solidFill>
                <a:srgbClr val="FF0000"/>
              </a:solidFill>
              <a:latin typeface="Cambria" panose="02040503050406030204" pitchFamily="18" charset="0"/>
            </a:endParaRPr>
          </a:p>
        </p:txBody>
      </p:sp>
      <p:cxnSp>
        <p:nvCxnSpPr>
          <p:cNvPr id="166" name="Straight Arrow Connector 165"/>
          <p:cNvCxnSpPr/>
          <p:nvPr/>
        </p:nvCxnSpPr>
        <p:spPr>
          <a:xfrm>
            <a:off x="7543800" y="3505200"/>
            <a:ext cx="0" cy="55435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a:off x="4038600" y="1905000"/>
            <a:ext cx="0" cy="2286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44" name="Oval 43"/>
          <p:cNvSpPr/>
          <p:nvPr/>
        </p:nvSpPr>
        <p:spPr>
          <a:xfrm>
            <a:off x="4648200" y="1828800"/>
            <a:ext cx="1209675" cy="1015365"/>
          </a:xfrm>
          <a:prstGeom prst="ellipse">
            <a:avLst/>
          </a:prstGeom>
          <a:blipFill dpi="0" rotWithShape="1">
            <a:blip r:embed="rId2" cstate="print">
              <a:alphaModFix amt="37000"/>
            </a:blip>
            <a:srcRect/>
            <a:stretch>
              <a:fillRect/>
            </a:stretch>
          </a:blipFill>
          <a:ln w="9525">
            <a:solidFill>
              <a:schemeClr val="bg2">
                <a:lumMod val="10000"/>
              </a:schemeClr>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Bulk Storage tank-1</a:t>
            </a:r>
            <a:endParaRPr lang="en-IN" sz="1100" b="1" dirty="0">
              <a:solidFill>
                <a:schemeClr val="tx1"/>
              </a:solidFill>
              <a:latin typeface="Cambria" pitchFamily="18" charset="0"/>
            </a:endParaRPr>
          </a:p>
        </p:txBody>
      </p:sp>
      <p:sp>
        <p:nvSpPr>
          <p:cNvPr id="47" name="Oval 46"/>
          <p:cNvSpPr/>
          <p:nvPr/>
        </p:nvSpPr>
        <p:spPr>
          <a:xfrm>
            <a:off x="4648200" y="3124200"/>
            <a:ext cx="1209675" cy="1067750"/>
          </a:xfrm>
          <a:prstGeom prst="ellipse">
            <a:avLst/>
          </a:prstGeom>
          <a:blipFill dpi="0" rotWithShape="1">
            <a:blip r:embed="rId2" cstate="print">
              <a:alphaModFix amt="37000"/>
            </a:blip>
            <a:srcRect/>
            <a:stretch>
              <a:fillRect/>
            </a:stretch>
          </a:blipFill>
          <a:ln w="9525">
            <a:solidFill>
              <a:schemeClr val="bg2">
                <a:lumMod val="10000"/>
              </a:schemeClr>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100" b="1" dirty="0" smtClean="0">
                <a:solidFill>
                  <a:schemeClr val="tx1"/>
                </a:solidFill>
                <a:latin typeface="Cambria" pitchFamily="18" charset="0"/>
              </a:rPr>
              <a:t>Bulk Storage Tank -2</a:t>
            </a:r>
            <a:endParaRPr lang="en-IN" sz="1100" b="1" dirty="0">
              <a:solidFill>
                <a:schemeClr val="tx1"/>
              </a:solidFill>
              <a:latin typeface="Cambria" pitchFamily="18" charset="0"/>
            </a:endParaRPr>
          </a:p>
        </p:txBody>
      </p:sp>
      <p:cxnSp>
        <p:nvCxnSpPr>
          <p:cNvPr id="49" name="Straight Arrow Connector 48"/>
          <p:cNvCxnSpPr/>
          <p:nvPr/>
        </p:nvCxnSpPr>
        <p:spPr>
          <a:xfrm flipV="1">
            <a:off x="5867400" y="2362200"/>
            <a:ext cx="390525" cy="4762"/>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a:off x="5867400" y="3657600"/>
            <a:ext cx="390525" cy="9523"/>
          </a:xfrm>
          <a:prstGeom prst="straightConnector1">
            <a:avLst/>
          </a:prstGeom>
          <a:ln w="25400">
            <a:solidFill>
              <a:schemeClr val="tx1"/>
            </a:solidFill>
            <a:prstDash val="solid"/>
            <a:tailEnd type="arrow"/>
          </a:ln>
        </p:spPr>
        <p:style>
          <a:lnRef idx="1">
            <a:schemeClr val="accent1"/>
          </a:lnRef>
          <a:fillRef idx="0">
            <a:schemeClr val="accent1"/>
          </a:fillRef>
          <a:effectRef idx="0">
            <a:schemeClr val="accent1"/>
          </a:effectRef>
          <a:fontRef idx="minor">
            <a:schemeClr val="tx1"/>
          </a:fontRef>
        </p:style>
      </p:cxnSp>
      <p:cxnSp>
        <p:nvCxnSpPr>
          <p:cNvPr id="59" name="Straight Arrow Connector 58"/>
          <p:cNvCxnSpPr/>
          <p:nvPr/>
        </p:nvCxnSpPr>
        <p:spPr>
          <a:xfrm>
            <a:off x="4038600" y="2362200"/>
            <a:ext cx="609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4038600" y="3657600"/>
            <a:ext cx="609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flipV="1">
            <a:off x="6248400" y="2362200"/>
            <a:ext cx="0" cy="12954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31"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cxnSp>
        <p:nvCxnSpPr>
          <p:cNvPr id="33" name="Straight Connector 32"/>
          <p:cNvCxnSpPr/>
          <p:nvPr/>
        </p:nvCxnSpPr>
        <p:spPr>
          <a:xfrm>
            <a:off x="381000" y="838200"/>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34"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39</a:t>
            </a:fld>
            <a:endParaRPr lang="en-US" dirty="0"/>
          </a:p>
        </p:txBody>
      </p:sp>
      <p:pic>
        <p:nvPicPr>
          <p:cNvPr id="32" name="Picture 31" descr="AGSC.png"/>
          <p:cNvPicPr>
            <a:picLocks noChangeAspect="1"/>
          </p:cNvPicPr>
          <p:nvPr/>
        </p:nvPicPr>
        <p:blipFill>
          <a:blip r:embed="rId3" cstate="print"/>
          <a:stretch>
            <a:fillRect/>
          </a:stretch>
        </p:blipFill>
        <p:spPr>
          <a:xfrm>
            <a:off x="12888" y="6343492"/>
            <a:ext cx="672912" cy="514505"/>
          </a:xfrm>
          <a:prstGeom prst="rect">
            <a:avLst/>
          </a:prstGeom>
        </p:spPr>
      </p:pic>
      <p:pic>
        <p:nvPicPr>
          <p:cNvPr id="37" name="Picture 4" descr="New Picture.bmp"/>
          <p:cNvPicPr>
            <a:picLocks noChangeAspect="1"/>
          </p:cNvPicPr>
          <p:nvPr/>
        </p:nvPicPr>
        <p:blipFill>
          <a:blip r:embed="rId4"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2"/>
          <p:cNvSpPr>
            <a:spLocks noGrp="1"/>
          </p:cNvSpPr>
          <p:nvPr>
            <p:ph type="title"/>
          </p:nvPr>
        </p:nvSpPr>
        <p:spPr>
          <a:xfrm>
            <a:off x="457200" y="1981200"/>
            <a:ext cx="3048000" cy="2514600"/>
          </a:xfrm>
        </p:spPr>
        <p:txBody>
          <a:bodyPr>
            <a:normAutofit/>
          </a:bodyPr>
          <a:lstStyle/>
          <a:p>
            <a:pPr algn="ctr" eaLnBrk="1" hangingPunct="1">
              <a:lnSpc>
                <a:spcPct val="150000"/>
              </a:lnSpc>
              <a:spcBef>
                <a:spcPts val="600"/>
              </a:spcBef>
              <a:spcAft>
                <a:spcPts val="600"/>
              </a:spcAft>
            </a:pPr>
            <a:r>
              <a:rPr lang="en-US" sz="3200" b="0" dirty="0">
                <a:solidFill>
                  <a:srgbClr val="FF0000"/>
                </a:solidFill>
                <a:latin typeface="Trebuchet MS" pitchFamily="34" charset="0"/>
              </a:rPr>
              <a:t/>
            </a:r>
            <a:br>
              <a:rPr lang="en-US" sz="3200" b="0" dirty="0">
                <a:solidFill>
                  <a:srgbClr val="FF0000"/>
                </a:solidFill>
                <a:latin typeface="Trebuchet MS" pitchFamily="34" charset="0"/>
              </a:rPr>
            </a:br>
            <a:endParaRPr lang="en-US" sz="3200" b="0" dirty="0">
              <a:solidFill>
                <a:srgbClr val="FF0000"/>
              </a:solidFill>
              <a:latin typeface="Trebuchet MS" pitchFamily="34" charset="0"/>
            </a:endParaRPr>
          </a:p>
        </p:txBody>
      </p:sp>
      <p:sp>
        <p:nvSpPr>
          <p:cNvPr id="11" name="Title 1"/>
          <p:cNvSpPr txBox="1">
            <a:spLocks/>
          </p:cNvSpPr>
          <p:nvPr/>
        </p:nvSpPr>
        <p:spPr>
          <a:xfrm>
            <a:off x="457200" y="152400"/>
            <a:ext cx="8229600" cy="838200"/>
          </a:xfrm>
          <a:prstGeom prst="rect">
            <a:avLst/>
          </a:prstGeom>
        </p:spPr>
        <p:txBody>
          <a:bodyPr vert="horz" lIns="91440" tIns="45720" rIns="91440" bIns="45720" rtlCol="0" anchor="b">
            <a:normAutofit/>
          </a:bodyPr>
          <a:lstStyle/>
          <a:p>
            <a:pPr lvl="0" algn="ctr">
              <a:spcBef>
                <a:spcPct val="0"/>
              </a:spcBef>
            </a:pPr>
            <a:r>
              <a:rPr lang="en-US" sz="2800" dirty="0">
                <a:solidFill>
                  <a:srgbClr val="FF0000"/>
                </a:solidFill>
                <a:latin typeface="Trebuchet MS" pitchFamily="34" charset="0"/>
              </a:rPr>
              <a:t>Quality Assurance and Accreditation</a:t>
            </a:r>
            <a:endParaRPr kumimoji="0" lang="en-US" sz="2800" b="1" i="0" u="none" strike="noStrike" kern="1200" cap="none" spc="0" normalizeH="0" baseline="0" noProof="0" dirty="0">
              <a:ln>
                <a:noFill/>
              </a:ln>
              <a:solidFill>
                <a:srgbClr val="FF0000"/>
              </a:solidFill>
              <a:effectLst/>
              <a:uLnTx/>
              <a:uFillTx/>
              <a:latin typeface="Trebuchet MS" pitchFamily="34" charset="0"/>
              <a:ea typeface="+mj-ea"/>
              <a:cs typeface="+mj-cs"/>
            </a:endParaRPr>
          </a:p>
        </p:txBody>
      </p:sp>
      <p:sp>
        <p:nvSpPr>
          <p:cNvPr id="13" name="Rounded Rectangle 12"/>
          <p:cNvSpPr/>
          <p:nvPr/>
        </p:nvSpPr>
        <p:spPr>
          <a:xfrm>
            <a:off x="539552" y="5419417"/>
            <a:ext cx="2103120" cy="36576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b="1" dirty="0">
                <a:solidFill>
                  <a:schemeClr val="accent2"/>
                </a:solidFill>
                <a:latin typeface="Calibri" pitchFamily="34" charset="0"/>
              </a:rPr>
              <a:t>ISO 9001 : 2015</a:t>
            </a:r>
            <a:endParaRPr lang="en-US" b="1" strike="sngStrike" dirty="0">
              <a:solidFill>
                <a:schemeClr val="accent2"/>
              </a:solidFill>
              <a:latin typeface="Calibri" pitchFamily="34" charset="0"/>
            </a:endParaRPr>
          </a:p>
        </p:txBody>
      </p:sp>
      <p:sp>
        <p:nvSpPr>
          <p:cNvPr id="15" name="Rounded Rectangle 14"/>
          <p:cNvSpPr/>
          <p:nvPr/>
        </p:nvSpPr>
        <p:spPr>
          <a:xfrm>
            <a:off x="3563888" y="5419417"/>
            <a:ext cx="2057400" cy="36576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b="1" dirty="0">
                <a:solidFill>
                  <a:schemeClr val="accent2"/>
                </a:solidFill>
                <a:latin typeface="Calibri" pitchFamily="34" charset="0"/>
              </a:rPr>
              <a:t>ISO 17020 : 2012</a:t>
            </a:r>
          </a:p>
        </p:txBody>
      </p:sp>
      <p:pic>
        <p:nvPicPr>
          <p:cNvPr id="3" name="Picture 2"/>
          <p:cNvPicPr>
            <a:picLocks/>
          </p:cNvPicPr>
          <p:nvPr/>
        </p:nvPicPr>
        <p:blipFill>
          <a:blip r:embed="rId2" cstate="print">
            <a:extLst>
              <a:ext uri="{28A0092B-C50C-407E-A947-70E740481C1C}">
                <a14:useLocalDpi xmlns:a14="http://schemas.microsoft.com/office/drawing/2010/main" xmlns="" val="0"/>
              </a:ext>
            </a:extLst>
          </a:blip>
          <a:stretch>
            <a:fillRect/>
          </a:stretch>
        </p:blipFill>
        <p:spPr>
          <a:xfrm>
            <a:off x="6248400" y="990600"/>
            <a:ext cx="2700000" cy="43434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6" name="Rounded Rectangle 15"/>
          <p:cNvSpPr/>
          <p:nvPr/>
        </p:nvSpPr>
        <p:spPr>
          <a:xfrm>
            <a:off x="6588224" y="5439504"/>
            <a:ext cx="2057400" cy="365760"/>
          </a:xfrm>
          <a:prstGeom prst="roundRect">
            <a:avLst/>
          </a:prstGeom>
          <a:ln/>
        </p:spPr>
        <p:style>
          <a:lnRef idx="1">
            <a:schemeClr val="accent2"/>
          </a:lnRef>
          <a:fillRef idx="2">
            <a:schemeClr val="accent2"/>
          </a:fillRef>
          <a:effectRef idx="1">
            <a:schemeClr val="accent2"/>
          </a:effectRef>
          <a:fontRef idx="minor">
            <a:schemeClr val="dk1"/>
          </a:fontRef>
        </p:style>
        <p:txBody>
          <a:bodyPr rtlCol="0" anchor="ctr"/>
          <a:lstStyle/>
          <a:p>
            <a:pPr algn="ctr"/>
            <a:r>
              <a:rPr lang="en-US" b="1" dirty="0">
                <a:solidFill>
                  <a:schemeClr val="accent2"/>
                </a:solidFill>
                <a:latin typeface="Calibri" pitchFamily="34" charset="0"/>
              </a:rPr>
              <a:t>CDC</a:t>
            </a:r>
          </a:p>
        </p:txBody>
      </p:sp>
      <p:grpSp>
        <p:nvGrpSpPr>
          <p:cNvPr id="2" name="Group 17"/>
          <p:cNvGrpSpPr/>
          <p:nvPr/>
        </p:nvGrpSpPr>
        <p:grpSpPr>
          <a:xfrm>
            <a:off x="0" y="6165304"/>
            <a:ext cx="9144000" cy="432048"/>
            <a:chOff x="0" y="6165304"/>
            <a:chExt cx="9144000" cy="432048"/>
          </a:xfrm>
        </p:grpSpPr>
        <p:sp>
          <p:nvSpPr>
            <p:cNvPr id="19" name="Rectangle 18"/>
            <p:cNvSpPr/>
            <p:nvPr/>
          </p:nvSpPr>
          <p:spPr bwMode="auto">
            <a:xfrm>
              <a:off x="0" y="6248400"/>
              <a:ext cx="9144000" cy="276944"/>
            </a:xfrm>
            <a:prstGeom prst="rect">
              <a:avLst/>
            </a:prstGeom>
            <a:solidFill>
              <a:srgbClr val="FF0000"/>
            </a:solidFill>
            <a:ln>
              <a:solidFill>
                <a:srgbClr val="FF0000"/>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p>
          </p:txBody>
        </p:sp>
        <p:sp>
          <p:nvSpPr>
            <p:cNvPr id="20" name="Oval 19"/>
            <p:cNvSpPr/>
            <p:nvPr/>
          </p:nvSpPr>
          <p:spPr bwMode="auto">
            <a:xfrm>
              <a:off x="827584" y="6165304"/>
              <a:ext cx="2889771"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0000"/>
                  </a:solidFill>
                  <a:latin typeface="Arial" pitchFamily="34" charset="0"/>
                  <a:cs typeface="Arial" pitchFamily="34" charset="0"/>
                </a:rPr>
                <a:t>AVANT-GARDE</a:t>
              </a:r>
            </a:p>
          </p:txBody>
        </p:sp>
      </p:grpSp>
      <p:pic>
        <p:nvPicPr>
          <p:cNvPr id="14" name="Picture 2"/>
          <p:cNvPicPr>
            <a:picLocks noChangeAspect="1" noChangeArrowheads="1"/>
          </p:cNvPicPr>
          <p:nvPr/>
        </p:nvPicPr>
        <p:blipFill>
          <a:blip r:embed="rId3" cstate="print"/>
          <a:srcRect/>
          <a:stretch>
            <a:fillRect/>
          </a:stretch>
        </p:blipFill>
        <p:spPr bwMode="auto">
          <a:xfrm>
            <a:off x="3352800" y="1066800"/>
            <a:ext cx="2803027" cy="4191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9217" name="Picture 1"/>
          <p:cNvPicPr>
            <a:picLocks noChangeAspect="1" noChangeArrowheads="1"/>
          </p:cNvPicPr>
          <p:nvPr/>
        </p:nvPicPr>
        <p:blipFill>
          <a:blip r:embed="rId4" cstate="print"/>
          <a:srcRect/>
          <a:stretch>
            <a:fillRect/>
          </a:stretch>
        </p:blipFill>
        <p:spPr bwMode="auto">
          <a:xfrm>
            <a:off x="228600" y="1066800"/>
            <a:ext cx="2895600" cy="4191000"/>
          </a:xfrm>
          <a:prstGeom prst="rect">
            <a:avLst/>
          </a:prstGeom>
          <a:solidFill>
            <a:srgbClr val="FFFFFF">
              <a:shade val="85000"/>
            </a:srgbClr>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7"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xmlns="" val="1068772091"/>
      </p:ext>
    </p:extLst>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ounded Rectangle 13"/>
          <p:cNvSpPr/>
          <p:nvPr/>
        </p:nvSpPr>
        <p:spPr>
          <a:xfrm>
            <a:off x="1219200" y="1276350"/>
            <a:ext cx="1143000" cy="761200"/>
          </a:xfrm>
          <a:prstGeom prst="roundRect">
            <a:avLst/>
          </a:prstGeom>
          <a:blipFill dpi="0" rotWithShape="1">
            <a:blip r:embed="rId3"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Decanter</a:t>
            </a:r>
            <a:endParaRPr lang="en-US" sz="1400" dirty="0">
              <a:solidFill>
                <a:schemeClr val="tx1"/>
              </a:solidFill>
              <a:latin typeface="Cambria" panose="02040503050406030204" pitchFamily="18" charset="0"/>
            </a:endParaRPr>
          </a:p>
        </p:txBody>
      </p:sp>
      <p:cxnSp>
        <p:nvCxnSpPr>
          <p:cNvPr id="16" name="Straight Arrow Connector 15"/>
          <p:cNvCxnSpPr>
            <a:stCxn id="14" idx="3"/>
            <a:endCxn id="69" idx="2"/>
          </p:cNvCxnSpPr>
          <p:nvPr/>
        </p:nvCxnSpPr>
        <p:spPr>
          <a:xfrm>
            <a:off x="2362200" y="1656950"/>
            <a:ext cx="1295400" cy="338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2" name="Rectangle 21"/>
          <p:cNvSpPr/>
          <p:nvPr/>
        </p:nvSpPr>
        <p:spPr>
          <a:xfrm>
            <a:off x="2286000" y="1371600"/>
            <a:ext cx="1128835" cy="307777"/>
          </a:xfrm>
          <a:prstGeom prst="rect">
            <a:avLst/>
          </a:prstGeom>
        </p:spPr>
        <p:txBody>
          <a:bodyPr wrap="none">
            <a:spAutoFit/>
          </a:bodyPr>
          <a:lstStyle/>
          <a:p>
            <a:pPr algn="ctr"/>
            <a:r>
              <a:rPr lang="en-US" sz="1400" i="1" dirty="0" smtClean="0">
                <a:latin typeface="Cambria" panose="02040503050406030204" pitchFamily="18" charset="0"/>
              </a:rPr>
              <a:t>Thin stillage</a:t>
            </a:r>
          </a:p>
        </p:txBody>
      </p:sp>
      <p:cxnSp>
        <p:nvCxnSpPr>
          <p:cNvPr id="23" name="Straight Arrow Connector 22"/>
          <p:cNvCxnSpPr/>
          <p:nvPr/>
        </p:nvCxnSpPr>
        <p:spPr>
          <a:xfrm>
            <a:off x="228600" y="1657350"/>
            <a:ext cx="990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4" name="Rectangle 23"/>
          <p:cNvSpPr/>
          <p:nvPr/>
        </p:nvSpPr>
        <p:spPr>
          <a:xfrm>
            <a:off x="0" y="1143000"/>
            <a:ext cx="1219200" cy="738664"/>
          </a:xfrm>
          <a:prstGeom prst="rect">
            <a:avLst/>
          </a:prstGeom>
        </p:spPr>
        <p:txBody>
          <a:bodyPr wrap="square">
            <a:spAutoFit/>
          </a:bodyPr>
          <a:lstStyle/>
          <a:p>
            <a:pPr algn="ctr"/>
            <a:r>
              <a:rPr lang="en-US" sz="1400" b="1" dirty="0" smtClean="0">
                <a:solidFill>
                  <a:srgbClr val="C00000"/>
                </a:solidFill>
                <a:latin typeface="Cambria" panose="02040503050406030204" pitchFamily="18" charset="0"/>
              </a:rPr>
              <a:t>Raw stillage from</a:t>
            </a:r>
          </a:p>
          <a:p>
            <a:pPr algn="ctr"/>
            <a:r>
              <a:rPr lang="en-US" sz="1400" b="1" dirty="0" smtClean="0">
                <a:solidFill>
                  <a:srgbClr val="C00000"/>
                </a:solidFill>
                <a:latin typeface="Cambria" panose="02040503050406030204" pitchFamily="18" charset="0"/>
              </a:rPr>
              <a:t> distillation</a:t>
            </a:r>
            <a:endParaRPr lang="en-US" sz="1400" b="1" dirty="0">
              <a:solidFill>
                <a:srgbClr val="C00000"/>
              </a:solidFill>
              <a:latin typeface="Cambria" panose="02040503050406030204" pitchFamily="18" charset="0"/>
            </a:endParaRPr>
          </a:p>
        </p:txBody>
      </p:sp>
      <p:sp>
        <p:nvSpPr>
          <p:cNvPr id="33" name="Rounded Rectangle 32"/>
          <p:cNvSpPr/>
          <p:nvPr/>
        </p:nvSpPr>
        <p:spPr>
          <a:xfrm>
            <a:off x="838200" y="3086120"/>
            <a:ext cx="1143000" cy="635000"/>
          </a:xfrm>
          <a:prstGeom prst="roundRect">
            <a:avLst/>
          </a:prstGeom>
          <a:blipFill dpi="0" rotWithShape="1">
            <a:blip r:embed="rId4"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Ribbon mixer</a:t>
            </a:r>
            <a:endParaRPr lang="en-US" sz="1400" dirty="0">
              <a:solidFill>
                <a:schemeClr val="tx1"/>
              </a:solidFill>
              <a:latin typeface="Cambria" panose="02040503050406030204" pitchFamily="18" charset="0"/>
            </a:endParaRPr>
          </a:p>
        </p:txBody>
      </p:sp>
      <p:cxnSp>
        <p:nvCxnSpPr>
          <p:cNvPr id="79" name="Straight Connector 78"/>
          <p:cNvCxnSpPr/>
          <p:nvPr/>
        </p:nvCxnSpPr>
        <p:spPr>
          <a:xfrm flipV="1">
            <a:off x="8991600" y="1657350"/>
            <a:ext cx="0" cy="8572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57" name="Rectangle 66"/>
          <p:cNvSpPr>
            <a:spLocks noChangeArrowheads="1"/>
          </p:cNvSpPr>
          <p:nvPr/>
        </p:nvSpPr>
        <p:spPr bwMode="auto">
          <a:xfrm>
            <a:off x="800100" y="434489"/>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ln>
                  <a:solidFill>
                    <a:srgbClr val="990033"/>
                  </a:solidFill>
                </a:ln>
                <a:solidFill>
                  <a:schemeClr val="tx2">
                    <a:lumMod val="75000"/>
                  </a:schemeClr>
                </a:solidFill>
                <a:latin typeface="Cambria" panose="02040503050406030204" pitchFamily="18" charset="0"/>
                <a:cs typeface="Arial" pitchFamily="34" charset="0"/>
              </a:rPr>
              <a:t>DECANTATION, EVAPORATION AND DRYING SECTION</a:t>
            </a:r>
          </a:p>
        </p:txBody>
      </p:sp>
      <p:cxnSp>
        <p:nvCxnSpPr>
          <p:cNvPr id="78" name="Straight Connector 77"/>
          <p:cNvCxnSpPr>
            <a:endCxn id="68" idx="6"/>
          </p:cNvCxnSpPr>
          <p:nvPr/>
        </p:nvCxnSpPr>
        <p:spPr>
          <a:xfrm flipH="1">
            <a:off x="8458199" y="1657350"/>
            <a:ext cx="533401" cy="2984"/>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flipV="1">
            <a:off x="533400" y="2514600"/>
            <a:ext cx="8458200" cy="1905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84" name="Rectangle 83"/>
          <p:cNvSpPr/>
          <p:nvPr/>
        </p:nvSpPr>
        <p:spPr>
          <a:xfrm>
            <a:off x="3200400" y="2209800"/>
            <a:ext cx="2514600" cy="307777"/>
          </a:xfrm>
          <a:prstGeom prst="rect">
            <a:avLst/>
          </a:prstGeom>
        </p:spPr>
        <p:txBody>
          <a:bodyPr wrap="square">
            <a:spAutoFit/>
          </a:bodyPr>
          <a:lstStyle/>
          <a:p>
            <a:pPr algn="ctr"/>
            <a:r>
              <a:rPr lang="en-US" sz="1400" i="1" dirty="0" smtClean="0">
                <a:latin typeface="Cambria" panose="02040503050406030204" pitchFamily="18" charset="0"/>
              </a:rPr>
              <a:t>Concentrated stillage</a:t>
            </a:r>
          </a:p>
        </p:txBody>
      </p:sp>
      <p:cxnSp>
        <p:nvCxnSpPr>
          <p:cNvPr id="89" name="Straight Arrow Connector 88"/>
          <p:cNvCxnSpPr/>
          <p:nvPr/>
        </p:nvCxnSpPr>
        <p:spPr>
          <a:xfrm flipH="1">
            <a:off x="8153400" y="2514600"/>
            <a:ext cx="228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2" name="Straight Arrow Connector 111"/>
          <p:cNvCxnSpPr>
            <a:stCxn id="154" idx="3"/>
            <a:endCxn id="132" idx="1"/>
          </p:cNvCxnSpPr>
          <p:nvPr/>
        </p:nvCxnSpPr>
        <p:spPr>
          <a:xfrm flipV="1">
            <a:off x="7315200" y="3382030"/>
            <a:ext cx="381000" cy="1905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28" name="Rounded Rectangle 127"/>
          <p:cNvSpPr/>
          <p:nvPr/>
        </p:nvSpPr>
        <p:spPr>
          <a:xfrm>
            <a:off x="2514600" y="3092470"/>
            <a:ext cx="1219200" cy="628650"/>
          </a:xfrm>
          <a:prstGeom prst="roundRect">
            <a:avLst/>
          </a:prstGeom>
          <a:blipFill dpi="0" rotWithShape="1">
            <a:blip r:embed="rId4"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Double paddle mixer</a:t>
            </a:r>
            <a:endParaRPr lang="en-US" sz="1400" dirty="0">
              <a:solidFill>
                <a:schemeClr val="tx1"/>
              </a:solidFill>
              <a:latin typeface="Cambria" panose="02040503050406030204" pitchFamily="18" charset="0"/>
            </a:endParaRPr>
          </a:p>
        </p:txBody>
      </p:sp>
      <p:sp>
        <p:nvSpPr>
          <p:cNvPr id="129" name="Rounded Rectangle 128"/>
          <p:cNvSpPr/>
          <p:nvPr/>
        </p:nvSpPr>
        <p:spPr>
          <a:xfrm>
            <a:off x="4114800" y="3111520"/>
            <a:ext cx="1143000" cy="533400"/>
          </a:xfrm>
          <a:prstGeom prst="roundRect">
            <a:avLst/>
          </a:prstGeom>
          <a:blipFill dpi="0" rotWithShape="1">
            <a:blip r:embed="rId4"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Dryer</a:t>
            </a:r>
            <a:endParaRPr lang="en-US" sz="1400" dirty="0">
              <a:solidFill>
                <a:schemeClr val="tx1"/>
              </a:solidFill>
              <a:latin typeface="Cambria" panose="02040503050406030204" pitchFamily="18" charset="0"/>
            </a:endParaRPr>
          </a:p>
        </p:txBody>
      </p:sp>
      <p:sp>
        <p:nvSpPr>
          <p:cNvPr id="132" name="Rounded Rectangle 131"/>
          <p:cNvSpPr/>
          <p:nvPr/>
        </p:nvSpPr>
        <p:spPr>
          <a:xfrm>
            <a:off x="7696200" y="3115330"/>
            <a:ext cx="1143000" cy="533400"/>
          </a:xfrm>
          <a:prstGeom prst="roundRect">
            <a:avLst/>
          </a:prstGeom>
          <a:blipFill dpi="0" rotWithShape="1">
            <a:blip r:embed="rId4"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Silos</a:t>
            </a:r>
            <a:endParaRPr lang="en-US" sz="1400" dirty="0">
              <a:solidFill>
                <a:schemeClr val="tx1"/>
              </a:solidFill>
              <a:latin typeface="Cambria" panose="02040503050406030204" pitchFamily="18" charset="0"/>
            </a:endParaRPr>
          </a:p>
        </p:txBody>
      </p:sp>
      <p:cxnSp>
        <p:nvCxnSpPr>
          <p:cNvPr id="134" name="Straight Arrow Connector 133"/>
          <p:cNvCxnSpPr>
            <a:endCxn id="128" idx="1"/>
          </p:cNvCxnSpPr>
          <p:nvPr/>
        </p:nvCxnSpPr>
        <p:spPr>
          <a:xfrm>
            <a:off x="1981200" y="3397270"/>
            <a:ext cx="533400" cy="9525"/>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a:off x="3733800" y="3416320"/>
            <a:ext cx="381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4" name="Rounded Rectangle 153"/>
          <p:cNvSpPr/>
          <p:nvPr/>
        </p:nvSpPr>
        <p:spPr>
          <a:xfrm>
            <a:off x="6172200" y="3134380"/>
            <a:ext cx="1143000" cy="533400"/>
          </a:xfrm>
          <a:prstGeom prst="roundRect">
            <a:avLst/>
          </a:prstGeom>
          <a:blipFill dpi="0" rotWithShape="1">
            <a:blip r:embed="rId4"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err="1" smtClean="0">
                <a:solidFill>
                  <a:schemeClr val="tx1"/>
                </a:solidFill>
                <a:latin typeface="Cambria" panose="02040503050406030204" pitchFamily="18" charset="0"/>
              </a:rPr>
              <a:t>Pulveriser</a:t>
            </a:r>
            <a:endParaRPr lang="en-US" sz="1400" dirty="0">
              <a:solidFill>
                <a:schemeClr val="tx1"/>
              </a:solidFill>
              <a:latin typeface="Cambria" panose="02040503050406030204" pitchFamily="18" charset="0"/>
            </a:endParaRPr>
          </a:p>
        </p:txBody>
      </p:sp>
      <p:cxnSp>
        <p:nvCxnSpPr>
          <p:cNvPr id="162" name="Straight Connector 161"/>
          <p:cNvCxnSpPr/>
          <p:nvPr/>
        </p:nvCxnSpPr>
        <p:spPr>
          <a:xfrm flipH="1">
            <a:off x="8839200" y="3343930"/>
            <a:ext cx="1524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flipV="1">
            <a:off x="8991600" y="3352800"/>
            <a:ext cx="0" cy="12192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91" name="Rectangle 190"/>
          <p:cNvSpPr/>
          <p:nvPr/>
        </p:nvSpPr>
        <p:spPr>
          <a:xfrm>
            <a:off x="3733800" y="4124980"/>
            <a:ext cx="990600" cy="307777"/>
          </a:xfrm>
          <a:prstGeom prst="rect">
            <a:avLst/>
          </a:prstGeom>
        </p:spPr>
        <p:txBody>
          <a:bodyPr wrap="square">
            <a:spAutoFit/>
          </a:bodyPr>
          <a:lstStyle/>
          <a:p>
            <a:pPr algn="ctr"/>
            <a:r>
              <a:rPr lang="en-US" sz="1400" dirty="0" smtClean="0">
                <a:latin typeface="Cambria" panose="02040503050406030204" pitchFamily="18" charset="0"/>
              </a:rPr>
              <a:t> </a:t>
            </a:r>
            <a:endParaRPr lang="en-IN" sz="1400" dirty="0"/>
          </a:p>
        </p:txBody>
      </p:sp>
      <p:cxnSp>
        <p:nvCxnSpPr>
          <p:cNvPr id="210" name="Straight Connector 209"/>
          <p:cNvCxnSpPr/>
          <p:nvPr/>
        </p:nvCxnSpPr>
        <p:spPr>
          <a:xfrm>
            <a:off x="685800" y="4567238"/>
            <a:ext cx="0" cy="9144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4" name="Straight Arrow Connector 213"/>
          <p:cNvCxnSpPr/>
          <p:nvPr/>
        </p:nvCxnSpPr>
        <p:spPr>
          <a:xfrm flipV="1">
            <a:off x="685800" y="5478238"/>
            <a:ext cx="1066800" cy="816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15" name="Rounded Rectangle 214"/>
          <p:cNvSpPr/>
          <p:nvPr/>
        </p:nvSpPr>
        <p:spPr>
          <a:xfrm>
            <a:off x="1752600" y="5097238"/>
            <a:ext cx="1676400" cy="654050"/>
          </a:xfrm>
          <a:prstGeom prst="roundRect">
            <a:avLst/>
          </a:prstGeom>
          <a:blipFill dpi="0" rotWithShape="1">
            <a:blip r:embed="rId4"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Bagging Machine</a:t>
            </a:r>
            <a:endParaRPr lang="en-US" sz="1400" dirty="0">
              <a:solidFill>
                <a:schemeClr val="tx1"/>
              </a:solidFill>
              <a:latin typeface="Cambria" panose="02040503050406030204" pitchFamily="18" charset="0"/>
            </a:endParaRPr>
          </a:p>
        </p:txBody>
      </p:sp>
      <p:sp>
        <p:nvSpPr>
          <p:cNvPr id="64" name="Oval 63"/>
          <p:cNvSpPr/>
          <p:nvPr/>
        </p:nvSpPr>
        <p:spPr>
          <a:xfrm>
            <a:off x="4648201" y="1241235"/>
            <a:ext cx="838199" cy="838199"/>
          </a:xfrm>
          <a:prstGeom prst="ellipse">
            <a:avLst/>
          </a:prstGeom>
          <a:blipFill dpi="0" rotWithShape="1">
            <a:blip r:embed="rId5"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smtClean="0">
                <a:solidFill>
                  <a:schemeClr val="tx1"/>
                </a:solidFill>
                <a:latin typeface="Cambria" pitchFamily="18" charset="0"/>
              </a:rPr>
              <a:t>FFE-2</a:t>
            </a:r>
            <a:endParaRPr lang="en-IN" sz="1200" dirty="0">
              <a:solidFill>
                <a:schemeClr val="tx1"/>
              </a:solidFill>
              <a:latin typeface="Cambria" pitchFamily="18" charset="0"/>
            </a:endParaRPr>
          </a:p>
        </p:txBody>
      </p:sp>
      <p:sp>
        <p:nvSpPr>
          <p:cNvPr id="65" name="Oval 64"/>
          <p:cNvSpPr/>
          <p:nvPr/>
        </p:nvSpPr>
        <p:spPr>
          <a:xfrm>
            <a:off x="5638800" y="1241234"/>
            <a:ext cx="838199" cy="838199"/>
          </a:xfrm>
          <a:prstGeom prst="ellipse">
            <a:avLst/>
          </a:prstGeom>
          <a:blipFill dpi="0" rotWithShape="1">
            <a:blip r:embed="rId5"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smtClean="0">
                <a:solidFill>
                  <a:schemeClr val="tx1"/>
                </a:solidFill>
                <a:latin typeface="Cambria" pitchFamily="18" charset="0"/>
              </a:rPr>
              <a:t>FFE-3</a:t>
            </a:r>
            <a:endParaRPr lang="en-IN" sz="1200" dirty="0">
              <a:solidFill>
                <a:schemeClr val="tx1"/>
              </a:solidFill>
              <a:latin typeface="Cambria" pitchFamily="18" charset="0"/>
            </a:endParaRPr>
          </a:p>
        </p:txBody>
      </p:sp>
      <p:sp>
        <p:nvSpPr>
          <p:cNvPr id="66" name="Oval 65"/>
          <p:cNvSpPr/>
          <p:nvPr/>
        </p:nvSpPr>
        <p:spPr>
          <a:xfrm>
            <a:off x="6629400" y="1241234"/>
            <a:ext cx="838199" cy="838199"/>
          </a:xfrm>
          <a:prstGeom prst="ellipse">
            <a:avLst/>
          </a:prstGeom>
          <a:blipFill dpi="0" rotWithShape="1">
            <a:blip r:embed="rId5"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smtClean="0">
                <a:solidFill>
                  <a:schemeClr val="tx1"/>
                </a:solidFill>
                <a:latin typeface="Cambria" pitchFamily="18" charset="0"/>
              </a:rPr>
              <a:t>FFE-4</a:t>
            </a:r>
            <a:endParaRPr lang="en-IN" sz="1200" dirty="0">
              <a:solidFill>
                <a:schemeClr val="tx1"/>
              </a:solidFill>
              <a:latin typeface="Cambria" pitchFamily="18" charset="0"/>
            </a:endParaRPr>
          </a:p>
        </p:txBody>
      </p:sp>
      <p:sp>
        <p:nvSpPr>
          <p:cNvPr id="68" name="Oval 67"/>
          <p:cNvSpPr/>
          <p:nvPr/>
        </p:nvSpPr>
        <p:spPr>
          <a:xfrm>
            <a:off x="7620000" y="1241234"/>
            <a:ext cx="838199" cy="838199"/>
          </a:xfrm>
          <a:prstGeom prst="ellipse">
            <a:avLst/>
          </a:prstGeom>
          <a:blipFill dpi="0" rotWithShape="1">
            <a:blip r:embed="rId5"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smtClean="0">
                <a:solidFill>
                  <a:schemeClr val="tx1"/>
                </a:solidFill>
                <a:latin typeface="Cambria" pitchFamily="18" charset="0"/>
              </a:rPr>
              <a:t>FCE-5</a:t>
            </a:r>
            <a:endParaRPr lang="en-IN" sz="1200" dirty="0">
              <a:solidFill>
                <a:schemeClr val="tx1"/>
              </a:solidFill>
              <a:latin typeface="Cambria" pitchFamily="18" charset="0"/>
            </a:endParaRPr>
          </a:p>
        </p:txBody>
      </p:sp>
      <p:sp>
        <p:nvSpPr>
          <p:cNvPr id="69" name="Oval 68"/>
          <p:cNvSpPr/>
          <p:nvPr/>
        </p:nvSpPr>
        <p:spPr>
          <a:xfrm>
            <a:off x="3657600" y="1241234"/>
            <a:ext cx="838199" cy="838199"/>
          </a:xfrm>
          <a:prstGeom prst="ellipse">
            <a:avLst/>
          </a:prstGeom>
          <a:blipFill dpi="0" rotWithShape="1">
            <a:blip r:embed="rId5" cstate="print">
              <a:alphaModFix amt="37000"/>
            </a:blip>
            <a:srcRect/>
            <a:stretch>
              <a:fillRect/>
            </a:stretch>
          </a:blipFill>
          <a:ln w="9525">
            <a:solidFill>
              <a:srgbClr val="006600"/>
            </a:solidFill>
          </a:ln>
          <a:effectLst>
            <a:innerShdw blurRad="63500" dist="50800" dir="5400000">
              <a:prstClr val="black">
                <a:alpha val="50000"/>
              </a:prstClr>
            </a:innerShdw>
          </a:effectLst>
          <a:scene3d>
            <a:camera prst="obliqueTopLeft"/>
            <a:lightRig rig="threePt" dir="t"/>
          </a:scene3d>
          <a:sp3d prstMaterial="powder"/>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smtClean="0">
                <a:solidFill>
                  <a:schemeClr val="tx1"/>
                </a:solidFill>
                <a:latin typeface="Cambria" pitchFamily="18" charset="0"/>
              </a:rPr>
              <a:t>FFE-1</a:t>
            </a:r>
            <a:endParaRPr lang="en-IN" sz="1200" dirty="0">
              <a:solidFill>
                <a:schemeClr val="tx1"/>
              </a:solidFill>
              <a:latin typeface="Cambria" pitchFamily="18" charset="0"/>
            </a:endParaRPr>
          </a:p>
        </p:txBody>
      </p:sp>
      <p:cxnSp>
        <p:nvCxnSpPr>
          <p:cNvPr id="72" name="Straight Arrow Connector 71"/>
          <p:cNvCxnSpPr>
            <a:stCxn id="69" idx="6"/>
            <a:endCxn id="64" idx="2"/>
          </p:cNvCxnSpPr>
          <p:nvPr/>
        </p:nvCxnSpPr>
        <p:spPr>
          <a:xfrm>
            <a:off x="4495799" y="1660334"/>
            <a:ext cx="152402" cy="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4" name="Straight Arrow Connector 73"/>
          <p:cNvCxnSpPr>
            <a:stCxn id="64" idx="6"/>
            <a:endCxn id="65" idx="2"/>
          </p:cNvCxnSpPr>
          <p:nvPr/>
        </p:nvCxnSpPr>
        <p:spPr>
          <a:xfrm flipV="1">
            <a:off x="5486400" y="1660334"/>
            <a:ext cx="152400" cy="1"/>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a:off x="6477000" y="1676400"/>
            <a:ext cx="1524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a:stCxn id="66" idx="6"/>
            <a:endCxn id="68" idx="2"/>
          </p:cNvCxnSpPr>
          <p:nvPr/>
        </p:nvCxnSpPr>
        <p:spPr>
          <a:xfrm>
            <a:off x="7467599" y="1660334"/>
            <a:ext cx="152401"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1" name="Rectangle 80"/>
          <p:cNvSpPr/>
          <p:nvPr/>
        </p:nvSpPr>
        <p:spPr>
          <a:xfrm>
            <a:off x="3429000" y="1143000"/>
            <a:ext cx="5334000" cy="990600"/>
          </a:xfrm>
          <a:prstGeom prst="rect">
            <a:avLst/>
          </a:prstGeom>
          <a:noFill/>
          <a:ln>
            <a:solidFill>
              <a:srgbClr val="006600"/>
            </a:solidFill>
            <a:prstDash val="sysDot"/>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cxnSp>
        <p:nvCxnSpPr>
          <p:cNvPr id="91" name="Straight Connector 90"/>
          <p:cNvCxnSpPr/>
          <p:nvPr/>
        </p:nvCxnSpPr>
        <p:spPr>
          <a:xfrm>
            <a:off x="1524000" y="2051050"/>
            <a:ext cx="0" cy="1524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03" name="Rectangle 102"/>
          <p:cNvSpPr/>
          <p:nvPr/>
        </p:nvSpPr>
        <p:spPr>
          <a:xfrm>
            <a:off x="3352800" y="3772555"/>
            <a:ext cx="1849893" cy="307777"/>
          </a:xfrm>
          <a:prstGeom prst="rect">
            <a:avLst/>
          </a:prstGeom>
        </p:spPr>
        <p:txBody>
          <a:bodyPr wrap="square">
            <a:spAutoFit/>
          </a:bodyPr>
          <a:lstStyle/>
          <a:p>
            <a:pPr algn="ctr"/>
            <a:r>
              <a:rPr lang="en-US" sz="1400" i="1" dirty="0" smtClean="0">
                <a:latin typeface="Cambria" panose="02040503050406030204" pitchFamily="18" charset="0"/>
              </a:rPr>
              <a:t>Screw conveyor</a:t>
            </a:r>
          </a:p>
        </p:txBody>
      </p:sp>
      <p:cxnSp>
        <p:nvCxnSpPr>
          <p:cNvPr id="106" name="Straight Connector 105"/>
          <p:cNvCxnSpPr/>
          <p:nvPr/>
        </p:nvCxnSpPr>
        <p:spPr>
          <a:xfrm flipH="1">
            <a:off x="2971800" y="4123669"/>
            <a:ext cx="2895600" cy="0"/>
          </a:xfrm>
          <a:prstGeom prst="line">
            <a:avLst/>
          </a:prstGeom>
          <a:ln w="25400">
            <a:solidFill>
              <a:schemeClr val="tx1"/>
            </a:solidFill>
            <a:prstDash val="solid"/>
          </a:ln>
        </p:spPr>
        <p:style>
          <a:lnRef idx="1">
            <a:schemeClr val="accent1"/>
          </a:lnRef>
          <a:fillRef idx="0">
            <a:schemeClr val="accent1"/>
          </a:fillRef>
          <a:effectRef idx="0">
            <a:schemeClr val="accent1"/>
          </a:effectRef>
          <a:fontRef idx="minor">
            <a:schemeClr val="tx1"/>
          </a:fontRef>
        </p:style>
      </p:cxnSp>
      <p:cxnSp>
        <p:nvCxnSpPr>
          <p:cNvPr id="110" name="Straight Arrow Connector 109"/>
          <p:cNvCxnSpPr/>
          <p:nvPr/>
        </p:nvCxnSpPr>
        <p:spPr>
          <a:xfrm>
            <a:off x="5257800" y="3362980"/>
            <a:ext cx="9144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4" name="Straight Arrow Connector 113"/>
          <p:cNvCxnSpPr/>
          <p:nvPr/>
        </p:nvCxnSpPr>
        <p:spPr>
          <a:xfrm flipV="1">
            <a:off x="2971800" y="3743980"/>
            <a:ext cx="0" cy="3810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6" name="Straight Connector 115"/>
          <p:cNvCxnSpPr/>
          <p:nvPr/>
        </p:nvCxnSpPr>
        <p:spPr>
          <a:xfrm flipV="1">
            <a:off x="5867400" y="3362980"/>
            <a:ext cx="0" cy="76200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7" name="Straight Arrow Connector 116"/>
          <p:cNvCxnSpPr/>
          <p:nvPr/>
        </p:nvCxnSpPr>
        <p:spPr>
          <a:xfrm flipH="1">
            <a:off x="4572000" y="4124980"/>
            <a:ext cx="228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a:off x="685800" y="4572000"/>
            <a:ext cx="83058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flipH="1">
            <a:off x="381000" y="2209800"/>
            <a:ext cx="1143000" cy="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24" name="Straight Connector 123"/>
          <p:cNvCxnSpPr/>
          <p:nvPr/>
        </p:nvCxnSpPr>
        <p:spPr>
          <a:xfrm>
            <a:off x="381000" y="2209800"/>
            <a:ext cx="0" cy="13817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0" name="Straight Arrow Connector 129"/>
          <p:cNvCxnSpPr/>
          <p:nvPr/>
        </p:nvCxnSpPr>
        <p:spPr>
          <a:xfrm>
            <a:off x="381000" y="3591580"/>
            <a:ext cx="4572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9" name="Straight Arrow Connector 138"/>
          <p:cNvCxnSpPr/>
          <p:nvPr/>
        </p:nvCxnSpPr>
        <p:spPr>
          <a:xfrm>
            <a:off x="533400" y="3286780"/>
            <a:ext cx="304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1" name="Straight Connector 140"/>
          <p:cNvCxnSpPr/>
          <p:nvPr/>
        </p:nvCxnSpPr>
        <p:spPr>
          <a:xfrm flipV="1">
            <a:off x="533400" y="2514600"/>
            <a:ext cx="0" cy="772180"/>
          </a:xfrm>
          <a:prstGeom prst="line">
            <a:avLst/>
          </a:prstGeom>
          <a:ln w="25400">
            <a:solidFill>
              <a:schemeClr val="tx1"/>
            </a:solidFill>
          </a:ln>
        </p:spPr>
        <p:style>
          <a:lnRef idx="1">
            <a:schemeClr val="accent1"/>
          </a:lnRef>
          <a:fillRef idx="0">
            <a:schemeClr val="accent1"/>
          </a:fillRef>
          <a:effectRef idx="0">
            <a:schemeClr val="accent1"/>
          </a:effectRef>
          <a:fontRef idx="minor">
            <a:schemeClr val="tx1"/>
          </a:fontRef>
        </p:style>
      </p:cxnSp>
      <p:sp>
        <p:nvSpPr>
          <p:cNvPr id="146" name="Rounded Rectangle 145"/>
          <p:cNvSpPr/>
          <p:nvPr/>
        </p:nvSpPr>
        <p:spPr>
          <a:xfrm>
            <a:off x="3733800" y="5105400"/>
            <a:ext cx="1676400" cy="654050"/>
          </a:xfrm>
          <a:prstGeom prst="roundRect">
            <a:avLst/>
          </a:prstGeom>
          <a:blipFill dpi="0" rotWithShape="1">
            <a:blip r:embed="rId4" cstate="print">
              <a:alphaModFix amt="46000"/>
            </a:blip>
            <a:srcRect/>
            <a:stretch>
              <a:fillRect/>
            </a:stretch>
          </a:blipFill>
          <a:ln w="6350" cap="flat" cmpd="sng">
            <a:solidFill>
              <a:srgbClr val="006600"/>
            </a:solidFill>
          </a:ln>
          <a:effectLst>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400" dirty="0" smtClean="0">
                <a:solidFill>
                  <a:schemeClr val="tx1"/>
                </a:solidFill>
                <a:latin typeface="Cambria" panose="02040503050406030204" pitchFamily="18" charset="0"/>
              </a:rPr>
              <a:t>Storage Godown</a:t>
            </a:r>
            <a:endParaRPr lang="en-US" sz="1400" dirty="0">
              <a:solidFill>
                <a:schemeClr val="tx1"/>
              </a:solidFill>
              <a:latin typeface="Cambria" panose="02040503050406030204" pitchFamily="18" charset="0"/>
            </a:endParaRPr>
          </a:p>
        </p:txBody>
      </p:sp>
      <p:sp>
        <p:nvSpPr>
          <p:cNvPr id="147" name="Rectangle 146"/>
          <p:cNvSpPr/>
          <p:nvPr/>
        </p:nvSpPr>
        <p:spPr>
          <a:xfrm>
            <a:off x="5867400" y="5181600"/>
            <a:ext cx="2514600" cy="523220"/>
          </a:xfrm>
          <a:prstGeom prst="rect">
            <a:avLst/>
          </a:prstGeom>
        </p:spPr>
        <p:txBody>
          <a:bodyPr wrap="square">
            <a:spAutoFit/>
          </a:bodyPr>
          <a:lstStyle/>
          <a:p>
            <a:pPr algn="ctr"/>
            <a:r>
              <a:rPr lang="en-US" sz="1400" b="1" dirty="0" smtClean="0">
                <a:solidFill>
                  <a:srgbClr val="C00000"/>
                </a:solidFill>
                <a:latin typeface="Cambria" panose="02040503050406030204" pitchFamily="18" charset="0"/>
              </a:rPr>
              <a:t>To cattle feed through lorry truck</a:t>
            </a:r>
          </a:p>
        </p:txBody>
      </p:sp>
      <p:cxnSp>
        <p:nvCxnSpPr>
          <p:cNvPr id="150" name="Straight Arrow Connector 149"/>
          <p:cNvCxnSpPr>
            <a:stCxn id="215" idx="3"/>
            <a:endCxn id="146" idx="1"/>
          </p:cNvCxnSpPr>
          <p:nvPr/>
        </p:nvCxnSpPr>
        <p:spPr>
          <a:xfrm>
            <a:off x="3429000" y="5424263"/>
            <a:ext cx="304800" cy="8162"/>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5" name="Straight Arrow Connector 154"/>
          <p:cNvCxnSpPr/>
          <p:nvPr/>
        </p:nvCxnSpPr>
        <p:spPr>
          <a:xfrm>
            <a:off x="5410200" y="5410200"/>
            <a:ext cx="5334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56" name="Rectangle 66"/>
          <p:cNvSpPr>
            <a:spLocks noChangeArrowheads="1"/>
          </p:cNvSpPr>
          <p:nvPr/>
        </p:nvSpPr>
        <p:spPr bwMode="auto">
          <a:xfrm>
            <a:off x="1371600" y="5867400"/>
            <a:ext cx="1524000"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defTabSz="914400" rtl="0" eaLnBrk="1" fontAlgn="base" latinLnBrk="0" hangingPunct="1">
              <a:lnSpc>
                <a:spcPct val="100000"/>
              </a:lnSpc>
              <a:spcBef>
                <a:spcPct val="0"/>
              </a:spcBef>
              <a:spcAft>
                <a:spcPct val="0"/>
              </a:spcAft>
              <a:buClrTx/>
              <a:buSzTx/>
              <a:buFontTx/>
              <a:buNone/>
              <a:tabLst/>
            </a:pPr>
            <a:r>
              <a:rPr kumimoji="0" lang="en-GB" sz="1400" b="1" i="0" u="none" strike="noStrike" cap="none" normalizeH="0" baseline="0" dirty="0" smtClean="0">
                <a:ln>
                  <a:noFill/>
                </a:ln>
                <a:effectLst/>
                <a:latin typeface="Cambria" panose="02040503050406030204" pitchFamily="18" charset="0"/>
                <a:cs typeface="Arial" pitchFamily="34" charset="0"/>
              </a:rPr>
              <a:t>Abbreviations:</a:t>
            </a:r>
          </a:p>
        </p:txBody>
      </p:sp>
      <p:sp>
        <p:nvSpPr>
          <p:cNvPr id="158" name="Rectangle 157"/>
          <p:cNvSpPr/>
          <p:nvPr/>
        </p:nvSpPr>
        <p:spPr>
          <a:xfrm>
            <a:off x="2743200" y="5943600"/>
            <a:ext cx="3581400" cy="523220"/>
          </a:xfrm>
          <a:prstGeom prst="rect">
            <a:avLst/>
          </a:prstGeom>
          <a:ln w="6350">
            <a:noFill/>
          </a:ln>
        </p:spPr>
        <p:txBody>
          <a:bodyPr wrap="square">
            <a:spAutoFit/>
          </a:bodyPr>
          <a:lstStyle/>
          <a:p>
            <a:pPr lvl="0" fontAlgn="base">
              <a:spcBef>
                <a:spcPct val="0"/>
              </a:spcBef>
              <a:spcAft>
                <a:spcPct val="0"/>
              </a:spcAft>
            </a:pPr>
            <a:r>
              <a:rPr lang="en-GB" sz="1400" dirty="0" smtClean="0">
                <a:latin typeface="Cambria" panose="02040503050406030204" pitchFamily="18" charset="0"/>
                <a:cs typeface="Arial" pitchFamily="34" charset="0"/>
              </a:rPr>
              <a:t>FFE -  Falling film Evaporator</a:t>
            </a:r>
          </a:p>
          <a:p>
            <a:pPr lvl="0" fontAlgn="base">
              <a:spcBef>
                <a:spcPct val="0"/>
              </a:spcBef>
              <a:spcAft>
                <a:spcPct val="0"/>
              </a:spcAft>
            </a:pPr>
            <a:r>
              <a:rPr lang="en-GB" sz="1400" dirty="0" smtClean="0">
                <a:latin typeface="Cambria" panose="02040503050406030204" pitchFamily="18" charset="0"/>
                <a:cs typeface="Arial" pitchFamily="34" charset="0"/>
              </a:rPr>
              <a:t>FCE -  Forced circulation Evaporator</a:t>
            </a:r>
          </a:p>
        </p:txBody>
      </p:sp>
      <p:cxnSp>
        <p:nvCxnSpPr>
          <p:cNvPr id="159" name="Straight Arrow Connector 158"/>
          <p:cNvCxnSpPr/>
          <p:nvPr/>
        </p:nvCxnSpPr>
        <p:spPr>
          <a:xfrm flipH="1">
            <a:off x="685800" y="2209800"/>
            <a:ext cx="228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60" name="Rectangle 159"/>
          <p:cNvSpPr/>
          <p:nvPr/>
        </p:nvSpPr>
        <p:spPr>
          <a:xfrm>
            <a:off x="-533400" y="1905000"/>
            <a:ext cx="2514600" cy="307777"/>
          </a:xfrm>
          <a:prstGeom prst="rect">
            <a:avLst/>
          </a:prstGeom>
        </p:spPr>
        <p:txBody>
          <a:bodyPr wrap="square">
            <a:spAutoFit/>
          </a:bodyPr>
          <a:lstStyle/>
          <a:p>
            <a:pPr algn="ctr"/>
            <a:r>
              <a:rPr lang="en-US" sz="1400" i="1" dirty="0" smtClean="0">
                <a:latin typeface="Cambria" panose="02040503050406030204" pitchFamily="18" charset="0"/>
              </a:rPr>
              <a:t>DWGS </a:t>
            </a:r>
          </a:p>
        </p:txBody>
      </p:sp>
      <p:sp>
        <p:nvSpPr>
          <p:cNvPr id="161" name="Rectangle 160"/>
          <p:cNvSpPr/>
          <p:nvPr/>
        </p:nvSpPr>
        <p:spPr>
          <a:xfrm>
            <a:off x="381000" y="2209800"/>
            <a:ext cx="1447800" cy="307777"/>
          </a:xfrm>
          <a:prstGeom prst="rect">
            <a:avLst/>
          </a:prstGeom>
        </p:spPr>
        <p:txBody>
          <a:bodyPr wrap="square">
            <a:spAutoFit/>
          </a:bodyPr>
          <a:lstStyle/>
          <a:p>
            <a:pPr algn="ctr"/>
            <a:r>
              <a:rPr lang="en-US" sz="1400" i="1" dirty="0" smtClean="0">
                <a:latin typeface="Cambria" panose="02040503050406030204" pitchFamily="18" charset="0"/>
              </a:rPr>
              <a:t>Screw conveyor</a:t>
            </a:r>
          </a:p>
        </p:txBody>
      </p:sp>
      <p:sp>
        <p:nvSpPr>
          <p:cNvPr id="163" name="Rectangle 162"/>
          <p:cNvSpPr/>
          <p:nvPr/>
        </p:nvSpPr>
        <p:spPr>
          <a:xfrm>
            <a:off x="4648200" y="838200"/>
            <a:ext cx="2514600" cy="307777"/>
          </a:xfrm>
          <a:prstGeom prst="rect">
            <a:avLst/>
          </a:prstGeom>
        </p:spPr>
        <p:txBody>
          <a:bodyPr wrap="square">
            <a:spAutoFit/>
          </a:bodyPr>
          <a:lstStyle/>
          <a:p>
            <a:pPr algn="ctr"/>
            <a:r>
              <a:rPr lang="en-US" sz="1400" b="1" dirty="0" smtClean="0">
                <a:latin typeface="Cambria" panose="02040503050406030204" pitchFamily="18" charset="0"/>
              </a:rPr>
              <a:t>Evaporation section</a:t>
            </a:r>
          </a:p>
        </p:txBody>
      </p:sp>
      <p:sp>
        <p:nvSpPr>
          <p:cNvPr id="164" name="Rectangle 163"/>
          <p:cNvSpPr/>
          <p:nvPr/>
        </p:nvSpPr>
        <p:spPr>
          <a:xfrm>
            <a:off x="1828800" y="3048000"/>
            <a:ext cx="838200" cy="307777"/>
          </a:xfrm>
          <a:prstGeom prst="rect">
            <a:avLst/>
          </a:prstGeom>
        </p:spPr>
        <p:txBody>
          <a:bodyPr wrap="square">
            <a:spAutoFit/>
          </a:bodyPr>
          <a:lstStyle/>
          <a:p>
            <a:pPr algn="ctr"/>
            <a:r>
              <a:rPr lang="en-US" sz="1400" i="1" dirty="0" smtClean="0">
                <a:latin typeface="Cambria" panose="02040503050406030204" pitchFamily="18" charset="0"/>
              </a:rPr>
              <a:t>DWGS </a:t>
            </a:r>
          </a:p>
        </p:txBody>
      </p:sp>
      <p:sp>
        <p:nvSpPr>
          <p:cNvPr id="166" name="Rectangle 165"/>
          <p:cNvSpPr/>
          <p:nvPr/>
        </p:nvSpPr>
        <p:spPr>
          <a:xfrm>
            <a:off x="4495800" y="2667000"/>
            <a:ext cx="838200" cy="307777"/>
          </a:xfrm>
          <a:prstGeom prst="rect">
            <a:avLst/>
          </a:prstGeom>
          <a:ln w="3175">
            <a:solidFill>
              <a:schemeClr val="tx1"/>
            </a:solidFill>
          </a:ln>
        </p:spPr>
        <p:txBody>
          <a:bodyPr wrap="square">
            <a:spAutoFit/>
          </a:bodyPr>
          <a:lstStyle/>
          <a:p>
            <a:pPr algn="ctr"/>
            <a:r>
              <a:rPr lang="en-US" sz="1400" b="1" dirty="0" smtClean="0">
                <a:solidFill>
                  <a:srgbClr val="C00000"/>
                </a:solidFill>
                <a:latin typeface="Cambria" panose="02040503050406030204" pitchFamily="18" charset="0"/>
              </a:rPr>
              <a:t>Steam</a:t>
            </a:r>
          </a:p>
        </p:txBody>
      </p:sp>
      <p:cxnSp>
        <p:nvCxnSpPr>
          <p:cNvPr id="167" name="Straight Arrow Connector 166"/>
          <p:cNvCxnSpPr>
            <a:stCxn id="166" idx="2"/>
          </p:cNvCxnSpPr>
          <p:nvPr/>
        </p:nvCxnSpPr>
        <p:spPr>
          <a:xfrm flipH="1">
            <a:off x="4876800" y="2974777"/>
            <a:ext cx="38100" cy="149423"/>
          </a:xfrm>
          <a:prstGeom prst="straightConnector1">
            <a:avLst/>
          </a:prstGeom>
          <a:ln w="25400">
            <a:solidFill>
              <a:schemeClr val="tx1"/>
            </a:solidFill>
            <a:prstDash val="sysDash"/>
            <a:tailEnd type="arrow"/>
          </a:ln>
        </p:spPr>
        <p:style>
          <a:lnRef idx="1">
            <a:schemeClr val="accent1"/>
          </a:lnRef>
          <a:fillRef idx="0">
            <a:schemeClr val="accent1"/>
          </a:fillRef>
          <a:effectRef idx="0">
            <a:schemeClr val="accent1"/>
          </a:effectRef>
          <a:fontRef idx="minor">
            <a:schemeClr val="tx1"/>
          </a:fontRef>
        </p:style>
      </p:cxnSp>
      <p:sp>
        <p:nvSpPr>
          <p:cNvPr id="71"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cxnSp>
        <p:nvCxnSpPr>
          <p:cNvPr id="73" name="Straight Connector 72"/>
          <p:cNvCxnSpPr/>
          <p:nvPr/>
        </p:nvCxnSpPr>
        <p:spPr>
          <a:xfrm>
            <a:off x="381000" y="838200"/>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75"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40</a:t>
            </a:fld>
            <a:endParaRPr lang="en-US" dirty="0"/>
          </a:p>
        </p:txBody>
      </p:sp>
      <p:pic>
        <p:nvPicPr>
          <p:cNvPr id="70" name="Picture 69" descr="AGSC.png"/>
          <p:cNvPicPr>
            <a:picLocks noChangeAspect="1"/>
          </p:cNvPicPr>
          <p:nvPr/>
        </p:nvPicPr>
        <p:blipFill>
          <a:blip r:embed="rId6" cstate="print"/>
          <a:stretch>
            <a:fillRect/>
          </a:stretch>
        </p:blipFill>
        <p:spPr>
          <a:xfrm>
            <a:off x="12888" y="6343492"/>
            <a:ext cx="672912" cy="514505"/>
          </a:xfrm>
          <a:prstGeom prst="rect">
            <a:avLst/>
          </a:prstGeom>
        </p:spPr>
      </p:pic>
      <p:pic>
        <p:nvPicPr>
          <p:cNvPr id="85" name="Picture 4" descr="New Picture.bmp"/>
          <p:cNvPicPr>
            <a:picLocks noChangeAspect="1"/>
          </p:cNvPicPr>
          <p:nvPr/>
        </p:nvPicPr>
        <p:blipFill>
          <a:blip r:embed="rId7"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1259632" y="990601"/>
            <a:ext cx="6984776" cy="4832092"/>
          </a:xfrm>
          <a:prstGeom prst="rect">
            <a:avLst/>
          </a:prstGeom>
          <a:noFill/>
        </p:spPr>
        <p:txBody>
          <a:bodyPr wrap="square" rtlCol="0">
            <a:spAutoFit/>
          </a:bodyPr>
          <a:lstStyle/>
          <a:p>
            <a:pPr algn="just">
              <a:tabLst>
                <a:tab pos="723900" algn="l"/>
              </a:tabLst>
            </a:pPr>
            <a:endParaRPr lang="en-US" sz="1600" dirty="0" smtClean="0">
              <a:latin typeface="Cambria" pitchFamily="18" charset="0"/>
            </a:endParaRPr>
          </a:p>
          <a:p>
            <a:pPr lvl="0" algn="just">
              <a:buBlip>
                <a:blip r:embed="rId2"/>
              </a:buBlip>
              <a:tabLst>
                <a:tab pos="723900" algn="l"/>
              </a:tabLst>
            </a:pPr>
            <a:r>
              <a:rPr lang="en-US" sz="1600" dirty="0" smtClean="0">
                <a:latin typeface="Cambria" pitchFamily="18" charset="0"/>
              </a:rPr>
              <a:t>       	</a:t>
            </a:r>
            <a:r>
              <a:rPr lang="en-US" sz="1600" dirty="0" smtClean="0">
                <a:latin typeface="Trebuchet MS" pitchFamily="34" charset="0"/>
              </a:rPr>
              <a:t>Yield varies from  380  to 500  LITRES/ TONNE  	based on the 	feed stock, it’s exact quality &amp; efficiency of distillery plant. </a:t>
            </a:r>
          </a:p>
          <a:p>
            <a:pPr algn="just">
              <a:buBlip>
                <a:blip r:embed="rId2"/>
              </a:buBlip>
              <a:tabLst>
                <a:tab pos="723900" algn="l"/>
              </a:tabLst>
            </a:pPr>
            <a:endParaRPr lang="en-US" sz="1600" dirty="0" smtClean="0">
              <a:latin typeface="Trebuchet MS" pitchFamily="34" charset="0"/>
            </a:endParaRPr>
          </a:p>
          <a:p>
            <a:pPr lvl="0" algn="just">
              <a:buBlip>
                <a:blip r:embed="rId2"/>
              </a:buBlip>
              <a:tabLst>
                <a:tab pos="723900" algn="l"/>
              </a:tabLst>
            </a:pPr>
            <a:r>
              <a:rPr lang="en-US" sz="1600" dirty="0" smtClean="0">
                <a:latin typeface="Trebuchet MS" pitchFamily="34" charset="0"/>
              </a:rPr>
              <a:t>         Typical liquefaction efficiency 	-   99 % to 99.5 %. </a:t>
            </a:r>
          </a:p>
          <a:p>
            <a:pPr algn="just">
              <a:buBlip>
                <a:blip r:embed="rId2"/>
              </a:buBlip>
              <a:tabLst>
                <a:tab pos="723900" algn="l"/>
              </a:tabLst>
            </a:pPr>
            <a:endParaRPr lang="en-US" sz="1600" dirty="0" smtClean="0">
              <a:latin typeface="Trebuchet MS" pitchFamily="34" charset="0"/>
            </a:endParaRPr>
          </a:p>
          <a:p>
            <a:pPr lvl="0" algn="just">
              <a:buBlip>
                <a:blip r:embed="rId2"/>
              </a:buBlip>
              <a:tabLst>
                <a:tab pos="723900" algn="l"/>
              </a:tabLst>
            </a:pPr>
            <a:r>
              <a:rPr lang="en-US" sz="1600" dirty="0" smtClean="0">
                <a:latin typeface="Trebuchet MS" pitchFamily="34" charset="0"/>
              </a:rPr>
              <a:t>         Typical Fermentation efficiency 	-   92 %  to 94%. </a:t>
            </a:r>
          </a:p>
          <a:p>
            <a:pPr algn="just">
              <a:buBlip>
                <a:blip r:embed="rId2"/>
              </a:buBlip>
              <a:tabLst>
                <a:tab pos="723900" algn="l"/>
              </a:tabLst>
            </a:pPr>
            <a:endParaRPr lang="en-US" sz="1600" dirty="0" smtClean="0">
              <a:latin typeface="Trebuchet MS" pitchFamily="34" charset="0"/>
            </a:endParaRPr>
          </a:p>
          <a:p>
            <a:pPr lvl="0" algn="just">
              <a:buBlip>
                <a:blip r:embed="rId2"/>
              </a:buBlip>
              <a:tabLst>
                <a:tab pos="723900" algn="l"/>
              </a:tabLst>
            </a:pPr>
            <a:r>
              <a:rPr lang="en-US" sz="1600" dirty="0" smtClean="0">
                <a:latin typeface="Trebuchet MS" pitchFamily="34" charset="0"/>
              </a:rPr>
              <a:t>         Typical Distillation efficiency 	-   99 % to 99.5% </a:t>
            </a:r>
          </a:p>
          <a:p>
            <a:pPr algn="just">
              <a:tabLst>
                <a:tab pos="723900" algn="l"/>
              </a:tabLst>
            </a:pPr>
            <a:endParaRPr lang="en-US" sz="1600" dirty="0" smtClean="0">
              <a:latin typeface="Trebuchet MS" pitchFamily="34" charset="0"/>
            </a:endParaRPr>
          </a:p>
          <a:p>
            <a:pPr lvl="0" algn="just">
              <a:buBlip>
                <a:blip r:embed="rId2"/>
              </a:buBlip>
              <a:tabLst>
                <a:tab pos="723900" algn="l"/>
              </a:tabLst>
            </a:pPr>
            <a:r>
              <a:rPr lang="en-US" sz="1600" dirty="0" smtClean="0">
                <a:latin typeface="Trebuchet MS" pitchFamily="34" charset="0"/>
              </a:rPr>
              <a:t>         Typical MSDH efficiency           	-   99.8 % to 99.9 %</a:t>
            </a:r>
          </a:p>
          <a:p>
            <a:pPr algn="just">
              <a:tabLst>
                <a:tab pos="723900" algn="l"/>
              </a:tabLst>
            </a:pPr>
            <a:endParaRPr lang="en-US" sz="1600" dirty="0" smtClean="0">
              <a:latin typeface="Trebuchet MS" pitchFamily="34" charset="0"/>
            </a:endParaRPr>
          </a:p>
          <a:p>
            <a:pPr lvl="0" algn="just">
              <a:buBlip>
                <a:blip r:embed="rId2"/>
              </a:buBlip>
              <a:tabLst>
                <a:tab pos="723900" algn="l"/>
              </a:tabLst>
            </a:pPr>
            <a:r>
              <a:rPr lang="en-US" sz="1600" dirty="0" smtClean="0">
                <a:latin typeface="Trebuchet MS" pitchFamily="34" charset="0"/>
              </a:rPr>
              <a:t>         Conical bottom </a:t>
            </a:r>
            <a:r>
              <a:rPr lang="en-US" sz="1600" dirty="0" err="1" smtClean="0">
                <a:latin typeface="Trebuchet MS" pitchFamily="34" charset="0"/>
              </a:rPr>
              <a:t>fermenters</a:t>
            </a:r>
            <a:endParaRPr lang="en-US" sz="1600" dirty="0" smtClean="0">
              <a:latin typeface="Trebuchet MS" pitchFamily="34" charset="0"/>
            </a:endParaRPr>
          </a:p>
          <a:p>
            <a:pPr lvl="0" algn="just">
              <a:tabLst>
                <a:tab pos="723900" algn="l"/>
              </a:tabLst>
            </a:pPr>
            <a:endParaRPr lang="en-US" sz="1600" dirty="0" smtClean="0">
              <a:latin typeface="Trebuchet MS" pitchFamily="34" charset="0"/>
            </a:endParaRPr>
          </a:p>
          <a:p>
            <a:pPr lvl="0" algn="just">
              <a:buBlip>
                <a:blip r:embed="rId2"/>
              </a:buBlip>
              <a:tabLst>
                <a:tab pos="723900" algn="l"/>
              </a:tabLst>
            </a:pPr>
            <a:r>
              <a:rPr lang="en-US" sz="1600" dirty="0" smtClean="0">
                <a:latin typeface="Trebuchet MS" pitchFamily="34" charset="0"/>
              </a:rPr>
              <a:t> 	Top mounted agitators for </a:t>
            </a:r>
            <a:r>
              <a:rPr lang="en-US" sz="1600" dirty="0" err="1" smtClean="0">
                <a:latin typeface="Trebuchet MS" pitchFamily="34" charset="0"/>
              </a:rPr>
              <a:t>Fermenters</a:t>
            </a:r>
            <a:r>
              <a:rPr lang="en-US" sz="1600" dirty="0" smtClean="0">
                <a:latin typeface="Trebuchet MS" pitchFamily="34" charset="0"/>
              </a:rPr>
              <a:t>. </a:t>
            </a:r>
          </a:p>
          <a:p>
            <a:pPr algn="just">
              <a:tabLst>
                <a:tab pos="723900" algn="l"/>
              </a:tabLst>
            </a:pPr>
            <a:endParaRPr lang="en-US" sz="1600" dirty="0" smtClean="0">
              <a:latin typeface="Trebuchet MS" pitchFamily="34" charset="0"/>
            </a:endParaRPr>
          </a:p>
          <a:p>
            <a:pPr lvl="0" algn="just">
              <a:buBlip>
                <a:blip r:embed="rId2"/>
              </a:buBlip>
              <a:tabLst>
                <a:tab pos="723900" algn="l"/>
              </a:tabLst>
            </a:pPr>
            <a:r>
              <a:rPr lang="en-US" sz="1600" dirty="0" smtClean="0">
                <a:latin typeface="Trebuchet MS" pitchFamily="34" charset="0"/>
              </a:rPr>
              <a:t>         Wide Gap PHEs in Fermentation section. </a:t>
            </a:r>
          </a:p>
          <a:p>
            <a:pPr algn="just"/>
            <a:r>
              <a:rPr lang="en-US" dirty="0" smtClean="0">
                <a:latin typeface="Cambria" pitchFamily="18" charset="0"/>
              </a:rPr>
              <a:t> </a:t>
            </a:r>
          </a:p>
          <a:p>
            <a:pPr lvl="0" algn="just"/>
            <a:r>
              <a:rPr lang="en-US" dirty="0" smtClean="0"/>
              <a:t>              	</a:t>
            </a:r>
            <a:endParaRPr lang="en-US" dirty="0">
              <a:latin typeface="Cambria" pitchFamily="18" charset="0"/>
              <a:ea typeface="Cambria" pitchFamily="18" charset="0"/>
            </a:endParaRPr>
          </a:p>
        </p:txBody>
      </p:sp>
      <p:sp>
        <p:nvSpPr>
          <p:cNvPr id="9" name="Rectangle 66"/>
          <p:cNvSpPr>
            <a:spLocks noChangeArrowheads="1"/>
          </p:cNvSpPr>
          <p:nvPr/>
        </p:nvSpPr>
        <p:spPr bwMode="auto">
          <a:xfrm>
            <a:off x="800100" y="487978"/>
            <a:ext cx="7543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sz="1600" b="1" cap="all" dirty="0" smtClean="0">
                <a:ln w="0"/>
                <a:solidFill>
                  <a:schemeClr val="accent1">
                    <a:lumMod val="75000"/>
                  </a:schemeClr>
                </a:solidFill>
                <a:effectLst>
                  <a:reflection blurRad="12700" stA="50000" endPos="50000" dist="5000" dir="5400000" sy="-100000" rotWithShape="0"/>
                </a:effectLst>
                <a:latin typeface="Cambria" panose="02040503050406030204" pitchFamily="18" charset="0"/>
                <a:cs typeface="Arial" pitchFamily="34" charset="0"/>
              </a:rPr>
              <a:t>SALIENT TECHNICAL ASPECTS</a:t>
            </a:r>
            <a:endParaRPr kumimoji="0" lang="en-GB" sz="1600" b="1" i="0" u="none" strike="noStrike" cap="all" normalizeH="0" baseline="0" dirty="0" smtClean="0">
              <a:ln w="0"/>
              <a:solidFill>
                <a:schemeClr val="accent1">
                  <a:lumMod val="75000"/>
                </a:schemeClr>
              </a:solidFill>
              <a:effectLst>
                <a:reflection blurRad="12700" stA="50000" endPos="50000" dist="5000" dir="5400000" sy="-100000" rotWithShape="0"/>
              </a:effectLst>
              <a:latin typeface="Cambria" panose="02040503050406030204" pitchFamily="18" charset="0"/>
              <a:cs typeface="Arial" pitchFamily="34" charset="0"/>
            </a:endParaRPr>
          </a:p>
        </p:txBody>
      </p:sp>
      <p:sp>
        <p:nvSpPr>
          <p:cNvPr id="11" name="Rectangle 66"/>
          <p:cNvSpPr>
            <a:spLocks noChangeArrowheads="1"/>
          </p:cNvSpPr>
          <p:nvPr/>
        </p:nvSpPr>
        <p:spPr bwMode="auto">
          <a:xfrm>
            <a:off x="1684230" y="106977"/>
            <a:ext cx="577554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sz="2000"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sz="2000" dirty="0" smtClean="0">
              <a:ln>
                <a:solidFill>
                  <a:srgbClr val="0070C0"/>
                </a:solidFill>
              </a:ln>
              <a:solidFill>
                <a:srgbClr val="000066"/>
              </a:solidFill>
              <a:latin typeface="Cambria" panose="02040503050406030204" pitchFamily="18" charset="0"/>
              <a:cs typeface="Arial" pitchFamily="34" charset="0"/>
            </a:endParaRPr>
          </a:p>
        </p:txBody>
      </p:sp>
      <p:cxnSp>
        <p:nvCxnSpPr>
          <p:cNvPr id="12" name="Straight Connector 11"/>
          <p:cNvCxnSpPr/>
          <p:nvPr/>
        </p:nvCxnSpPr>
        <p:spPr>
          <a:xfrm>
            <a:off x="381000" y="838200"/>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13"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41</a:t>
            </a:fld>
            <a:endParaRPr lang="en-US" dirty="0"/>
          </a:p>
        </p:txBody>
      </p:sp>
      <p:pic>
        <p:nvPicPr>
          <p:cNvPr id="10" name="Picture 9" descr="AGSC.png"/>
          <p:cNvPicPr>
            <a:picLocks noChangeAspect="1"/>
          </p:cNvPicPr>
          <p:nvPr/>
        </p:nvPicPr>
        <p:blipFill>
          <a:blip r:embed="rId3" cstate="print"/>
          <a:stretch>
            <a:fillRect/>
          </a:stretch>
        </p:blipFill>
        <p:spPr>
          <a:xfrm>
            <a:off x="12888" y="6343492"/>
            <a:ext cx="672912" cy="514505"/>
          </a:xfrm>
          <a:prstGeom prst="rect">
            <a:avLst/>
          </a:prstGeom>
        </p:spPr>
      </p:pic>
      <p:pic>
        <p:nvPicPr>
          <p:cNvPr id="16" name="Picture 4" descr="New Picture.bmp"/>
          <p:cNvPicPr>
            <a:picLocks noChangeAspect="1"/>
          </p:cNvPicPr>
          <p:nvPr/>
        </p:nvPicPr>
        <p:blipFill>
          <a:blip r:embed="rId4"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p:cNvSpPr txBox="1"/>
          <p:nvPr/>
        </p:nvSpPr>
        <p:spPr>
          <a:xfrm>
            <a:off x="971600" y="838200"/>
            <a:ext cx="7344816" cy="5324535"/>
          </a:xfrm>
          <a:prstGeom prst="rect">
            <a:avLst/>
          </a:prstGeom>
          <a:noFill/>
        </p:spPr>
        <p:txBody>
          <a:bodyPr wrap="square" rtlCol="0">
            <a:spAutoFit/>
          </a:bodyPr>
          <a:lstStyle/>
          <a:p>
            <a:pPr algn="just"/>
            <a:r>
              <a:rPr lang="en-US" dirty="0" smtClean="0">
                <a:solidFill>
                  <a:srgbClr val="7030A0"/>
                </a:solidFill>
              </a:rPr>
              <a:t> </a:t>
            </a:r>
            <a:endParaRPr lang="en-US" sz="1600" dirty="0" smtClean="0">
              <a:solidFill>
                <a:srgbClr val="7030A0"/>
              </a:solidFill>
            </a:endParaRPr>
          </a:p>
          <a:p>
            <a:pPr lvl="0" algn="just">
              <a:buBlip>
                <a:blip r:embed="rId2"/>
              </a:buBlip>
              <a:tabLst>
                <a:tab pos="900113" algn="l"/>
              </a:tabLst>
            </a:pPr>
            <a:r>
              <a:rPr lang="en-US" sz="1600" dirty="0" smtClean="0">
                <a:solidFill>
                  <a:srgbClr val="7030A0"/>
                </a:solidFill>
              </a:rPr>
              <a:t>        </a:t>
            </a:r>
            <a:r>
              <a:rPr lang="en-US" sz="1600" dirty="0" smtClean="0">
                <a:solidFill>
                  <a:srgbClr val="7030A0"/>
                </a:solidFill>
                <a:latin typeface="Times New Roman" pitchFamily="18" charset="0"/>
                <a:cs typeface="Times New Roman" pitchFamily="18" charset="0"/>
              </a:rPr>
              <a:t>  </a:t>
            </a:r>
            <a:r>
              <a:rPr lang="en-US" sz="1600" dirty="0" smtClean="0">
                <a:latin typeface="Trebuchet MS" pitchFamily="34" charset="0"/>
                <a:cs typeface="Times New Roman" pitchFamily="18" charset="0"/>
              </a:rPr>
              <a:t>	AA quality exactly as per IS 15464 and exclusive requirement of  	additional column. </a:t>
            </a:r>
          </a:p>
          <a:p>
            <a:pPr algn="just">
              <a:tabLst>
                <a:tab pos="900113" algn="l"/>
              </a:tabLst>
            </a:pPr>
            <a:endParaRPr lang="en-US" sz="1600" dirty="0" smtClean="0">
              <a:latin typeface="Trebuchet MS" pitchFamily="34" charset="0"/>
              <a:cs typeface="Times New Roman" pitchFamily="18" charset="0"/>
            </a:endParaRPr>
          </a:p>
          <a:p>
            <a:pPr lvl="0" algn="just">
              <a:buBlip>
                <a:blip r:embed="rId2"/>
              </a:buBlip>
              <a:tabLst>
                <a:tab pos="900113" algn="l"/>
              </a:tabLst>
            </a:pPr>
            <a:r>
              <a:rPr lang="en-US" sz="1600" dirty="0" smtClean="0">
                <a:latin typeface="Trebuchet MS" pitchFamily="34" charset="0"/>
                <a:cs typeface="Times New Roman" pitchFamily="18" charset="0"/>
              </a:rPr>
              <a:t>     	Protein content in feed stock and resulting Protein content in 	final DDGS.</a:t>
            </a:r>
          </a:p>
          <a:p>
            <a:pPr lvl="0" algn="just">
              <a:buBlip>
                <a:blip r:embed="rId2"/>
              </a:buBlip>
              <a:tabLst>
                <a:tab pos="900113" algn="l"/>
              </a:tabLst>
            </a:pPr>
            <a:endParaRPr lang="en-US" sz="1600" dirty="0" smtClean="0">
              <a:latin typeface="Trebuchet MS" pitchFamily="34" charset="0"/>
              <a:cs typeface="Times New Roman" pitchFamily="18" charset="0"/>
            </a:endParaRPr>
          </a:p>
          <a:p>
            <a:pPr lvl="0" algn="just">
              <a:buBlip>
                <a:blip r:embed="rId2"/>
              </a:buBlip>
              <a:tabLst>
                <a:tab pos="900113" algn="l"/>
              </a:tabLst>
            </a:pPr>
            <a:endParaRPr lang="en-US" sz="1600" dirty="0" smtClean="0">
              <a:latin typeface="Trebuchet MS" pitchFamily="34" charset="0"/>
              <a:cs typeface="Times New Roman" pitchFamily="18" charset="0"/>
            </a:endParaRPr>
          </a:p>
          <a:p>
            <a:pPr lvl="0">
              <a:buFont typeface="Wingdings" pitchFamily="2" charset="2"/>
              <a:buChar char="Ø"/>
            </a:pPr>
            <a:endParaRPr lang="en-US" sz="1600" dirty="0" smtClean="0">
              <a:solidFill>
                <a:srgbClr val="7030A0"/>
              </a:solidFill>
              <a:latin typeface="Trebuchet MS" pitchFamily="34" charset="0"/>
              <a:cs typeface="Times New Roman" pitchFamily="18" charset="0"/>
            </a:endParaRPr>
          </a:p>
          <a:p>
            <a:pPr lvl="0"/>
            <a:endParaRPr lang="en-US" sz="1600" dirty="0" smtClean="0">
              <a:solidFill>
                <a:srgbClr val="7030A0"/>
              </a:solidFill>
              <a:latin typeface="Trebuchet MS" pitchFamily="34" charset="0"/>
              <a:cs typeface="Times New Roman" pitchFamily="18" charset="0"/>
            </a:endParaRPr>
          </a:p>
          <a:p>
            <a:r>
              <a:rPr lang="en-US" sz="1600" dirty="0" smtClean="0">
                <a:solidFill>
                  <a:srgbClr val="7030A0"/>
                </a:solidFill>
                <a:latin typeface="Trebuchet MS" pitchFamily="34" charset="0"/>
                <a:cs typeface="Times New Roman" pitchFamily="18" charset="0"/>
              </a:rPr>
              <a:t> </a:t>
            </a:r>
          </a:p>
          <a:p>
            <a:endParaRPr lang="en-US" sz="1600" dirty="0" smtClean="0">
              <a:latin typeface="Trebuchet MS" pitchFamily="34" charset="0"/>
              <a:cs typeface="Times New Roman" pitchFamily="18" charset="0"/>
            </a:endParaRPr>
          </a:p>
          <a:p>
            <a:endParaRPr lang="en-US" sz="1600" dirty="0" smtClean="0">
              <a:latin typeface="Trebuchet MS" pitchFamily="34" charset="0"/>
              <a:cs typeface="Times New Roman" pitchFamily="18" charset="0"/>
            </a:endParaRPr>
          </a:p>
          <a:p>
            <a:endParaRPr lang="en-US" sz="1600" dirty="0" smtClean="0">
              <a:latin typeface="Trebuchet MS" pitchFamily="34" charset="0"/>
              <a:cs typeface="Times New Roman" pitchFamily="18" charset="0"/>
            </a:endParaRPr>
          </a:p>
          <a:p>
            <a:endParaRPr lang="en-US" sz="1600" dirty="0" smtClean="0">
              <a:latin typeface="Trebuchet MS" pitchFamily="34" charset="0"/>
              <a:cs typeface="Times New Roman" pitchFamily="18" charset="0"/>
            </a:endParaRPr>
          </a:p>
          <a:p>
            <a:pPr>
              <a:buBlip>
                <a:blip r:embed="rId2"/>
              </a:buBlip>
              <a:tabLst>
                <a:tab pos="900113" algn="l"/>
              </a:tabLst>
            </a:pPr>
            <a:endParaRPr lang="en-US" sz="1600" dirty="0" smtClean="0">
              <a:latin typeface="Trebuchet MS" pitchFamily="34" charset="0"/>
              <a:cs typeface="Times New Roman" pitchFamily="18" charset="0"/>
            </a:endParaRPr>
          </a:p>
          <a:p>
            <a:pPr>
              <a:buBlip>
                <a:blip r:embed="rId2"/>
              </a:buBlip>
              <a:tabLst>
                <a:tab pos="900113" algn="l"/>
              </a:tabLst>
            </a:pPr>
            <a:r>
              <a:rPr lang="en-US" sz="1600" dirty="0" smtClean="0">
                <a:latin typeface="Trebuchet MS" pitchFamily="34" charset="0"/>
                <a:cs typeface="Times New Roman" pitchFamily="18" charset="0"/>
              </a:rPr>
              <a:t>         	Thin </a:t>
            </a:r>
            <a:r>
              <a:rPr lang="en-US" sz="1600" dirty="0" err="1" smtClean="0">
                <a:latin typeface="Trebuchet MS" pitchFamily="34" charset="0"/>
                <a:cs typeface="Times New Roman" pitchFamily="18" charset="0"/>
              </a:rPr>
              <a:t>stillage</a:t>
            </a:r>
            <a:r>
              <a:rPr lang="en-US" sz="1600" dirty="0" smtClean="0">
                <a:latin typeface="Trebuchet MS" pitchFamily="34" charset="0"/>
                <a:cs typeface="Times New Roman" pitchFamily="18" charset="0"/>
              </a:rPr>
              <a:t> recycling percentage. </a:t>
            </a:r>
          </a:p>
          <a:p>
            <a:pPr>
              <a:tabLst>
                <a:tab pos="900113" algn="l"/>
              </a:tabLst>
            </a:pPr>
            <a:endParaRPr lang="en-US" sz="1600" dirty="0" smtClean="0">
              <a:latin typeface="Trebuchet MS" pitchFamily="34" charset="0"/>
              <a:cs typeface="Times New Roman" pitchFamily="18" charset="0"/>
            </a:endParaRPr>
          </a:p>
          <a:p>
            <a:pPr>
              <a:buBlip>
                <a:blip r:embed="rId2"/>
              </a:buBlip>
              <a:tabLst>
                <a:tab pos="900113" algn="l"/>
              </a:tabLst>
            </a:pPr>
            <a:r>
              <a:rPr lang="en-US" sz="1600" dirty="0" smtClean="0">
                <a:latin typeface="Trebuchet MS" pitchFamily="34" charset="0"/>
                <a:cs typeface="Times New Roman" pitchFamily="18" charset="0"/>
              </a:rPr>
              <a:t>  	Raw spent lees recycling.</a:t>
            </a:r>
          </a:p>
          <a:p>
            <a:pPr>
              <a:tabLst>
                <a:tab pos="900113" algn="l"/>
              </a:tabLst>
            </a:pPr>
            <a:endParaRPr lang="en-US" sz="1600" dirty="0" smtClean="0">
              <a:latin typeface="Trebuchet MS" pitchFamily="34" charset="0"/>
              <a:cs typeface="Times New Roman" pitchFamily="18" charset="0"/>
            </a:endParaRPr>
          </a:p>
          <a:p>
            <a:pPr>
              <a:buBlip>
                <a:blip r:embed="rId2"/>
              </a:buBlip>
              <a:tabLst>
                <a:tab pos="900113" algn="l"/>
              </a:tabLst>
            </a:pPr>
            <a:r>
              <a:rPr lang="en-US" sz="1600" dirty="0" smtClean="0">
                <a:latin typeface="Trebuchet MS" pitchFamily="34" charset="0"/>
                <a:cs typeface="Times New Roman" pitchFamily="18" charset="0"/>
              </a:rPr>
              <a:t>        	Raw Process condensate recycling. </a:t>
            </a:r>
            <a:r>
              <a:rPr lang="en-US" sz="1600" dirty="0" smtClean="0">
                <a:latin typeface="Trebuchet MS" pitchFamily="34" charset="0"/>
              </a:rPr>
              <a:t> </a:t>
            </a:r>
            <a:r>
              <a:rPr lang="en-US" sz="1600" dirty="0" smtClean="0"/>
              <a:t>    </a:t>
            </a:r>
            <a:r>
              <a:rPr lang="en-US" dirty="0" smtClean="0"/>
              <a:t>  </a:t>
            </a:r>
            <a:endParaRPr lang="en-US" sz="1600" dirty="0">
              <a:latin typeface="Cambria" pitchFamily="18" charset="0"/>
              <a:ea typeface="Cambria" pitchFamily="18" charset="0"/>
            </a:endParaRPr>
          </a:p>
        </p:txBody>
      </p:sp>
      <p:graphicFrame>
        <p:nvGraphicFramePr>
          <p:cNvPr id="7" name="Table 6"/>
          <p:cNvGraphicFramePr>
            <a:graphicFrameLocks noGrp="1"/>
          </p:cNvGraphicFramePr>
          <p:nvPr/>
        </p:nvGraphicFramePr>
        <p:xfrm>
          <a:off x="935596" y="2743200"/>
          <a:ext cx="7380819" cy="1765920"/>
        </p:xfrm>
        <a:graphic>
          <a:graphicData uri="http://schemas.openxmlformats.org/drawingml/2006/table">
            <a:tbl>
              <a:tblPr firstRow="1" bandRow="1">
                <a:tableStyleId>{3B4B98B0-60AC-42C2-AFA5-B58CD77FA1E5}</a:tableStyleId>
              </a:tblPr>
              <a:tblGrid>
                <a:gridCol w="885976"/>
                <a:gridCol w="2839957"/>
                <a:gridCol w="2260304"/>
                <a:gridCol w="1394582"/>
              </a:tblGrid>
              <a:tr h="836488">
                <a:tc>
                  <a:txBody>
                    <a:bodyPr/>
                    <a:lstStyle/>
                    <a:p>
                      <a:pPr algn="ctr"/>
                      <a:r>
                        <a:rPr lang="en-US" sz="1600" dirty="0" smtClean="0">
                          <a:latin typeface="Trebuchet MS" pitchFamily="34" charset="0"/>
                        </a:rPr>
                        <a:t>S.</a:t>
                      </a:r>
                    </a:p>
                    <a:p>
                      <a:pPr algn="ctr"/>
                      <a:r>
                        <a:rPr lang="en-US" sz="1600" dirty="0" smtClean="0">
                          <a:latin typeface="Trebuchet MS" pitchFamily="34" charset="0"/>
                        </a:rPr>
                        <a:t>NO</a:t>
                      </a:r>
                      <a:endParaRPr lang="en-US" sz="1600" dirty="0">
                        <a:latin typeface="Trebuchet MS" pitchFamily="34" charset="0"/>
                        <a:cs typeface="Times New Roman" pitchFamily="18" charset="0"/>
                      </a:endParaRPr>
                    </a:p>
                  </a:txBody>
                  <a:tcPr>
                    <a:solidFill>
                      <a:schemeClr val="accent2">
                        <a:lumMod val="60000"/>
                        <a:lumOff val="40000"/>
                      </a:schemeClr>
                    </a:solidFill>
                  </a:tcPr>
                </a:tc>
                <a:tc>
                  <a:txBody>
                    <a:bodyPr/>
                    <a:lstStyle/>
                    <a:p>
                      <a:pPr algn="ctr"/>
                      <a:r>
                        <a:rPr lang="en-US" sz="1600" dirty="0" smtClean="0">
                          <a:latin typeface="Trebuchet MS" pitchFamily="34" charset="0"/>
                        </a:rPr>
                        <a:t>DESCRIPTION</a:t>
                      </a:r>
                      <a:endParaRPr lang="en-US" sz="1600" dirty="0">
                        <a:latin typeface="Trebuchet MS" pitchFamily="34" charset="0"/>
                        <a:cs typeface="Times New Roman" pitchFamily="18" charset="0"/>
                      </a:endParaRPr>
                    </a:p>
                  </a:txBody>
                  <a:tcPr>
                    <a:solidFill>
                      <a:schemeClr val="accent2">
                        <a:lumMod val="60000"/>
                        <a:lumOff val="40000"/>
                      </a:schemeClr>
                    </a:solidFill>
                  </a:tcPr>
                </a:tc>
                <a:tc>
                  <a:txBody>
                    <a:bodyPr/>
                    <a:lstStyle/>
                    <a:p>
                      <a:pPr algn="ctr"/>
                      <a:r>
                        <a:rPr lang="en-US" sz="1600" dirty="0" smtClean="0">
                          <a:latin typeface="Trebuchet MS" pitchFamily="34" charset="0"/>
                        </a:rPr>
                        <a:t>100% </a:t>
                      </a:r>
                    </a:p>
                    <a:p>
                      <a:pPr algn="ctr"/>
                      <a:r>
                        <a:rPr lang="en-US" sz="1600" dirty="0" smtClean="0">
                          <a:latin typeface="Trebuchet MS" pitchFamily="34" charset="0"/>
                        </a:rPr>
                        <a:t>Broken rice (%)</a:t>
                      </a:r>
                      <a:endParaRPr lang="en-US" sz="1600" dirty="0">
                        <a:latin typeface="Trebuchet MS" pitchFamily="34" charset="0"/>
                        <a:cs typeface="Times New Roman" pitchFamily="18" charset="0"/>
                      </a:endParaRPr>
                    </a:p>
                  </a:txBody>
                  <a:tcPr>
                    <a:solidFill>
                      <a:schemeClr val="accent2">
                        <a:lumMod val="60000"/>
                        <a:lumOff val="40000"/>
                      </a:schemeClr>
                    </a:solidFill>
                  </a:tcPr>
                </a:tc>
                <a:tc>
                  <a:txBody>
                    <a:bodyPr/>
                    <a:lstStyle/>
                    <a:p>
                      <a:pPr algn="ctr"/>
                      <a:r>
                        <a:rPr lang="en-US" sz="1600" dirty="0" smtClean="0">
                          <a:latin typeface="Trebuchet MS" pitchFamily="34" charset="0"/>
                        </a:rPr>
                        <a:t>100% </a:t>
                      </a:r>
                    </a:p>
                    <a:p>
                      <a:pPr algn="ctr"/>
                      <a:r>
                        <a:rPr lang="en-US" sz="1600" dirty="0" smtClean="0">
                          <a:latin typeface="Trebuchet MS" pitchFamily="34" charset="0"/>
                        </a:rPr>
                        <a:t>Maize </a:t>
                      </a:r>
                    </a:p>
                    <a:p>
                      <a:pPr algn="ctr"/>
                      <a:r>
                        <a:rPr lang="en-US" sz="1600" dirty="0" smtClean="0">
                          <a:latin typeface="Trebuchet MS" pitchFamily="34" charset="0"/>
                        </a:rPr>
                        <a:t>(%)</a:t>
                      </a:r>
                      <a:endParaRPr lang="en-US" sz="1600" dirty="0">
                        <a:latin typeface="Trebuchet MS" pitchFamily="34" charset="0"/>
                        <a:cs typeface="Times New Roman" pitchFamily="18" charset="0"/>
                      </a:endParaRPr>
                    </a:p>
                  </a:txBody>
                  <a:tcPr>
                    <a:solidFill>
                      <a:schemeClr val="accent2">
                        <a:lumMod val="60000"/>
                        <a:lumOff val="40000"/>
                      </a:schemeClr>
                    </a:solidFill>
                  </a:tcPr>
                </a:tc>
              </a:tr>
              <a:tr h="588640">
                <a:tc>
                  <a:txBody>
                    <a:bodyPr/>
                    <a:lstStyle/>
                    <a:p>
                      <a:pPr algn="ctr"/>
                      <a:r>
                        <a:rPr lang="en-US" sz="1600" dirty="0" smtClean="0">
                          <a:latin typeface="Trebuchet MS" pitchFamily="34" charset="0"/>
                        </a:rPr>
                        <a:t>1</a:t>
                      </a:r>
                      <a:endParaRPr lang="en-US" sz="1600" dirty="0">
                        <a:solidFill>
                          <a:srgbClr val="7030A0"/>
                        </a:solidFill>
                        <a:latin typeface="Trebuchet MS" pitchFamily="34" charset="0"/>
                        <a:cs typeface="Times New Roman" pitchFamily="18" charset="0"/>
                      </a:endParaRPr>
                    </a:p>
                  </a:txBody>
                  <a:tcPr/>
                </a:tc>
                <a:tc>
                  <a:txBody>
                    <a:bodyPr/>
                    <a:lstStyle/>
                    <a:p>
                      <a:pPr algn="just"/>
                      <a:r>
                        <a:rPr lang="en-US" sz="1600" dirty="0" smtClean="0">
                          <a:latin typeface="Trebuchet MS" pitchFamily="34" charset="0"/>
                        </a:rPr>
                        <a:t>Protein in feed stock </a:t>
                      </a:r>
                      <a:endParaRPr lang="en-US" sz="1600" dirty="0">
                        <a:solidFill>
                          <a:schemeClr val="tx1"/>
                        </a:solidFill>
                        <a:latin typeface="Trebuchet MS" pitchFamily="34" charset="0"/>
                        <a:cs typeface="Times New Roman" pitchFamily="18" charset="0"/>
                      </a:endParaRPr>
                    </a:p>
                  </a:txBody>
                  <a:tcPr/>
                </a:tc>
                <a:tc>
                  <a:txBody>
                    <a:bodyPr/>
                    <a:lstStyle/>
                    <a:p>
                      <a:pPr algn="ctr"/>
                      <a:r>
                        <a:rPr lang="en-US" sz="1600" dirty="0" smtClean="0">
                          <a:latin typeface="Trebuchet MS" pitchFamily="34" charset="0"/>
                        </a:rPr>
                        <a:t> 9</a:t>
                      </a:r>
                      <a:endParaRPr lang="en-US" sz="1600" dirty="0">
                        <a:solidFill>
                          <a:schemeClr val="tx1"/>
                        </a:solidFill>
                        <a:latin typeface="Trebuchet MS" pitchFamily="34" charset="0"/>
                        <a:cs typeface="Times New Roman" pitchFamily="18" charset="0"/>
                      </a:endParaRPr>
                    </a:p>
                  </a:txBody>
                  <a:tcPr/>
                </a:tc>
                <a:tc>
                  <a:txBody>
                    <a:bodyPr/>
                    <a:lstStyle/>
                    <a:p>
                      <a:pPr algn="ctr"/>
                      <a:r>
                        <a:rPr lang="en-US" sz="1600" dirty="0" smtClean="0">
                          <a:latin typeface="Trebuchet MS" pitchFamily="34" charset="0"/>
                        </a:rPr>
                        <a:t>8</a:t>
                      </a:r>
                      <a:endParaRPr lang="en-US" sz="1600" dirty="0">
                        <a:solidFill>
                          <a:schemeClr val="tx1"/>
                        </a:solidFill>
                        <a:latin typeface="Trebuchet MS" pitchFamily="34" charset="0"/>
                        <a:cs typeface="Times New Roman" pitchFamily="18" charset="0"/>
                      </a:endParaRPr>
                    </a:p>
                  </a:txBody>
                  <a:tcPr/>
                </a:tc>
              </a:tr>
              <a:tr h="340792">
                <a:tc>
                  <a:txBody>
                    <a:bodyPr/>
                    <a:lstStyle/>
                    <a:p>
                      <a:pPr algn="ctr"/>
                      <a:r>
                        <a:rPr lang="en-US" sz="1600" dirty="0" smtClean="0">
                          <a:latin typeface="Trebuchet MS" pitchFamily="34" charset="0"/>
                        </a:rPr>
                        <a:t>2</a:t>
                      </a:r>
                      <a:endParaRPr lang="en-US" sz="1600" dirty="0">
                        <a:solidFill>
                          <a:srgbClr val="7030A0"/>
                        </a:solidFill>
                        <a:latin typeface="Trebuchet MS" pitchFamily="34" charset="0"/>
                        <a:cs typeface="Times New Roman" pitchFamily="18" charset="0"/>
                      </a:endParaRPr>
                    </a:p>
                  </a:txBody>
                  <a:tcPr>
                    <a:solidFill>
                      <a:schemeClr val="accent1">
                        <a:lumMod val="20000"/>
                        <a:lumOff val="80000"/>
                      </a:schemeClr>
                    </a:solidFill>
                  </a:tcPr>
                </a:tc>
                <a:tc>
                  <a:txBody>
                    <a:bodyPr/>
                    <a:lstStyle/>
                    <a:p>
                      <a:r>
                        <a:rPr lang="en-US" sz="1600" dirty="0" smtClean="0">
                          <a:latin typeface="Trebuchet MS" pitchFamily="34" charset="0"/>
                        </a:rPr>
                        <a:t>Protein in DDGS</a:t>
                      </a:r>
                      <a:endParaRPr lang="en-US" sz="1600" dirty="0">
                        <a:solidFill>
                          <a:schemeClr val="tx1"/>
                        </a:solidFill>
                        <a:latin typeface="Trebuchet MS" pitchFamily="34" charset="0"/>
                        <a:cs typeface="Times New Roman" pitchFamily="18" charset="0"/>
                      </a:endParaRPr>
                    </a:p>
                  </a:txBody>
                  <a:tcPr>
                    <a:solidFill>
                      <a:schemeClr val="accent1">
                        <a:lumMod val="20000"/>
                        <a:lumOff val="80000"/>
                      </a:schemeClr>
                    </a:solidFill>
                  </a:tcPr>
                </a:tc>
                <a:tc>
                  <a:txBody>
                    <a:bodyPr/>
                    <a:lstStyle/>
                    <a:p>
                      <a:pPr algn="ctr"/>
                      <a:r>
                        <a:rPr lang="en-US" sz="1600" dirty="0" smtClean="0">
                          <a:latin typeface="Trebuchet MS" pitchFamily="34" charset="0"/>
                        </a:rPr>
                        <a:t>39</a:t>
                      </a:r>
                      <a:endParaRPr lang="en-US" sz="1600" dirty="0">
                        <a:solidFill>
                          <a:schemeClr val="tx1"/>
                        </a:solidFill>
                        <a:latin typeface="Trebuchet MS" pitchFamily="34" charset="0"/>
                        <a:cs typeface="Times New Roman" pitchFamily="18" charset="0"/>
                      </a:endParaRPr>
                    </a:p>
                  </a:txBody>
                  <a:tcPr>
                    <a:solidFill>
                      <a:schemeClr val="accent1">
                        <a:lumMod val="20000"/>
                        <a:lumOff val="80000"/>
                      </a:schemeClr>
                    </a:solidFill>
                  </a:tcPr>
                </a:tc>
                <a:tc>
                  <a:txBody>
                    <a:bodyPr/>
                    <a:lstStyle/>
                    <a:p>
                      <a:pPr algn="ctr"/>
                      <a:r>
                        <a:rPr lang="en-US" sz="1600" dirty="0" smtClean="0">
                          <a:latin typeface="Trebuchet MS" pitchFamily="34" charset="0"/>
                        </a:rPr>
                        <a:t>31</a:t>
                      </a:r>
                      <a:endParaRPr lang="en-US" sz="1600" dirty="0">
                        <a:solidFill>
                          <a:schemeClr val="tx1"/>
                        </a:solidFill>
                        <a:latin typeface="Trebuchet MS" pitchFamily="34" charset="0"/>
                        <a:cs typeface="Times New Roman" pitchFamily="18" charset="0"/>
                      </a:endParaRPr>
                    </a:p>
                  </a:txBody>
                  <a:tcPr>
                    <a:solidFill>
                      <a:schemeClr val="accent1">
                        <a:lumMod val="20000"/>
                        <a:lumOff val="80000"/>
                      </a:schemeClr>
                    </a:solidFill>
                  </a:tcPr>
                </a:tc>
              </a:tr>
            </a:tbl>
          </a:graphicData>
        </a:graphic>
      </p:graphicFrame>
      <p:cxnSp>
        <p:nvCxnSpPr>
          <p:cNvPr id="13" name="Straight Connector 12"/>
          <p:cNvCxnSpPr/>
          <p:nvPr/>
        </p:nvCxnSpPr>
        <p:spPr>
          <a:xfrm>
            <a:off x="381000" y="838200"/>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14"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42</a:t>
            </a:fld>
            <a:endParaRPr lang="en-US" dirty="0"/>
          </a:p>
        </p:txBody>
      </p:sp>
      <p:sp>
        <p:nvSpPr>
          <p:cNvPr id="10" name="Rectangle 66"/>
          <p:cNvSpPr>
            <a:spLocks noChangeArrowheads="1"/>
          </p:cNvSpPr>
          <p:nvPr/>
        </p:nvSpPr>
        <p:spPr bwMode="auto">
          <a:xfrm>
            <a:off x="800100" y="487978"/>
            <a:ext cx="7543800" cy="33855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GB" sz="1600" b="1" cap="all" dirty="0" smtClean="0">
                <a:ln w="0"/>
                <a:solidFill>
                  <a:schemeClr val="accent1">
                    <a:lumMod val="75000"/>
                  </a:schemeClr>
                </a:solidFill>
                <a:effectLst>
                  <a:reflection blurRad="12700" stA="50000" endPos="50000" dist="5000" dir="5400000" sy="-100000" rotWithShape="0"/>
                </a:effectLst>
                <a:latin typeface="Cambria" panose="02040503050406030204" pitchFamily="18" charset="0"/>
                <a:cs typeface="Arial" pitchFamily="34" charset="0"/>
              </a:rPr>
              <a:t>SALIENT TECHNICAL ASPECTS</a:t>
            </a:r>
            <a:endParaRPr kumimoji="0" lang="en-GB" sz="1600" b="1" i="0" u="none" strike="noStrike" cap="all" normalizeH="0" baseline="0" dirty="0" smtClean="0">
              <a:ln w="0"/>
              <a:solidFill>
                <a:schemeClr val="accent1">
                  <a:lumMod val="75000"/>
                </a:schemeClr>
              </a:solidFill>
              <a:effectLst>
                <a:reflection blurRad="12700" stA="50000" endPos="50000" dist="5000" dir="5400000" sy="-100000" rotWithShape="0"/>
              </a:effectLst>
              <a:latin typeface="Cambria" panose="02040503050406030204" pitchFamily="18" charset="0"/>
              <a:cs typeface="Arial" pitchFamily="34" charset="0"/>
            </a:endParaRPr>
          </a:p>
        </p:txBody>
      </p:sp>
      <p:sp>
        <p:nvSpPr>
          <p:cNvPr id="12" name="Rectangle 66"/>
          <p:cNvSpPr>
            <a:spLocks noChangeArrowheads="1"/>
          </p:cNvSpPr>
          <p:nvPr/>
        </p:nvSpPr>
        <p:spPr bwMode="auto">
          <a:xfrm>
            <a:off x="1684230" y="106977"/>
            <a:ext cx="577554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sz="2000"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sz="2000" dirty="0" smtClean="0">
              <a:ln>
                <a:solidFill>
                  <a:srgbClr val="0070C0"/>
                </a:solidFill>
              </a:ln>
              <a:solidFill>
                <a:srgbClr val="000066"/>
              </a:solidFill>
              <a:latin typeface="Cambria" panose="02040503050406030204" pitchFamily="18" charset="0"/>
              <a:cs typeface="Arial" pitchFamily="34" charset="0"/>
            </a:endParaRPr>
          </a:p>
        </p:txBody>
      </p:sp>
      <p:pic>
        <p:nvPicPr>
          <p:cNvPr id="11" name="Picture 10" descr="AGSC.png"/>
          <p:cNvPicPr>
            <a:picLocks noChangeAspect="1"/>
          </p:cNvPicPr>
          <p:nvPr/>
        </p:nvPicPr>
        <p:blipFill>
          <a:blip r:embed="rId3" cstate="print"/>
          <a:stretch>
            <a:fillRect/>
          </a:stretch>
        </p:blipFill>
        <p:spPr>
          <a:xfrm>
            <a:off x="12888" y="6343492"/>
            <a:ext cx="672912" cy="514505"/>
          </a:xfrm>
          <a:prstGeom prst="rect">
            <a:avLst/>
          </a:prstGeom>
        </p:spPr>
      </p:pic>
      <p:pic>
        <p:nvPicPr>
          <p:cNvPr id="17" name="Picture 4" descr="New Picture.bmp"/>
          <p:cNvPicPr>
            <a:picLocks noChangeAspect="1"/>
          </p:cNvPicPr>
          <p:nvPr/>
        </p:nvPicPr>
        <p:blipFill>
          <a:blip r:embed="rId4"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3"/>
          <p:cNvSpPr txBox="1">
            <a:spLocks/>
          </p:cNvSpPr>
          <p:nvPr/>
        </p:nvSpPr>
        <p:spPr>
          <a:xfrm>
            <a:off x="0" y="0"/>
            <a:ext cx="8991600" cy="1066800"/>
          </a:xfrm>
          <a:prstGeom prst="rect">
            <a:avLst/>
          </a:prstGeom>
        </p:spPr>
        <p:txBody>
          <a:bodyPr anchor="ctr">
            <a:normAutofit fontScale="97500"/>
          </a:bodyPr>
          <a:lstStyle/>
          <a:p>
            <a:pPr algn="ctr" fontAlgn="auto">
              <a:lnSpc>
                <a:spcPct val="100000"/>
              </a:lnSpc>
              <a:spcBef>
                <a:spcPct val="0"/>
              </a:spcBef>
              <a:spcAft>
                <a:spcPts val="0"/>
              </a:spcAft>
              <a:buClrTx/>
              <a:buSzTx/>
              <a:buFontTx/>
              <a:buNone/>
              <a:defRPr/>
            </a:pPr>
            <a:endParaRPr lang="en-US" dirty="0"/>
          </a:p>
        </p:txBody>
      </p:sp>
      <p:sp>
        <p:nvSpPr>
          <p:cNvPr id="24" name="Rounded Rectangle 23"/>
          <p:cNvSpPr/>
          <p:nvPr/>
        </p:nvSpPr>
        <p:spPr>
          <a:xfrm>
            <a:off x="2362200" y="2247900"/>
            <a:ext cx="1524000" cy="647700"/>
          </a:xfrm>
          <a:prstGeom prst="roundRect">
            <a:avLst/>
          </a:prstGeom>
          <a:blipFill>
            <a:blip r:embed="rId3" cstate="print"/>
            <a:tile tx="0" ty="0" sx="100000" sy="100000" flip="none" algn="tl"/>
          </a:blip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LIQUIFACTION+ FERMENTATION </a:t>
            </a:r>
            <a:endParaRPr lang="en-IN" sz="1200" dirty="0">
              <a:solidFill>
                <a:schemeClr val="tx1"/>
              </a:solidFill>
              <a:latin typeface="Cambria" pitchFamily="18" charset="0"/>
              <a:ea typeface="Cambria" pitchFamily="18" charset="0"/>
            </a:endParaRPr>
          </a:p>
        </p:txBody>
      </p:sp>
      <p:sp>
        <p:nvSpPr>
          <p:cNvPr id="29" name="Rounded Rectangle 28"/>
          <p:cNvSpPr/>
          <p:nvPr/>
        </p:nvSpPr>
        <p:spPr>
          <a:xfrm>
            <a:off x="7772400" y="1066800"/>
            <a:ext cx="609600" cy="381000"/>
          </a:xfrm>
          <a:prstGeom prst="roundRect">
            <a:avLst/>
          </a:prstGeom>
          <a:solidFill>
            <a:schemeClr val="accent4">
              <a:lumMod val="40000"/>
              <a:lumOff val="60000"/>
            </a:schemeClr>
          </a:solidFill>
          <a:ln>
            <a:solidFill>
              <a:schemeClr val="accent4"/>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ENA </a:t>
            </a:r>
            <a:endParaRPr lang="en-IN" sz="1200" dirty="0">
              <a:solidFill>
                <a:schemeClr val="tx1"/>
              </a:solidFill>
              <a:latin typeface="Cambria" pitchFamily="18" charset="0"/>
              <a:ea typeface="Cambria" pitchFamily="18" charset="0"/>
            </a:endParaRPr>
          </a:p>
        </p:txBody>
      </p:sp>
      <p:sp>
        <p:nvSpPr>
          <p:cNvPr id="33" name="Rounded Rectangle 32"/>
          <p:cNvSpPr/>
          <p:nvPr/>
        </p:nvSpPr>
        <p:spPr>
          <a:xfrm>
            <a:off x="6858000" y="5334000"/>
            <a:ext cx="914400" cy="533400"/>
          </a:xfrm>
          <a:prstGeom prst="roundRect">
            <a:avLst/>
          </a:prstGeom>
          <a:noFill/>
          <a:ln w="12700">
            <a:noFill/>
          </a:ln>
        </p:spPr>
        <p:style>
          <a:lnRef idx="3">
            <a:schemeClr val="lt1"/>
          </a:lnRef>
          <a:fillRef idx="1">
            <a:schemeClr val="accent5"/>
          </a:fillRef>
          <a:effectRef idx="1">
            <a:schemeClr val="accent5"/>
          </a:effectRef>
          <a:fontRef idx="minor">
            <a:schemeClr val="lt1"/>
          </a:fontRef>
        </p:style>
        <p:txBody>
          <a:bodyPr rtlCol="0" anchor="ctr"/>
          <a:lstStyle/>
          <a:p>
            <a:pPr algn="ctr">
              <a:buFont typeface="Wingdings" pitchFamily="2" charset="2"/>
              <a:buChar char="Ø"/>
            </a:pPr>
            <a:r>
              <a:rPr lang="en-US" sz="1000" dirty="0" smtClean="0">
                <a:solidFill>
                  <a:schemeClr val="tx2">
                    <a:lumMod val="75000"/>
                  </a:schemeClr>
                </a:solidFill>
                <a:latin typeface="Cambria" pitchFamily="18" charset="0"/>
                <a:ea typeface="Cambria" pitchFamily="18" charset="0"/>
              </a:rPr>
              <a:t>SPENT LEES</a:t>
            </a:r>
            <a:endParaRPr lang="en-IN" sz="1000" dirty="0">
              <a:solidFill>
                <a:schemeClr val="tx2">
                  <a:lumMod val="75000"/>
                </a:schemeClr>
              </a:solidFill>
              <a:latin typeface="Cambria" pitchFamily="18" charset="0"/>
              <a:ea typeface="Cambria" pitchFamily="18" charset="0"/>
            </a:endParaRPr>
          </a:p>
        </p:txBody>
      </p:sp>
      <p:sp>
        <p:nvSpPr>
          <p:cNvPr id="42" name="Rounded Rectangle 41"/>
          <p:cNvSpPr/>
          <p:nvPr/>
        </p:nvSpPr>
        <p:spPr>
          <a:xfrm>
            <a:off x="7772400" y="1600200"/>
            <a:ext cx="609600" cy="381000"/>
          </a:xfrm>
          <a:prstGeom prst="roundRect">
            <a:avLst/>
          </a:prstGeom>
          <a:solidFill>
            <a:schemeClr val="accent4">
              <a:lumMod val="40000"/>
              <a:lumOff val="60000"/>
            </a:schemeClr>
          </a:solidFill>
          <a:ln>
            <a:solidFill>
              <a:schemeClr val="accent4"/>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 AA </a:t>
            </a:r>
            <a:endParaRPr lang="en-IN" sz="900" dirty="0">
              <a:solidFill>
                <a:schemeClr val="tx1"/>
              </a:solidFill>
              <a:latin typeface="Cambria" pitchFamily="18" charset="0"/>
              <a:ea typeface="Cambria" pitchFamily="18" charset="0"/>
            </a:endParaRPr>
          </a:p>
        </p:txBody>
      </p:sp>
      <p:cxnSp>
        <p:nvCxnSpPr>
          <p:cNvPr id="85" name="Straight Arrow Connector 84"/>
          <p:cNvCxnSpPr/>
          <p:nvPr/>
        </p:nvCxnSpPr>
        <p:spPr>
          <a:xfrm>
            <a:off x="1993900" y="2438400"/>
            <a:ext cx="38100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9" name="Straight Arrow Connector 88"/>
          <p:cNvCxnSpPr/>
          <p:nvPr/>
        </p:nvCxnSpPr>
        <p:spPr>
          <a:xfrm>
            <a:off x="5105400" y="1295400"/>
            <a:ext cx="266700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93" name="Straight Arrow Connector 92"/>
          <p:cNvCxnSpPr/>
          <p:nvPr/>
        </p:nvCxnSpPr>
        <p:spPr>
          <a:xfrm>
            <a:off x="5867400" y="2438400"/>
            <a:ext cx="76200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81" name="Rounded Rectangle 180"/>
          <p:cNvSpPr/>
          <p:nvPr/>
        </p:nvSpPr>
        <p:spPr>
          <a:xfrm>
            <a:off x="609600" y="3276600"/>
            <a:ext cx="1371600" cy="685800"/>
          </a:xfrm>
          <a:prstGeom prst="roundRect">
            <a:avLst/>
          </a:prstGeom>
          <a:blipFill>
            <a:blip r:embed="rId3" cstate="print"/>
            <a:tile tx="0" ty="0" sx="100000" sy="100000" flip="none" algn="tl"/>
          </a:blip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WATER TREATMENT PLANT </a:t>
            </a:r>
            <a:endParaRPr lang="en-IN" sz="1200" dirty="0" smtClean="0">
              <a:solidFill>
                <a:schemeClr val="tx1"/>
              </a:solidFill>
              <a:latin typeface="Cambria" pitchFamily="18" charset="0"/>
              <a:ea typeface="Cambria" pitchFamily="18" charset="0"/>
            </a:endParaRPr>
          </a:p>
        </p:txBody>
      </p:sp>
      <p:sp>
        <p:nvSpPr>
          <p:cNvPr id="190" name="Rounded Rectangle 189"/>
          <p:cNvSpPr/>
          <p:nvPr/>
        </p:nvSpPr>
        <p:spPr>
          <a:xfrm>
            <a:off x="1600200" y="5245100"/>
            <a:ext cx="1752600" cy="1447800"/>
          </a:xfrm>
          <a:prstGeom prst="roundRect">
            <a:avLst/>
          </a:prstGeom>
          <a:noFill/>
          <a:ln w="12700">
            <a:noFill/>
          </a:ln>
        </p:spPr>
        <p:style>
          <a:lnRef idx="3">
            <a:schemeClr val="lt1"/>
          </a:lnRef>
          <a:fillRef idx="1">
            <a:schemeClr val="accent5"/>
          </a:fillRef>
          <a:effectRef idx="1">
            <a:schemeClr val="accent5"/>
          </a:effectRef>
          <a:fontRef idx="minor">
            <a:schemeClr val="lt1"/>
          </a:fontRef>
        </p:style>
        <p:txBody>
          <a:bodyPr rtlCol="0" anchor="ctr"/>
          <a:lstStyle/>
          <a:p>
            <a:pPr>
              <a:buFont typeface="Wingdings" pitchFamily="2" charset="2"/>
              <a:buChar char="Ø"/>
            </a:pPr>
            <a:r>
              <a:rPr lang="en-US" sz="1000" dirty="0" smtClean="0">
                <a:solidFill>
                  <a:schemeClr val="tx2">
                    <a:lumMod val="75000"/>
                  </a:schemeClr>
                </a:solidFill>
                <a:latin typeface="Georgia" pitchFamily="18" charset="0"/>
              </a:rPr>
              <a:t> MGF BACKWASH</a:t>
            </a:r>
          </a:p>
          <a:p>
            <a:pPr>
              <a:buFont typeface="Wingdings" pitchFamily="2" charset="2"/>
              <a:buChar char="Ø"/>
            </a:pPr>
            <a:r>
              <a:rPr lang="en-US" sz="1000" dirty="0" smtClean="0">
                <a:solidFill>
                  <a:schemeClr val="tx2">
                    <a:lumMod val="75000"/>
                  </a:schemeClr>
                </a:solidFill>
                <a:latin typeface="Georgia" pitchFamily="18" charset="0"/>
              </a:rPr>
              <a:t> UF BACKWASH</a:t>
            </a:r>
          </a:p>
          <a:p>
            <a:pPr>
              <a:buFont typeface="Wingdings" pitchFamily="2" charset="2"/>
              <a:buChar char="Ø"/>
            </a:pPr>
            <a:r>
              <a:rPr lang="en-US" sz="1000" dirty="0" smtClean="0">
                <a:solidFill>
                  <a:schemeClr val="tx2">
                    <a:lumMod val="75000"/>
                  </a:schemeClr>
                </a:solidFill>
                <a:latin typeface="Georgia" pitchFamily="18" charset="0"/>
              </a:rPr>
              <a:t> RO REJECT</a:t>
            </a:r>
          </a:p>
          <a:p>
            <a:pPr>
              <a:buFont typeface="Wingdings" pitchFamily="2" charset="2"/>
              <a:buChar char="Ø"/>
            </a:pPr>
            <a:r>
              <a:rPr lang="en-US" sz="1000" dirty="0" smtClean="0">
                <a:solidFill>
                  <a:schemeClr val="tx2">
                    <a:lumMod val="75000"/>
                  </a:schemeClr>
                </a:solidFill>
                <a:latin typeface="Georgia" pitchFamily="18" charset="0"/>
              </a:rPr>
              <a:t> UF AND RO CIP</a:t>
            </a:r>
          </a:p>
          <a:p>
            <a:pPr>
              <a:buFont typeface="Wingdings" pitchFamily="2" charset="2"/>
              <a:buChar char="Ø"/>
            </a:pPr>
            <a:r>
              <a:rPr lang="en-US" sz="1000" dirty="0" smtClean="0">
                <a:solidFill>
                  <a:schemeClr val="tx2">
                    <a:lumMod val="75000"/>
                  </a:schemeClr>
                </a:solidFill>
                <a:latin typeface="Georgia" pitchFamily="18" charset="0"/>
              </a:rPr>
              <a:t> DM REGEN.  WATER</a:t>
            </a:r>
            <a:endParaRPr lang="en-IN" sz="1000" dirty="0" smtClean="0">
              <a:solidFill>
                <a:schemeClr val="tx2">
                  <a:lumMod val="75000"/>
                </a:schemeClr>
              </a:solidFill>
              <a:latin typeface="Georgia" pitchFamily="18" charset="0"/>
            </a:endParaRPr>
          </a:p>
        </p:txBody>
      </p:sp>
      <p:sp>
        <p:nvSpPr>
          <p:cNvPr id="191" name="Rounded Rectangle 190"/>
          <p:cNvSpPr/>
          <p:nvPr/>
        </p:nvSpPr>
        <p:spPr>
          <a:xfrm>
            <a:off x="990600" y="1219200"/>
            <a:ext cx="990600" cy="609600"/>
          </a:xfrm>
          <a:prstGeom prst="roundRect">
            <a:avLst/>
          </a:prstGeom>
          <a:blipFill>
            <a:blip r:embed="rId3" cstate="print"/>
            <a:tile tx="0" ty="0" sx="100000" sy="100000" flip="none" algn="tl"/>
          </a:blip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POWER PLANT</a:t>
            </a:r>
            <a:endParaRPr lang="en-IN" sz="1200" dirty="0" smtClean="0">
              <a:solidFill>
                <a:schemeClr val="tx1"/>
              </a:solidFill>
              <a:latin typeface="Cambria" pitchFamily="18" charset="0"/>
              <a:ea typeface="Cambria" pitchFamily="18" charset="0"/>
            </a:endParaRPr>
          </a:p>
        </p:txBody>
      </p:sp>
      <p:sp>
        <p:nvSpPr>
          <p:cNvPr id="196" name="Rounded Rectangle 195"/>
          <p:cNvSpPr/>
          <p:nvPr/>
        </p:nvSpPr>
        <p:spPr>
          <a:xfrm>
            <a:off x="0" y="5562600"/>
            <a:ext cx="1524000" cy="609600"/>
          </a:xfrm>
          <a:prstGeom prst="roundRect">
            <a:avLst/>
          </a:prstGeom>
          <a:noFill/>
          <a:ln w="12700">
            <a:noFill/>
          </a:ln>
        </p:spPr>
        <p:style>
          <a:lnRef idx="3">
            <a:schemeClr val="lt1"/>
          </a:lnRef>
          <a:fillRef idx="1">
            <a:schemeClr val="accent5"/>
          </a:fillRef>
          <a:effectRef idx="1">
            <a:schemeClr val="accent5"/>
          </a:effectRef>
          <a:fontRef idx="minor">
            <a:schemeClr val="lt1"/>
          </a:fontRef>
        </p:style>
        <p:txBody>
          <a:bodyPr rtlCol="0" anchor="ctr"/>
          <a:lstStyle/>
          <a:p>
            <a:pPr algn="ctr">
              <a:buFont typeface="Wingdings" pitchFamily="2" charset="2"/>
              <a:buChar char="Ø"/>
            </a:pPr>
            <a:r>
              <a:rPr lang="en-US" sz="1000" dirty="0" smtClean="0">
                <a:solidFill>
                  <a:schemeClr val="tx2">
                    <a:lumMod val="75000"/>
                  </a:schemeClr>
                </a:solidFill>
                <a:latin typeface="Georgia" pitchFamily="18" charset="0"/>
              </a:rPr>
              <a:t>BOILER    </a:t>
            </a:r>
          </a:p>
          <a:p>
            <a:r>
              <a:rPr lang="en-US" sz="1000" dirty="0" smtClean="0">
                <a:solidFill>
                  <a:schemeClr val="tx2">
                    <a:lumMod val="75000"/>
                  </a:schemeClr>
                </a:solidFill>
                <a:latin typeface="Georgia" pitchFamily="18" charset="0"/>
              </a:rPr>
              <a:t>               BLOWDOWN</a:t>
            </a:r>
            <a:endParaRPr lang="en-IN" sz="1000" dirty="0">
              <a:solidFill>
                <a:schemeClr val="tx2">
                  <a:lumMod val="75000"/>
                </a:schemeClr>
              </a:solidFill>
              <a:latin typeface="Georgia" pitchFamily="18" charset="0"/>
            </a:endParaRPr>
          </a:p>
        </p:txBody>
      </p:sp>
      <p:cxnSp>
        <p:nvCxnSpPr>
          <p:cNvPr id="38" name="Straight Connector 37"/>
          <p:cNvCxnSpPr/>
          <p:nvPr/>
        </p:nvCxnSpPr>
        <p:spPr>
          <a:xfrm>
            <a:off x="5105400" y="1295400"/>
            <a:ext cx="0" cy="990600"/>
          </a:xfrm>
          <a:prstGeom prst="line">
            <a:avLst/>
          </a:prstGeom>
          <a:ln w="1905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83" name="Straight Arrow Connector 82"/>
          <p:cNvCxnSpPr/>
          <p:nvPr/>
        </p:nvCxnSpPr>
        <p:spPr>
          <a:xfrm>
            <a:off x="6248400" y="2667000"/>
            <a:ext cx="0" cy="45720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a:off x="6248400" y="3124200"/>
            <a:ext cx="9144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87" name="Straight Arrow Connector 86"/>
          <p:cNvCxnSpPr/>
          <p:nvPr/>
        </p:nvCxnSpPr>
        <p:spPr>
          <a:xfrm>
            <a:off x="7162800" y="2788920"/>
            <a:ext cx="0" cy="2514600"/>
          </a:xfrm>
          <a:prstGeom prst="straightConnector1">
            <a:avLst/>
          </a:prstGeom>
          <a:ln w="19050">
            <a:solidFill>
              <a:schemeClr val="tx1"/>
            </a:solidFill>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sp>
        <p:nvSpPr>
          <p:cNvPr id="96" name="Rectangle 95"/>
          <p:cNvSpPr/>
          <p:nvPr/>
        </p:nvSpPr>
        <p:spPr>
          <a:xfrm>
            <a:off x="381000" y="990600"/>
            <a:ext cx="8458200" cy="4038600"/>
          </a:xfrm>
          <a:prstGeom prst="rect">
            <a:avLst/>
          </a:prstGeom>
          <a:noFill/>
          <a:ln w="19050">
            <a:solidFill>
              <a:srgbClr val="C0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tx1"/>
              </a:solidFill>
              <a:latin typeface="Cambria" pitchFamily="18" charset="0"/>
              <a:ea typeface="Cambria" pitchFamily="18" charset="0"/>
            </a:endParaRPr>
          </a:p>
        </p:txBody>
      </p:sp>
      <p:cxnSp>
        <p:nvCxnSpPr>
          <p:cNvPr id="110" name="Straight Arrow Connector 109"/>
          <p:cNvCxnSpPr/>
          <p:nvPr/>
        </p:nvCxnSpPr>
        <p:spPr>
          <a:xfrm>
            <a:off x="3886200" y="2438400"/>
            <a:ext cx="83820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14" name="Rounded Rectangle 113"/>
          <p:cNvSpPr/>
          <p:nvPr/>
        </p:nvSpPr>
        <p:spPr>
          <a:xfrm>
            <a:off x="838200" y="2247900"/>
            <a:ext cx="1143000" cy="609600"/>
          </a:xfrm>
          <a:prstGeom prst="roundRect">
            <a:avLst/>
          </a:prstGeom>
          <a:blipFill>
            <a:blip r:embed="rId3" cstate="print"/>
            <a:tile tx="0" ty="0" sx="100000" sy="100000" flip="none" algn="tl"/>
          </a:blip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GRAIN HANDLING</a:t>
            </a:r>
            <a:endParaRPr lang="en-IN" sz="1200" dirty="0">
              <a:solidFill>
                <a:schemeClr val="tx1"/>
              </a:solidFill>
              <a:latin typeface="Cambria" pitchFamily="18" charset="0"/>
              <a:ea typeface="Cambria" pitchFamily="18" charset="0"/>
            </a:endParaRPr>
          </a:p>
        </p:txBody>
      </p:sp>
      <p:cxnSp>
        <p:nvCxnSpPr>
          <p:cNvPr id="137" name="Straight Arrow Connector 136"/>
          <p:cNvCxnSpPr/>
          <p:nvPr/>
        </p:nvCxnSpPr>
        <p:spPr>
          <a:xfrm>
            <a:off x="1295400" y="3962400"/>
            <a:ext cx="0" cy="1447800"/>
          </a:xfrm>
          <a:prstGeom prst="straightConnector1">
            <a:avLst/>
          </a:prstGeom>
          <a:ln w="19050">
            <a:solidFill>
              <a:schemeClr val="tx1"/>
            </a:solidFill>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49" name="Straight Arrow Connector 148"/>
          <p:cNvCxnSpPr/>
          <p:nvPr/>
        </p:nvCxnSpPr>
        <p:spPr>
          <a:xfrm>
            <a:off x="1981200" y="1676400"/>
            <a:ext cx="60960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50" name="Rounded Rectangle 149"/>
          <p:cNvSpPr/>
          <p:nvPr/>
        </p:nvSpPr>
        <p:spPr>
          <a:xfrm>
            <a:off x="2590800" y="1600200"/>
            <a:ext cx="838200" cy="381000"/>
          </a:xfrm>
          <a:prstGeom prst="roundRect">
            <a:avLst/>
          </a:prstGeom>
          <a:solidFill>
            <a:schemeClr val="accent4">
              <a:lumMod val="40000"/>
              <a:lumOff val="60000"/>
            </a:schemeClr>
          </a:solidFill>
          <a:ln>
            <a:solidFill>
              <a:schemeClr val="accent4"/>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POWER</a:t>
            </a:r>
            <a:endParaRPr lang="en-IN" sz="1200" dirty="0">
              <a:solidFill>
                <a:schemeClr val="tx1"/>
              </a:solidFill>
              <a:latin typeface="Cambria" pitchFamily="18" charset="0"/>
              <a:ea typeface="Cambria" pitchFamily="18" charset="0"/>
            </a:endParaRPr>
          </a:p>
        </p:txBody>
      </p:sp>
      <p:cxnSp>
        <p:nvCxnSpPr>
          <p:cNvPr id="151" name="Straight Arrow Connector 150"/>
          <p:cNvCxnSpPr/>
          <p:nvPr/>
        </p:nvCxnSpPr>
        <p:spPr>
          <a:xfrm>
            <a:off x="533400" y="1524000"/>
            <a:ext cx="0" cy="4038600"/>
          </a:xfrm>
          <a:prstGeom prst="straightConnector1">
            <a:avLst/>
          </a:prstGeom>
          <a:ln w="19050">
            <a:solidFill>
              <a:schemeClr val="tx1"/>
            </a:solidFill>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cxnSp>
        <p:nvCxnSpPr>
          <p:cNvPr id="163" name="Straight Arrow Connector 162"/>
          <p:cNvCxnSpPr/>
          <p:nvPr/>
        </p:nvCxnSpPr>
        <p:spPr>
          <a:xfrm>
            <a:off x="5575300" y="2819400"/>
            <a:ext cx="0" cy="53340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65" name="Rounded Rectangle 164"/>
          <p:cNvSpPr/>
          <p:nvPr/>
        </p:nvSpPr>
        <p:spPr>
          <a:xfrm>
            <a:off x="7696200" y="5257800"/>
            <a:ext cx="1295400" cy="838200"/>
          </a:xfrm>
          <a:prstGeom prst="roundRect">
            <a:avLst/>
          </a:prstGeom>
          <a:noFill/>
          <a:ln w="12700">
            <a:noFill/>
          </a:ln>
        </p:spPr>
        <p:style>
          <a:lnRef idx="3">
            <a:schemeClr val="lt1"/>
          </a:lnRef>
          <a:fillRef idx="1">
            <a:schemeClr val="accent5"/>
          </a:fillRef>
          <a:effectRef idx="1">
            <a:schemeClr val="accent5"/>
          </a:effectRef>
          <a:fontRef idx="minor">
            <a:schemeClr val="lt1"/>
          </a:fontRef>
        </p:style>
        <p:txBody>
          <a:bodyPr rtlCol="0" anchor="ctr"/>
          <a:lstStyle/>
          <a:p>
            <a:pPr>
              <a:buFont typeface="Wingdings" pitchFamily="2" charset="2"/>
              <a:buChar char="Ø"/>
            </a:pPr>
            <a:r>
              <a:rPr lang="en-US" sz="1000" dirty="0" smtClean="0">
                <a:solidFill>
                  <a:schemeClr val="tx2">
                    <a:lumMod val="75000"/>
                  </a:schemeClr>
                </a:solidFill>
                <a:latin typeface="Georgia" pitchFamily="18" charset="0"/>
              </a:rPr>
              <a:t> COOLING              </a:t>
            </a:r>
          </a:p>
          <a:p>
            <a:r>
              <a:rPr lang="en-US" sz="1000" dirty="0" smtClean="0">
                <a:solidFill>
                  <a:schemeClr val="tx2">
                    <a:lumMod val="75000"/>
                  </a:schemeClr>
                </a:solidFill>
                <a:latin typeface="Georgia" pitchFamily="18" charset="0"/>
              </a:rPr>
              <a:t>    TOWER  </a:t>
            </a:r>
          </a:p>
          <a:p>
            <a:r>
              <a:rPr lang="en-US" sz="1000" dirty="0" smtClean="0">
                <a:solidFill>
                  <a:schemeClr val="tx2">
                    <a:lumMod val="75000"/>
                  </a:schemeClr>
                </a:solidFill>
                <a:latin typeface="Georgia" pitchFamily="18" charset="0"/>
              </a:rPr>
              <a:t>    BLOWDOWN</a:t>
            </a:r>
            <a:endParaRPr lang="en-IN" sz="1000" dirty="0">
              <a:solidFill>
                <a:schemeClr val="tx2">
                  <a:lumMod val="75000"/>
                </a:schemeClr>
              </a:solidFill>
              <a:latin typeface="Georgia" pitchFamily="18" charset="0"/>
            </a:endParaRPr>
          </a:p>
        </p:txBody>
      </p:sp>
      <p:sp>
        <p:nvSpPr>
          <p:cNvPr id="174" name="Rounded Rectangle 173"/>
          <p:cNvSpPr/>
          <p:nvPr/>
        </p:nvSpPr>
        <p:spPr>
          <a:xfrm>
            <a:off x="2590800" y="1066800"/>
            <a:ext cx="838200" cy="381000"/>
          </a:xfrm>
          <a:prstGeom prst="roundRect">
            <a:avLst/>
          </a:prstGeom>
          <a:solidFill>
            <a:schemeClr val="accent4">
              <a:lumMod val="40000"/>
              <a:lumOff val="60000"/>
            </a:schemeClr>
          </a:solidFill>
          <a:ln>
            <a:solidFill>
              <a:schemeClr val="accent4"/>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STEAM</a:t>
            </a:r>
            <a:endParaRPr lang="en-IN" sz="1200" dirty="0">
              <a:solidFill>
                <a:schemeClr val="tx1"/>
              </a:solidFill>
              <a:latin typeface="Cambria" pitchFamily="18" charset="0"/>
              <a:ea typeface="Cambria" pitchFamily="18" charset="0"/>
            </a:endParaRPr>
          </a:p>
        </p:txBody>
      </p:sp>
      <p:cxnSp>
        <p:nvCxnSpPr>
          <p:cNvPr id="182" name="Straight Connector 181"/>
          <p:cNvCxnSpPr>
            <a:stCxn id="191" idx="1"/>
          </p:cNvCxnSpPr>
          <p:nvPr/>
        </p:nvCxnSpPr>
        <p:spPr>
          <a:xfrm flipH="1">
            <a:off x="533400" y="1524000"/>
            <a:ext cx="457200" cy="0"/>
          </a:xfrm>
          <a:prstGeom prst="line">
            <a:avLst/>
          </a:prstGeom>
          <a:ln w="19050">
            <a:solidFill>
              <a:schemeClr val="tx1"/>
            </a:solidFill>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sp>
        <p:nvSpPr>
          <p:cNvPr id="248" name="Rounded Rectangle 247"/>
          <p:cNvSpPr/>
          <p:nvPr/>
        </p:nvSpPr>
        <p:spPr>
          <a:xfrm>
            <a:off x="6629400" y="2286000"/>
            <a:ext cx="1066800" cy="533400"/>
          </a:xfrm>
          <a:prstGeom prst="roundRect">
            <a:avLst/>
          </a:prstGeom>
          <a:blipFill>
            <a:blip r:embed="rId3" cstate="print"/>
            <a:tile tx="0" ty="0" sx="100000" sy="100000" flip="none" algn="tl"/>
          </a:blip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MSDH </a:t>
            </a:r>
            <a:endParaRPr lang="en-IN" sz="1200" dirty="0" smtClean="0">
              <a:solidFill>
                <a:schemeClr val="tx1"/>
              </a:solidFill>
              <a:latin typeface="Cambria" pitchFamily="18" charset="0"/>
              <a:ea typeface="Cambria" pitchFamily="18" charset="0"/>
            </a:endParaRPr>
          </a:p>
        </p:txBody>
      </p:sp>
      <p:sp>
        <p:nvSpPr>
          <p:cNvPr id="47" name="Rounded Rectangle 46"/>
          <p:cNvSpPr/>
          <p:nvPr/>
        </p:nvSpPr>
        <p:spPr>
          <a:xfrm>
            <a:off x="5073650" y="2933700"/>
            <a:ext cx="1003300" cy="215900"/>
          </a:xfrm>
          <a:prstGeom prst="roundRect">
            <a:avLst/>
          </a:prstGeom>
          <a:solidFill>
            <a:schemeClr val="bg1">
              <a:lumMod val="85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en-US" sz="800" i="1" dirty="0" smtClean="0">
                <a:solidFill>
                  <a:srgbClr val="000000"/>
                </a:solidFill>
                <a:latin typeface="Cambria" pitchFamily="18" charset="0"/>
                <a:ea typeface="Cambria" pitchFamily="18" charset="0"/>
              </a:rPr>
              <a:t>RAW STILLAGE</a:t>
            </a:r>
            <a:endParaRPr lang="en-IN" sz="800" i="1" dirty="0">
              <a:solidFill>
                <a:srgbClr val="000000"/>
              </a:solidFill>
              <a:latin typeface="Cambria" pitchFamily="18" charset="0"/>
              <a:ea typeface="Cambria" pitchFamily="18" charset="0"/>
            </a:endParaRPr>
          </a:p>
        </p:txBody>
      </p:sp>
      <p:cxnSp>
        <p:nvCxnSpPr>
          <p:cNvPr id="55" name="Straight Arrow Connector 54"/>
          <p:cNvCxnSpPr/>
          <p:nvPr/>
        </p:nvCxnSpPr>
        <p:spPr>
          <a:xfrm>
            <a:off x="5562600" y="3810000"/>
            <a:ext cx="0" cy="38100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7" name="Rounded Rectangle 56"/>
          <p:cNvSpPr/>
          <p:nvPr/>
        </p:nvSpPr>
        <p:spPr>
          <a:xfrm>
            <a:off x="5029200" y="3327400"/>
            <a:ext cx="1143000" cy="533400"/>
          </a:xfrm>
          <a:prstGeom prst="roundRect">
            <a:avLst/>
          </a:prstGeom>
          <a:blipFill>
            <a:blip r:embed="rId3" cstate="print"/>
            <a:tile tx="0" ty="0" sx="100000" sy="100000" flip="none" algn="tl"/>
          </a:blip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dirty="0" smtClean="0">
                <a:solidFill>
                  <a:schemeClr val="tx1"/>
                </a:solidFill>
                <a:latin typeface="Cambria" pitchFamily="18" charset="0"/>
                <a:ea typeface="Cambria" pitchFamily="18" charset="0"/>
              </a:rPr>
              <a:t>DECANTER</a:t>
            </a:r>
            <a:endParaRPr lang="en-IN" sz="1200" dirty="0" smtClean="0">
              <a:solidFill>
                <a:schemeClr val="tx1"/>
              </a:solidFill>
              <a:latin typeface="Cambria" pitchFamily="18" charset="0"/>
              <a:ea typeface="Cambria" pitchFamily="18" charset="0"/>
            </a:endParaRPr>
          </a:p>
        </p:txBody>
      </p:sp>
      <p:sp>
        <p:nvSpPr>
          <p:cNvPr id="65" name="Rounded Rectangle 64"/>
          <p:cNvSpPr/>
          <p:nvPr/>
        </p:nvSpPr>
        <p:spPr>
          <a:xfrm>
            <a:off x="2362200" y="3276600"/>
            <a:ext cx="1447800" cy="533400"/>
          </a:xfrm>
          <a:prstGeom prst="roundRect">
            <a:avLst/>
          </a:prstGeom>
          <a:blipFill>
            <a:blip r:embed="rId3" cstate="print"/>
            <a:tile tx="0" ty="0" sx="100000" sy="100000" flip="none" algn="tl"/>
          </a:blip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EVAPORATION PLANT</a:t>
            </a:r>
            <a:endParaRPr lang="en-IN" sz="1200" dirty="0" smtClean="0">
              <a:solidFill>
                <a:schemeClr val="tx1"/>
              </a:solidFill>
              <a:latin typeface="Cambria" pitchFamily="18" charset="0"/>
              <a:ea typeface="Cambria" pitchFamily="18" charset="0"/>
            </a:endParaRPr>
          </a:p>
        </p:txBody>
      </p:sp>
      <p:cxnSp>
        <p:nvCxnSpPr>
          <p:cNvPr id="66" name="Straight Arrow Connector 65"/>
          <p:cNvCxnSpPr/>
          <p:nvPr/>
        </p:nvCxnSpPr>
        <p:spPr>
          <a:xfrm>
            <a:off x="2971800" y="3810000"/>
            <a:ext cx="0" cy="53340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a:off x="2971800" y="4343400"/>
            <a:ext cx="20574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75" name="Straight Connector 74"/>
          <p:cNvCxnSpPr>
            <a:endCxn id="98" idx="3"/>
          </p:cNvCxnSpPr>
          <p:nvPr/>
        </p:nvCxnSpPr>
        <p:spPr>
          <a:xfrm flipH="1">
            <a:off x="4838700" y="3581400"/>
            <a:ext cx="1905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92" name="Rounded Rectangle 91"/>
          <p:cNvSpPr/>
          <p:nvPr/>
        </p:nvSpPr>
        <p:spPr>
          <a:xfrm>
            <a:off x="5257800" y="3903345"/>
            <a:ext cx="609600" cy="186396"/>
          </a:xfrm>
          <a:prstGeom prst="roundRect">
            <a:avLst/>
          </a:prstGeom>
          <a:solidFill>
            <a:schemeClr val="bg1">
              <a:lumMod val="85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en-US" sz="800" i="1" dirty="0" smtClean="0">
                <a:solidFill>
                  <a:srgbClr val="000000"/>
                </a:solidFill>
                <a:latin typeface="Cambria" pitchFamily="18" charset="0"/>
                <a:ea typeface="Cambria" pitchFamily="18" charset="0"/>
              </a:rPr>
              <a:t>DWGS</a:t>
            </a:r>
            <a:endParaRPr lang="en-IN" sz="800" i="1" dirty="0">
              <a:solidFill>
                <a:srgbClr val="000000"/>
              </a:solidFill>
              <a:latin typeface="Cambria" pitchFamily="18" charset="0"/>
              <a:ea typeface="Cambria" pitchFamily="18" charset="0"/>
            </a:endParaRPr>
          </a:p>
        </p:txBody>
      </p:sp>
      <p:sp>
        <p:nvSpPr>
          <p:cNvPr id="98" name="Rounded Rectangle 97"/>
          <p:cNvSpPr/>
          <p:nvPr/>
        </p:nvSpPr>
        <p:spPr>
          <a:xfrm>
            <a:off x="4076700" y="3429000"/>
            <a:ext cx="762000" cy="304800"/>
          </a:xfrm>
          <a:prstGeom prst="roundRect">
            <a:avLst/>
          </a:prstGeom>
          <a:solidFill>
            <a:schemeClr val="bg1">
              <a:lumMod val="85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en-US" sz="800" i="1" dirty="0" smtClean="0">
                <a:solidFill>
                  <a:srgbClr val="000000"/>
                </a:solidFill>
                <a:latin typeface="Cambria" pitchFamily="18" charset="0"/>
                <a:ea typeface="Cambria" pitchFamily="18" charset="0"/>
              </a:rPr>
              <a:t>THIN STILLAGE</a:t>
            </a:r>
            <a:endParaRPr lang="en-IN" sz="800" i="1" dirty="0">
              <a:solidFill>
                <a:srgbClr val="000000"/>
              </a:solidFill>
              <a:latin typeface="Cambria" pitchFamily="18" charset="0"/>
              <a:ea typeface="Cambria" pitchFamily="18" charset="0"/>
            </a:endParaRPr>
          </a:p>
        </p:txBody>
      </p:sp>
      <p:sp>
        <p:nvSpPr>
          <p:cNvPr id="106" name="Rounded Rectangle 105"/>
          <p:cNvSpPr/>
          <p:nvPr/>
        </p:nvSpPr>
        <p:spPr>
          <a:xfrm>
            <a:off x="3200400" y="4140200"/>
            <a:ext cx="1066800" cy="304800"/>
          </a:xfrm>
          <a:prstGeom prst="roundRect">
            <a:avLst/>
          </a:prstGeom>
          <a:solidFill>
            <a:schemeClr val="bg1">
              <a:lumMod val="85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en-US" sz="800" i="1" dirty="0" smtClean="0">
                <a:solidFill>
                  <a:srgbClr val="000000"/>
                </a:solidFill>
                <a:latin typeface="Cambria" pitchFamily="18" charset="0"/>
                <a:ea typeface="Cambria" pitchFamily="18" charset="0"/>
              </a:rPr>
              <a:t>CONCENTRATED STILLAGE</a:t>
            </a:r>
            <a:endParaRPr lang="en-IN" sz="800" i="1" dirty="0">
              <a:solidFill>
                <a:srgbClr val="000000"/>
              </a:solidFill>
              <a:latin typeface="Cambria" pitchFamily="18" charset="0"/>
              <a:ea typeface="Cambria" pitchFamily="18" charset="0"/>
            </a:endParaRPr>
          </a:p>
        </p:txBody>
      </p:sp>
      <p:cxnSp>
        <p:nvCxnSpPr>
          <p:cNvPr id="111" name="Straight Arrow Connector 110"/>
          <p:cNvCxnSpPr/>
          <p:nvPr/>
        </p:nvCxnSpPr>
        <p:spPr>
          <a:xfrm>
            <a:off x="1981200" y="1371600"/>
            <a:ext cx="60960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18" name="Straight Arrow Connector 117"/>
          <p:cNvCxnSpPr/>
          <p:nvPr/>
        </p:nvCxnSpPr>
        <p:spPr>
          <a:xfrm>
            <a:off x="7924800" y="3962400"/>
            <a:ext cx="0" cy="1295400"/>
          </a:xfrm>
          <a:prstGeom prst="straightConnector1">
            <a:avLst/>
          </a:prstGeom>
          <a:ln w="19050">
            <a:solidFill>
              <a:schemeClr val="tx1"/>
            </a:solidFill>
            <a:headEnd type="none" w="med" len="med"/>
            <a:tailEnd type="triangle" w="med" len="med"/>
          </a:ln>
          <a:effectLst/>
        </p:spPr>
        <p:style>
          <a:lnRef idx="1">
            <a:schemeClr val="accent1"/>
          </a:lnRef>
          <a:fillRef idx="0">
            <a:schemeClr val="accent1"/>
          </a:fillRef>
          <a:effectRef idx="0">
            <a:schemeClr val="accent1"/>
          </a:effectRef>
          <a:fontRef idx="minor">
            <a:schemeClr val="tx1"/>
          </a:fontRef>
        </p:style>
      </p:cxnSp>
      <p:sp>
        <p:nvSpPr>
          <p:cNvPr id="120" name="Rounded Rectangle 119"/>
          <p:cNvSpPr/>
          <p:nvPr/>
        </p:nvSpPr>
        <p:spPr>
          <a:xfrm>
            <a:off x="7620000" y="3200400"/>
            <a:ext cx="1066800" cy="762000"/>
          </a:xfrm>
          <a:prstGeom prst="roundRect">
            <a:avLst/>
          </a:prstGeom>
          <a:blipFill>
            <a:blip r:embed="rId3" cstate="print"/>
            <a:tile tx="0" ty="0" sx="100000" sy="100000" flip="none" algn="tl"/>
          </a:blip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1200" dirty="0" smtClean="0">
                <a:solidFill>
                  <a:schemeClr val="tx1"/>
                </a:solidFill>
                <a:latin typeface="Cambria" pitchFamily="18" charset="0"/>
                <a:ea typeface="Cambria" pitchFamily="18" charset="0"/>
              </a:rPr>
              <a:t>COOLING TOWER</a:t>
            </a:r>
            <a:endParaRPr lang="en-IN" sz="1200" dirty="0">
              <a:solidFill>
                <a:schemeClr val="tx1"/>
              </a:solidFill>
              <a:latin typeface="Cambria" pitchFamily="18" charset="0"/>
              <a:ea typeface="Cambria" pitchFamily="18" charset="0"/>
            </a:endParaRPr>
          </a:p>
        </p:txBody>
      </p:sp>
      <p:cxnSp>
        <p:nvCxnSpPr>
          <p:cNvPr id="126" name="Straight Arrow Connector 125"/>
          <p:cNvCxnSpPr/>
          <p:nvPr/>
        </p:nvCxnSpPr>
        <p:spPr>
          <a:xfrm>
            <a:off x="2667000" y="3810000"/>
            <a:ext cx="0" cy="129540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127" name="Rounded Rectangle 126"/>
          <p:cNvSpPr/>
          <p:nvPr/>
        </p:nvSpPr>
        <p:spPr>
          <a:xfrm>
            <a:off x="1905000" y="5105400"/>
            <a:ext cx="1028700" cy="381000"/>
          </a:xfrm>
          <a:prstGeom prst="roundRect">
            <a:avLst/>
          </a:prstGeom>
          <a:solidFill>
            <a:schemeClr val="bg1">
              <a:lumMod val="85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en-US" sz="800" i="1" dirty="0" smtClean="0">
                <a:solidFill>
                  <a:srgbClr val="000000"/>
                </a:solidFill>
                <a:latin typeface="Cambria" pitchFamily="18" charset="0"/>
                <a:ea typeface="Cambria" pitchFamily="18" charset="0"/>
              </a:rPr>
              <a:t>PROCESS CONDENSATE</a:t>
            </a:r>
            <a:endParaRPr lang="en-IN" sz="800" i="1" dirty="0" smtClean="0">
              <a:solidFill>
                <a:srgbClr val="000000"/>
              </a:solidFill>
              <a:latin typeface="Cambria" pitchFamily="18" charset="0"/>
              <a:ea typeface="Cambria" pitchFamily="18" charset="0"/>
            </a:endParaRPr>
          </a:p>
        </p:txBody>
      </p:sp>
      <p:cxnSp>
        <p:nvCxnSpPr>
          <p:cNvPr id="128" name="Straight Arrow Connector 127"/>
          <p:cNvCxnSpPr/>
          <p:nvPr/>
        </p:nvCxnSpPr>
        <p:spPr>
          <a:xfrm>
            <a:off x="5257800" y="4419600"/>
            <a:ext cx="0" cy="304800"/>
          </a:xfrm>
          <a:prstGeom prst="straightConnector1">
            <a:avLst/>
          </a:prstGeom>
          <a:ln w="38100">
            <a:solidFill>
              <a:srgbClr val="663300"/>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34" name="Rounded Rectangle 133"/>
          <p:cNvSpPr/>
          <p:nvPr/>
        </p:nvSpPr>
        <p:spPr>
          <a:xfrm>
            <a:off x="5029200" y="4191000"/>
            <a:ext cx="1143000" cy="533400"/>
          </a:xfrm>
          <a:prstGeom prst="roundRect">
            <a:avLst/>
          </a:prstGeom>
          <a:blipFill>
            <a:blip r:embed="rId3" cstate="print"/>
            <a:tile tx="0" ty="0" sx="100000" sy="100000" flip="none" algn="tl"/>
          </a:blip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DRYER</a:t>
            </a:r>
            <a:endParaRPr lang="en-IN" sz="1200" dirty="0" smtClean="0">
              <a:solidFill>
                <a:schemeClr val="tx1"/>
              </a:solidFill>
              <a:latin typeface="Cambria" pitchFamily="18" charset="0"/>
              <a:ea typeface="Cambria" pitchFamily="18" charset="0"/>
            </a:endParaRPr>
          </a:p>
        </p:txBody>
      </p:sp>
      <p:sp>
        <p:nvSpPr>
          <p:cNvPr id="139" name="Rounded Rectangle 138"/>
          <p:cNvSpPr/>
          <p:nvPr/>
        </p:nvSpPr>
        <p:spPr>
          <a:xfrm>
            <a:off x="5105400" y="5181600"/>
            <a:ext cx="1041400" cy="323850"/>
          </a:xfrm>
          <a:prstGeom prst="roundRect">
            <a:avLst/>
          </a:prstGeom>
          <a:solidFill>
            <a:schemeClr val="bg1">
              <a:lumMod val="85000"/>
            </a:schemeClr>
          </a:solidFill>
          <a:ln>
            <a:noFill/>
          </a:ln>
        </p:spPr>
        <p:style>
          <a:lnRef idx="3">
            <a:schemeClr val="lt1"/>
          </a:lnRef>
          <a:fillRef idx="1">
            <a:schemeClr val="accent5"/>
          </a:fillRef>
          <a:effectRef idx="1">
            <a:schemeClr val="accent5"/>
          </a:effectRef>
          <a:fontRef idx="minor">
            <a:schemeClr val="lt1"/>
          </a:fontRef>
        </p:style>
        <p:txBody>
          <a:bodyPr rtlCol="0" anchor="ctr"/>
          <a:lstStyle/>
          <a:p>
            <a:pPr algn="ctr"/>
            <a:r>
              <a:rPr lang="en-US" sz="800" i="1" dirty="0" smtClean="0">
                <a:solidFill>
                  <a:srgbClr val="000000"/>
                </a:solidFill>
                <a:latin typeface="Cambria" pitchFamily="18" charset="0"/>
                <a:ea typeface="Cambria" pitchFamily="18" charset="0"/>
              </a:rPr>
              <a:t>DRYER VAPOUR CONDENSATE</a:t>
            </a:r>
            <a:endParaRPr lang="en-IN" sz="800" i="1" dirty="0">
              <a:solidFill>
                <a:srgbClr val="000000"/>
              </a:solidFill>
              <a:latin typeface="Cambria" pitchFamily="18" charset="0"/>
              <a:ea typeface="Cambria" pitchFamily="18" charset="0"/>
            </a:endParaRPr>
          </a:p>
        </p:txBody>
      </p:sp>
      <p:cxnSp>
        <p:nvCxnSpPr>
          <p:cNvPr id="158" name="Straight Arrow Connector 157"/>
          <p:cNvCxnSpPr/>
          <p:nvPr/>
        </p:nvCxnSpPr>
        <p:spPr>
          <a:xfrm>
            <a:off x="7239000" y="1828800"/>
            <a:ext cx="53340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62" name="Straight Connector 161"/>
          <p:cNvCxnSpPr/>
          <p:nvPr/>
        </p:nvCxnSpPr>
        <p:spPr>
          <a:xfrm flipV="1">
            <a:off x="7239000" y="1828800"/>
            <a:ext cx="0" cy="45720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7" name="Straight Connector 196"/>
          <p:cNvCxnSpPr/>
          <p:nvPr/>
        </p:nvCxnSpPr>
        <p:spPr>
          <a:xfrm>
            <a:off x="5867400" y="2667000"/>
            <a:ext cx="381000" cy="0"/>
          </a:xfrm>
          <a:prstGeom prst="line">
            <a:avLst/>
          </a:prstGeom>
          <a:ln w="190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7" name="Straight Arrow Connector 216"/>
          <p:cNvCxnSpPr/>
          <p:nvPr/>
        </p:nvCxnSpPr>
        <p:spPr>
          <a:xfrm>
            <a:off x="1295400" y="5410200"/>
            <a:ext cx="457200" cy="15240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227" name="Rounded Rectangle 226"/>
          <p:cNvSpPr/>
          <p:nvPr/>
        </p:nvSpPr>
        <p:spPr>
          <a:xfrm>
            <a:off x="4724400" y="2286000"/>
            <a:ext cx="1447800" cy="540000"/>
          </a:xfrm>
          <a:prstGeom prst="roundRect">
            <a:avLst/>
          </a:prstGeom>
          <a:blipFill>
            <a:blip r:embed="rId3" cstate="print"/>
            <a:tile tx="0" ty="0" sx="100000" sy="100000" flip="none" algn="tl"/>
          </a:blipFill>
          <a:ln w="12700">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smtClean="0">
                <a:solidFill>
                  <a:schemeClr val="tx1"/>
                </a:solidFill>
                <a:latin typeface="Cambria" pitchFamily="18" charset="0"/>
                <a:ea typeface="Cambria" pitchFamily="18" charset="0"/>
              </a:rPr>
              <a:t>DISTILLATION </a:t>
            </a:r>
            <a:endParaRPr lang="en-IN" sz="1200" dirty="0">
              <a:solidFill>
                <a:schemeClr val="tx1"/>
              </a:solidFill>
              <a:latin typeface="Cambria" pitchFamily="18" charset="0"/>
              <a:ea typeface="Cambria" pitchFamily="18" charset="0"/>
            </a:endParaRPr>
          </a:p>
        </p:txBody>
      </p:sp>
      <p:cxnSp>
        <p:nvCxnSpPr>
          <p:cNvPr id="68" name="Straight Connector 67"/>
          <p:cNvCxnSpPr/>
          <p:nvPr/>
        </p:nvCxnSpPr>
        <p:spPr>
          <a:xfrm flipH="1">
            <a:off x="3810000" y="3581400"/>
            <a:ext cx="228600" cy="0"/>
          </a:xfrm>
          <a:prstGeom prst="line">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a:off x="381000" y="838200"/>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70"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43</a:t>
            </a:fld>
            <a:endParaRPr lang="en-US" dirty="0"/>
          </a:p>
        </p:txBody>
      </p:sp>
      <p:sp>
        <p:nvSpPr>
          <p:cNvPr id="69" name="Rectangle 66"/>
          <p:cNvSpPr>
            <a:spLocks noChangeArrowheads="1"/>
          </p:cNvSpPr>
          <p:nvPr/>
        </p:nvSpPr>
        <p:spPr bwMode="auto">
          <a:xfrm>
            <a:off x="1676400" y="164811"/>
            <a:ext cx="5775540" cy="5232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sz="1400" b="1" dirty="0" smtClean="0">
                <a:ln>
                  <a:solidFill>
                    <a:srgbClr val="0070C0"/>
                  </a:solidFill>
                </a:ln>
                <a:solidFill>
                  <a:srgbClr val="000066"/>
                </a:solidFill>
                <a:latin typeface="Cambria" panose="02040503050406030204" pitchFamily="18" charset="0"/>
                <a:cs typeface="Arial" pitchFamily="34" charset="0"/>
              </a:rPr>
              <a:t>ZLD IN GRAIN BASED DISTILLERY PLANT</a:t>
            </a:r>
          </a:p>
          <a:p>
            <a:pPr lvl="0" algn="ctr" defTabSz="873125" fontAlgn="base">
              <a:spcBef>
                <a:spcPct val="0"/>
              </a:spcBef>
              <a:spcAft>
                <a:spcPct val="0"/>
              </a:spcAft>
            </a:pPr>
            <a:r>
              <a:rPr lang="en-GB" sz="1400" b="1" dirty="0" smtClean="0">
                <a:ln>
                  <a:solidFill>
                    <a:srgbClr val="0070C0"/>
                  </a:solidFill>
                </a:ln>
                <a:solidFill>
                  <a:srgbClr val="000066"/>
                </a:solidFill>
                <a:latin typeface="Cambria" panose="02040503050406030204" pitchFamily="18" charset="0"/>
                <a:cs typeface="Arial" pitchFamily="34" charset="0"/>
              </a:rPr>
              <a:t>EFFLUENT SOURCES FROM THE DISTILLERY COMPLEX</a:t>
            </a:r>
            <a:endParaRPr lang="en-GB" sz="1400" dirty="0" smtClean="0">
              <a:ln>
                <a:solidFill>
                  <a:srgbClr val="0070C0"/>
                </a:solidFill>
              </a:ln>
              <a:solidFill>
                <a:srgbClr val="000066"/>
              </a:solidFill>
              <a:latin typeface="Cambria" panose="02040503050406030204" pitchFamily="18" charset="0"/>
              <a:cs typeface="Arial" pitchFamily="34" charset="0"/>
            </a:endParaRPr>
          </a:p>
        </p:txBody>
      </p:sp>
      <p:pic>
        <p:nvPicPr>
          <p:cNvPr id="73" name="Picture 72" descr="AGSC.png"/>
          <p:cNvPicPr>
            <a:picLocks noChangeAspect="1"/>
          </p:cNvPicPr>
          <p:nvPr/>
        </p:nvPicPr>
        <p:blipFill>
          <a:blip r:embed="rId4" cstate="print"/>
          <a:stretch>
            <a:fillRect/>
          </a:stretch>
        </p:blipFill>
        <p:spPr>
          <a:xfrm>
            <a:off x="12888" y="6343492"/>
            <a:ext cx="672912" cy="514505"/>
          </a:xfrm>
          <a:prstGeom prst="rect">
            <a:avLst/>
          </a:prstGeom>
        </p:spPr>
      </p:pic>
      <p:pic>
        <p:nvPicPr>
          <p:cNvPr id="74" name="Picture 4" descr="New Picture.bmp"/>
          <p:cNvPicPr>
            <a:picLocks noChangeAspect="1"/>
          </p:cNvPicPr>
          <p:nvPr/>
        </p:nvPicPr>
        <p:blipFill>
          <a:blip r:embed="rId5"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
        <p:nvSpPr>
          <p:cNvPr id="71" name="Rounded Rectangle 70"/>
          <p:cNvSpPr/>
          <p:nvPr/>
        </p:nvSpPr>
        <p:spPr>
          <a:xfrm>
            <a:off x="6400800" y="4267200"/>
            <a:ext cx="609600" cy="381000"/>
          </a:xfrm>
          <a:prstGeom prst="roundRect">
            <a:avLst/>
          </a:prstGeom>
          <a:solidFill>
            <a:schemeClr val="accent4">
              <a:lumMod val="40000"/>
              <a:lumOff val="60000"/>
            </a:schemeClr>
          </a:solidFill>
          <a:ln>
            <a:solidFill>
              <a:schemeClr val="accent4"/>
            </a:solidFill>
          </a:ln>
          <a:effectLst/>
        </p:spPr>
        <p:style>
          <a:lnRef idx="3">
            <a:schemeClr val="lt1"/>
          </a:lnRef>
          <a:fillRef idx="1">
            <a:schemeClr val="accent5"/>
          </a:fillRef>
          <a:effectRef idx="1">
            <a:schemeClr val="accent5"/>
          </a:effectRef>
          <a:fontRef idx="minor">
            <a:schemeClr val="lt1"/>
          </a:fontRef>
        </p:style>
        <p:txBody>
          <a:bodyPr rtlCol="0" anchor="ctr"/>
          <a:lstStyle/>
          <a:p>
            <a:pPr algn="ctr"/>
            <a:r>
              <a:rPr lang="en-US" sz="1100" dirty="0" smtClean="0">
                <a:solidFill>
                  <a:schemeClr val="tx1"/>
                </a:solidFill>
                <a:latin typeface="Cambria" pitchFamily="18" charset="0"/>
                <a:ea typeface="Cambria" pitchFamily="18" charset="0"/>
              </a:rPr>
              <a:t>DDGS </a:t>
            </a:r>
            <a:endParaRPr lang="en-IN" sz="1100" dirty="0">
              <a:solidFill>
                <a:schemeClr val="tx1"/>
              </a:solidFill>
              <a:latin typeface="Cambria" pitchFamily="18" charset="0"/>
              <a:ea typeface="Cambria" pitchFamily="18" charset="0"/>
            </a:endParaRPr>
          </a:p>
        </p:txBody>
      </p:sp>
      <p:cxnSp>
        <p:nvCxnSpPr>
          <p:cNvPr id="72" name="Straight Arrow Connector 71"/>
          <p:cNvCxnSpPr/>
          <p:nvPr/>
        </p:nvCxnSpPr>
        <p:spPr>
          <a:xfrm>
            <a:off x="6172200" y="4495800"/>
            <a:ext cx="304800" cy="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a:off x="5486400" y="4724400"/>
            <a:ext cx="0" cy="457200"/>
          </a:xfrm>
          <a:prstGeom prst="straightConnector1">
            <a:avLst/>
          </a:prstGeom>
          <a:ln w="19050">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ransition advTm="5000"/>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3"/>
          <p:cNvSpPr txBox="1">
            <a:spLocks/>
          </p:cNvSpPr>
          <p:nvPr/>
        </p:nvSpPr>
        <p:spPr>
          <a:xfrm>
            <a:off x="0" y="0"/>
            <a:ext cx="8991600" cy="762000"/>
          </a:xfrm>
          <a:prstGeom prst="rect">
            <a:avLst/>
          </a:prstGeom>
        </p:spPr>
        <p:txBody>
          <a:bodyPr anchor="ctr">
            <a:normAutofit fontScale="97500"/>
          </a:bodyPr>
          <a:lstStyle/>
          <a:p>
            <a:pPr algn="ctr" fontAlgn="auto">
              <a:lnSpc>
                <a:spcPct val="100000"/>
              </a:lnSpc>
              <a:spcBef>
                <a:spcPct val="0"/>
              </a:spcBef>
              <a:spcAft>
                <a:spcPts val="0"/>
              </a:spcAft>
              <a:buClrTx/>
              <a:buSzTx/>
              <a:buFontTx/>
              <a:buNone/>
              <a:defRPr/>
            </a:pPr>
            <a:endParaRPr lang="en-US" dirty="0"/>
          </a:p>
        </p:txBody>
      </p:sp>
      <p:cxnSp>
        <p:nvCxnSpPr>
          <p:cNvPr id="11" name="Straight Connector 10"/>
          <p:cNvCxnSpPr/>
          <p:nvPr/>
        </p:nvCxnSpPr>
        <p:spPr>
          <a:xfrm>
            <a:off x="304800" y="838200"/>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13" name="Rectangle 12"/>
          <p:cNvSpPr/>
          <p:nvPr/>
        </p:nvSpPr>
        <p:spPr>
          <a:xfrm>
            <a:off x="838200" y="457200"/>
            <a:ext cx="7543800" cy="400110"/>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2000" b="1" cap="all" dirty="0" smtClean="0">
                <a:ln w="0"/>
                <a:solidFill>
                  <a:schemeClr val="bg2">
                    <a:lumMod val="10000"/>
                  </a:schemeClr>
                </a:solidFill>
                <a:effectLst>
                  <a:reflection blurRad="12700" stA="50000" endPos="50000" dist="5000" dir="5400000" sy="-100000" rotWithShape="0"/>
                </a:effectLst>
                <a:latin typeface="Cambria" pitchFamily="18" charset="0"/>
              </a:rPr>
              <a:t>DISPOSAL OF EFFLUENT</a:t>
            </a:r>
            <a:endParaRPr lang="en-US" sz="2000" b="1" cap="all" dirty="0">
              <a:ln w="0"/>
              <a:solidFill>
                <a:schemeClr val="bg2">
                  <a:lumMod val="10000"/>
                </a:schemeClr>
              </a:solidFill>
              <a:effectLst>
                <a:reflection blurRad="12700" stA="50000" endPos="50000" dist="5000" dir="5400000" sy="-100000" rotWithShape="0"/>
              </a:effectLst>
              <a:latin typeface="Cambria" pitchFamily="18" charset="0"/>
            </a:endParaRPr>
          </a:p>
        </p:txBody>
      </p:sp>
      <p:sp>
        <p:nvSpPr>
          <p:cNvPr id="14" name="TextBox 13"/>
          <p:cNvSpPr txBox="1"/>
          <p:nvPr/>
        </p:nvSpPr>
        <p:spPr>
          <a:xfrm>
            <a:off x="1066800" y="3048000"/>
            <a:ext cx="2895600" cy="2893100"/>
          </a:xfrm>
          <a:prstGeom prst="rect">
            <a:avLst/>
          </a:prstGeom>
          <a:blipFill>
            <a:blip r:embed="rId2" cstate="print">
              <a:duotone>
                <a:prstClr val="black"/>
                <a:srgbClr val="D9C3A5">
                  <a:tint val="50000"/>
                  <a:satMod val="180000"/>
                </a:srgbClr>
              </a:duotone>
            </a:blip>
            <a:tile tx="0" ty="0" sx="100000" sy="100000" flip="none" algn="tl"/>
          </a:blipFill>
          <a:ln>
            <a:noFill/>
          </a:ln>
          <a:effectLst>
            <a:innerShdw blurRad="63500" dist="50800" dir="16200000">
              <a:prstClr val="black">
                <a:alpha val="50000"/>
              </a:prstClr>
            </a:innerShdw>
          </a:effectLst>
          <a:scene3d>
            <a:camera prst="obliqueTopRight"/>
            <a:lightRig rig="threePt" dir="t"/>
          </a:scene3d>
          <a:sp3d extrusionH="76200">
            <a:bevelT/>
            <a:bevelB/>
            <a:extrusionClr>
              <a:schemeClr val="accent1">
                <a:lumMod val="20000"/>
                <a:lumOff val="80000"/>
              </a:schemeClr>
            </a:extrusionClr>
          </a:sp3d>
        </p:spPr>
        <p:style>
          <a:lnRef idx="1">
            <a:schemeClr val="accent5"/>
          </a:lnRef>
          <a:fillRef idx="3">
            <a:schemeClr val="accent5"/>
          </a:fillRef>
          <a:effectRef idx="2">
            <a:schemeClr val="accent5"/>
          </a:effectRef>
          <a:fontRef idx="minor">
            <a:schemeClr val="lt1"/>
          </a:fontRef>
        </p:style>
        <p:txBody>
          <a:bodyPr wrap="square" rtlCol="0">
            <a:spAutoFit/>
          </a:bodyPr>
          <a:lstStyle/>
          <a:p>
            <a:endParaRPr lang="en-US" sz="1400" dirty="0" smtClean="0">
              <a:solidFill>
                <a:srgbClr val="FF0000"/>
              </a:solidFill>
              <a:latin typeface="Trebuchet MS" pitchFamily="34" charset="0"/>
              <a:ea typeface="Cambria" pitchFamily="18" charset="0"/>
            </a:endParaRPr>
          </a:p>
          <a:p>
            <a:pPr algn="ctr"/>
            <a:r>
              <a:rPr lang="en-US" sz="1600" b="1" dirty="0" smtClean="0">
                <a:solidFill>
                  <a:srgbClr val="FF0000"/>
                </a:solidFill>
                <a:latin typeface="Trebuchet MS" pitchFamily="34" charset="0"/>
                <a:ea typeface="Cambria" pitchFamily="18" charset="0"/>
              </a:rPr>
              <a:t>ORGANIC EFFLUENT</a:t>
            </a:r>
          </a:p>
          <a:p>
            <a:endParaRPr lang="en-US" sz="1600" dirty="0" smtClean="0">
              <a:solidFill>
                <a:srgbClr val="FF0000"/>
              </a:solidFill>
              <a:latin typeface="Trebuchet MS" pitchFamily="34" charset="0"/>
              <a:ea typeface="Cambria" pitchFamily="18" charset="0"/>
            </a:endParaRPr>
          </a:p>
          <a:p>
            <a:pPr>
              <a:buFont typeface="Wingdings" pitchFamily="2" charset="2"/>
              <a:buChar char="Ø"/>
            </a:pPr>
            <a:r>
              <a:rPr lang="en-US" sz="1600" dirty="0" smtClean="0">
                <a:solidFill>
                  <a:schemeClr val="tx1"/>
                </a:solidFill>
                <a:latin typeface="Trebuchet MS" pitchFamily="34" charset="0"/>
                <a:ea typeface="Cambria" pitchFamily="18" charset="0"/>
                <a:cs typeface="Aharoni" pitchFamily="2" charset="-79"/>
              </a:rPr>
              <a:t>PROCESS CONDESATE</a:t>
            </a:r>
          </a:p>
          <a:p>
            <a:pPr algn="ctr"/>
            <a:endParaRPr lang="en-US" sz="1600" dirty="0" smtClean="0">
              <a:solidFill>
                <a:schemeClr val="tx1"/>
              </a:solidFill>
              <a:latin typeface="Trebuchet MS" pitchFamily="34" charset="0"/>
              <a:ea typeface="Cambria" pitchFamily="18" charset="0"/>
              <a:cs typeface="Aharoni" pitchFamily="2" charset="-79"/>
            </a:endParaRPr>
          </a:p>
          <a:p>
            <a:pPr>
              <a:buFont typeface="Wingdings" pitchFamily="2" charset="2"/>
              <a:buChar char="Ø"/>
            </a:pPr>
            <a:r>
              <a:rPr lang="en-US" sz="1600" dirty="0" smtClean="0">
                <a:solidFill>
                  <a:schemeClr val="tx1"/>
                </a:solidFill>
                <a:latin typeface="Trebuchet MS" pitchFamily="34" charset="0"/>
                <a:ea typeface="Cambria" pitchFamily="18" charset="0"/>
                <a:cs typeface="Aharoni" pitchFamily="2" charset="-79"/>
              </a:rPr>
              <a:t>SPENT LEES</a:t>
            </a:r>
          </a:p>
          <a:p>
            <a:endParaRPr lang="en-US" sz="1600" dirty="0" smtClean="0">
              <a:solidFill>
                <a:schemeClr val="tx1"/>
              </a:solidFill>
              <a:latin typeface="Trebuchet MS" pitchFamily="34" charset="0"/>
              <a:ea typeface="Cambria" pitchFamily="18" charset="0"/>
              <a:cs typeface="Aharoni" pitchFamily="2" charset="-79"/>
            </a:endParaRPr>
          </a:p>
          <a:p>
            <a:pPr>
              <a:buFont typeface="Wingdings" pitchFamily="2" charset="2"/>
              <a:buChar char="Ø"/>
            </a:pPr>
            <a:r>
              <a:rPr lang="en-IN" sz="1600" dirty="0" smtClean="0">
                <a:solidFill>
                  <a:schemeClr val="tx1"/>
                </a:solidFill>
                <a:latin typeface="Trebuchet MS" pitchFamily="34" charset="0"/>
                <a:ea typeface="Cambria" pitchFamily="18" charset="0"/>
                <a:cs typeface="Aharoni" pitchFamily="2" charset="-79"/>
              </a:rPr>
              <a:t>DRYER VAPOR CONDENSATE</a:t>
            </a:r>
            <a:endParaRPr lang="en-US" sz="1600" dirty="0" smtClean="0">
              <a:solidFill>
                <a:schemeClr val="tx1"/>
              </a:solidFill>
              <a:latin typeface="Trebuchet MS" pitchFamily="34" charset="0"/>
              <a:ea typeface="Cambria" pitchFamily="18" charset="0"/>
              <a:cs typeface="Aharoni" pitchFamily="2" charset="-79"/>
            </a:endParaRPr>
          </a:p>
          <a:p>
            <a:pPr>
              <a:buFont typeface="Wingdings" pitchFamily="2" charset="2"/>
              <a:buChar char="Ø"/>
            </a:pPr>
            <a:endParaRPr lang="en-US" sz="1400" dirty="0" smtClean="0">
              <a:solidFill>
                <a:schemeClr val="tx1"/>
              </a:solidFill>
              <a:latin typeface="Trebuchet MS" pitchFamily="34" charset="0"/>
              <a:ea typeface="Cambria" pitchFamily="18" charset="0"/>
              <a:cs typeface="Aharoni" pitchFamily="2" charset="-79"/>
            </a:endParaRPr>
          </a:p>
          <a:p>
            <a:pPr>
              <a:buFont typeface="Wingdings" pitchFamily="2" charset="2"/>
              <a:buChar char="Ø"/>
            </a:pPr>
            <a:endParaRPr lang="en-US" sz="1400" dirty="0" smtClean="0">
              <a:solidFill>
                <a:schemeClr val="tx1"/>
              </a:solidFill>
              <a:latin typeface="Trebuchet MS" pitchFamily="34" charset="0"/>
              <a:ea typeface="Cambria" pitchFamily="18" charset="0"/>
              <a:cs typeface="Aharoni" pitchFamily="2" charset="-79"/>
            </a:endParaRPr>
          </a:p>
          <a:p>
            <a:pPr>
              <a:buFont typeface="Wingdings" pitchFamily="2" charset="2"/>
              <a:buChar char="Ø"/>
            </a:pPr>
            <a:endParaRPr lang="en-US" sz="1400" dirty="0" smtClean="0">
              <a:solidFill>
                <a:schemeClr val="tx1"/>
              </a:solidFill>
              <a:latin typeface="Trebuchet MS" pitchFamily="34" charset="0"/>
              <a:ea typeface="Cambria" pitchFamily="18" charset="0"/>
              <a:cs typeface="Aharoni" pitchFamily="2" charset="-79"/>
            </a:endParaRPr>
          </a:p>
          <a:p>
            <a:pPr>
              <a:buFont typeface="Wingdings" pitchFamily="2" charset="2"/>
              <a:buChar char="Ø"/>
            </a:pPr>
            <a:endParaRPr lang="en-IN" sz="1400" dirty="0" smtClean="0">
              <a:solidFill>
                <a:srgbClr val="FF0000"/>
              </a:solidFill>
              <a:latin typeface="Trebuchet MS" pitchFamily="34" charset="0"/>
              <a:ea typeface="Cambria" pitchFamily="18" charset="0"/>
            </a:endParaRPr>
          </a:p>
        </p:txBody>
      </p:sp>
      <p:sp>
        <p:nvSpPr>
          <p:cNvPr id="16" name="TextBox 15"/>
          <p:cNvSpPr txBox="1"/>
          <p:nvPr/>
        </p:nvSpPr>
        <p:spPr>
          <a:xfrm>
            <a:off x="5105400" y="3055260"/>
            <a:ext cx="3276600" cy="3326067"/>
          </a:xfrm>
          <a:prstGeom prst="rect">
            <a:avLst/>
          </a:prstGeom>
          <a:blipFill>
            <a:blip r:embed="rId3" cstate="print">
              <a:duotone>
                <a:prstClr val="black"/>
                <a:srgbClr val="D9C3A5">
                  <a:tint val="50000"/>
                  <a:satMod val="180000"/>
                </a:srgbClr>
              </a:duotone>
              <a:lum contrast="-20000"/>
            </a:blip>
            <a:tile tx="0" ty="0" sx="100000" sy="100000" flip="none" algn="tl"/>
          </a:blipFill>
          <a:ln>
            <a:noFill/>
          </a:ln>
          <a:effectLst>
            <a:outerShdw blurRad="25400" dist="63500" dir="18900000" algn="bl" rotWithShape="0">
              <a:prstClr val="black">
                <a:alpha val="60000"/>
              </a:prstClr>
            </a:outerShdw>
          </a:effectLst>
          <a:scene3d>
            <a:camera prst="obliqueBottomRight"/>
            <a:lightRig rig="balanced" dir="t">
              <a:rot lat="0" lon="0" rev="8700000"/>
            </a:lightRig>
          </a:scene3d>
          <a:sp3d>
            <a:bevelT w="190500" h="38100"/>
          </a:sp3d>
        </p:spPr>
        <p:style>
          <a:lnRef idx="1">
            <a:schemeClr val="accent5"/>
          </a:lnRef>
          <a:fillRef idx="3">
            <a:schemeClr val="accent5"/>
          </a:fillRef>
          <a:effectRef idx="2">
            <a:schemeClr val="accent5"/>
          </a:effectRef>
          <a:fontRef idx="minor">
            <a:schemeClr val="lt1"/>
          </a:fontRef>
        </p:style>
        <p:txBody>
          <a:bodyPr wrap="square" rtlCol="0">
            <a:spAutoFit/>
          </a:bodyPr>
          <a:lstStyle/>
          <a:p>
            <a:endParaRPr lang="en-US" sz="1400" b="1" dirty="0" smtClean="0">
              <a:solidFill>
                <a:schemeClr val="accent6">
                  <a:lumMod val="50000"/>
                </a:schemeClr>
              </a:solidFill>
              <a:latin typeface="Trebuchet MS" pitchFamily="34" charset="0"/>
              <a:ea typeface="Cambria" pitchFamily="18" charset="0"/>
            </a:endParaRPr>
          </a:p>
          <a:p>
            <a:pPr algn="ctr"/>
            <a:r>
              <a:rPr lang="en-US" sz="1600" b="1" dirty="0" smtClean="0">
                <a:solidFill>
                  <a:srgbClr val="FF0000"/>
                </a:solidFill>
                <a:latin typeface="Trebuchet MS" pitchFamily="34" charset="0"/>
                <a:ea typeface="Cambria" pitchFamily="18" charset="0"/>
              </a:rPr>
              <a:t>INORGANIC EFFLUENT </a:t>
            </a:r>
          </a:p>
          <a:p>
            <a:endParaRPr lang="en-US" sz="1600" dirty="0" smtClean="0">
              <a:solidFill>
                <a:schemeClr val="tx1"/>
              </a:solidFill>
              <a:latin typeface="Trebuchet MS" pitchFamily="34" charset="0"/>
              <a:ea typeface="Cambria" pitchFamily="18" charset="0"/>
            </a:endParaRPr>
          </a:p>
          <a:p>
            <a:pPr>
              <a:buFont typeface="Wingdings" pitchFamily="2" charset="2"/>
              <a:buChar char="Ø"/>
            </a:pPr>
            <a:r>
              <a:rPr lang="en-US" sz="1600" dirty="0" smtClean="0">
                <a:solidFill>
                  <a:schemeClr val="tx1"/>
                </a:solidFill>
                <a:latin typeface="Trebuchet MS" pitchFamily="34" charset="0"/>
                <a:ea typeface="Cambria" pitchFamily="18" charset="0"/>
              </a:rPr>
              <a:t> PROCESS PLANT COOLING     </a:t>
            </a:r>
          </a:p>
          <a:p>
            <a:r>
              <a:rPr lang="en-US" sz="1600" dirty="0" smtClean="0">
                <a:solidFill>
                  <a:schemeClr val="tx1"/>
                </a:solidFill>
                <a:latin typeface="Trebuchet MS" pitchFamily="34" charset="0"/>
                <a:ea typeface="Cambria" pitchFamily="18" charset="0"/>
              </a:rPr>
              <a:t>   TOWER BLOWDOWN</a:t>
            </a:r>
          </a:p>
          <a:p>
            <a:endParaRPr lang="en-US" sz="1600" dirty="0" smtClean="0">
              <a:solidFill>
                <a:schemeClr val="tx1"/>
              </a:solidFill>
              <a:latin typeface="Trebuchet MS" pitchFamily="34" charset="0"/>
              <a:ea typeface="Cambria" pitchFamily="18" charset="0"/>
            </a:endParaRPr>
          </a:p>
          <a:p>
            <a:pPr algn="just">
              <a:buFont typeface="Wingdings" pitchFamily="2" charset="2"/>
              <a:buChar char="Ø"/>
            </a:pPr>
            <a:r>
              <a:rPr lang="en-US" sz="1600" dirty="0" smtClean="0">
                <a:solidFill>
                  <a:schemeClr val="tx1"/>
                </a:solidFill>
                <a:latin typeface="Trebuchet MS" pitchFamily="34" charset="0"/>
                <a:ea typeface="Cambria" pitchFamily="18" charset="0"/>
              </a:rPr>
              <a:t> POWER PLANT COOLING     </a:t>
            </a:r>
          </a:p>
          <a:p>
            <a:r>
              <a:rPr lang="en-US" sz="1600" dirty="0" smtClean="0">
                <a:solidFill>
                  <a:schemeClr val="tx1"/>
                </a:solidFill>
                <a:latin typeface="Trebuchet MS" pitchFamily="34" charset="0"/>
                <a:ea typeface="Cambria" pitchFamily="18" charset="0"/>
              </a:rPr>
              <a:t>   TOWER BLOWDOWN</a:t>
            </a:r>
          </a:p>
          <a:p>
            <a:endParaRPr lang="en-US" sz="1600" dirty="0" smtClean="0">
              <a:solidFill>
                <a:schemeClr val="tx1"/>
              </a:solidFill>
              <a:latin typeface="Trebuchet MS" pitchFamily="34" charset="0"/>
              <a:ea typeface="Cambria" pitchFamily="18" charset="0"/>
            </a:endParaRPr>
          </a:p>
          <a:p>
            <a:pPr>
              <a:buFont typeface="Wingdings" pitchFamily="2" charset="2"/>
              <a:buChar char="Ø"/>
            </a:pPr>
            <a:r>
              <a:rPr lang="en-US" sz="1600" dirty="0" smtClean="0">
                <a:solidFill>
                  <a:schemeClr val="tx1"/>
                </a:solidFill>
                <a:latin typeface="Trebuchet MS" pitchFamily="34" charset="0"/>
                <a:ea typeface="Cambria" pitchFamily="18" charset="0"/>
              </a:rPr>
              <a:t> POWER PLANT BOILER </a:t>
            </a:r>
          </a:p>
          <a:p>
            <a:r>
              <a:rPr lang="en-US" sz="1600" dirty="0" smtClean="0">
                <a:solidFill>
                  <a:schemeClr val="tx1"/>
                </a:solidFill>
                <a:latin typeface="Trebuchet MS" pitchFamily="34" charset="0"/>
                <a:ea typeface="Cambria" pitchFamily="18" charset="0"/>
              </a:rPr>
              <a:t>   BLOWDOWN</a:t>
            </a:r>
          </a:p>
          <a:p>
            <a:endParaRPr lang="en-US" sz="1600" dirty="0" smtClean="0">
              <a:solidFill>
                <a:schemeClr val="tx1"/>
              </a:solidFill>
              <a:latin typeface="Trebuchet MS" pitchFamily="34" charset="0"/>
              <a:ea typeface="Cambria" pitchFamily="18" charset="0"/>
            </a:endParaRPr>
          </a:p>
          <a:p>
            <a:pPr>
              <a:buFont typeface="Wingdings" pitchFamily="2" charset="2"/>
              <a:buChar char="Ø"/>
            </a:pPr>
            <a:r>
              <a:rPr lang="en-US" sz="1600" dirty="0" smtClean="0">
                <a:solidFill>
                  <a:schemeClr val="tx1"/>
                </a:solidFill>
                <a:latin typeface="Trebuchet MS" pitchFamily="34" charset="0"/>
                <a:ea typeface="Cambria" pitchFamily="18" charset="0"/>
              </a:rPr>
              <a:t> COMMON WTP WASTEWATER</a:t>
            </a:r>
            <a:endParaRPr lang="en-IN" sz="1600" dirty="0" smtClean="0">
              <a:solidFill>
                <a:schemeClr val="tx1"/>
              </a:solidFill>
              <a:latin typeface="Trebuchet MS" pitchFamily="34" charset="0"/>
              <a:ea typeface="Cambria" pitchFamily="18" charset="0"/>
            </a:endParaRPr>
          </a:p>
        </p:txBody>
      </p:sp>
      <p:sp>
        <p:nvSpPr>
          <p:cNvPr id="20" name="Rectangle 19"/>
          <p:cNvSpPr/>
          <p:nvPr/>
        </p:nvSpPr>
        <p:spPr>
          <a:xfrm>
            <a:off x="4495800" y="4800600"/>
            <a:ext cx="4167231" cy="646331"/>
          </a:xfrm>
          <a:prstGeom prst="rect">
            <a:avLst/>
          </a:prstGeom>
        </p:spPr>
        <p:txBody>
          <a:bodyPr wrap="square">
            <a:spAutoFit/>
          </a:bodyPr>
          <a:lstStyle/>
          <a:p>
            <a:pPr>
              <a:buBlip>
                <a:blip r:embed="rId4"/>
              </a:buBlip>
            </a:pPr>
            <a:endParaRPr lang="en-US" dirty="0" smtClean="0">
              <a:latin typeface="Trebuchet MS" pitchFamily="34" charset="0"/>
              <a:ea typeface="Cambria" pitchFamily="18" charset="0"/>
              <a:cs typeface="Aharoni" pitchFamily="2" charset="-79"/>
            </a:endParaRPr>
          </a:p>
          <a:p>
            <a:pPr>
              <a:buBlip>
                <a:blip r:embed="rId4"/>
              </a:buBlip>
            </a:pPr>
            <a:endParaRPr lang="en-US" dirty="0" smtClean="0">
              <a:latin typeface="Trebuchet MS" pitchFamily="34" charset="0"/>
              <a:ea typeface="Cambria" pitchFamily="18" charset="0"/>
              <a:cs typeface="Aharoni" pitchFamily="2" charset="-79"/>
            </a:endParaRPr>
          </a:p>
        </p:txBody>
      </p:sp>
      <p:cxnSp>
        <p:nvCxnSpPr>
          <p:cNvPr id="38" name="Straight Connector 37"/>
          <p:cNvCxnSpPr>
            <a:stCxn id="45" idx="2"/>
          </p:cNvCxnSpPr>
          <p:nvPr/>
        </p:nvCxnSpPr>
        <p:spPr>
          <a:xfrm>
            <a:off x="4648200" y="1941731"/>
            <a:ext cx="0" cy="420469"/>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2514600" y="2362200"/>
            <a:ext cx="4800600"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Arrow Connector 42"/>
          <p:cNvCxnSpPr/>
          <p:nvPr/>
        </p:nvCxnSpPr>
        <p:spPr>
          <a:xfrm>
            <a:off x="7315200" y="2362200"/>
            <a:ext cx="0" cy="685800"/>
          </a:xfrm>
          <a:prstGeom prst="straightConnector1">
            <a:avLst/>
          </a:prstGeom>
          <a:ln w="38100">
            <a:solidFill>
              <a:schemeClr val="accent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a:off x="2514600" y="2362200"/>
            <a:ext cx="0" cy="685800"/>
          </a:xfrm>
          <a:prstGeom prst="straightConnector1">
            <a:avLst/>
          </a:prstGeom>
          <a:ln w="38100">
            <a:solidFill>
              <a:schemeClr val="accent1">
                <a:lumMod val="50000"/>
              </a:schemeClr>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45" name="Rectangle 44"/>
          <p:cNvSpPr/>
          <p:nvPr/>
        </p:nvSpPr>
        <p:spPr>
          <a:xfrm>
            <a:off x="2971800" y="1295400"/>
            <a:ext cx="3352800" cy="646331"/>
          </a:xfrm>
          <a:prstGeom prst="rect">
            <a:avLst/>
          </a:prstGeom>
          <a:blipFill>
            <a:blip r:embed="rId5" cstate="print">
              <a:duotone>
                <a:schemeClr val="accent4">
                  <a:shade val="45000"/>
                  <a:satMod val="135000"/>
                </a:schemeClr>
                <a:prstClr val="white"/>
              </a:duotone>
              <a:lum contrast="10000"/>
            </a:blip>
            <a:tile tx="0" ty="0" sx="100000" sy="100000" flip="none" algn="tl"/>
          </a:blipFill>
          <a:ln/>
          <a:effectLst>
            <a:outerShdw blurRad="40000" dist="20000" dir="5400000" rotWithShape="0">
              <a:srgbClr val="000000">
                <a:alpha val="38000"/>
              </a:srgbClr>
            </a:outerShdw>
            <a:reflection blurRad="6350" stA="50000" endA="300" endPos="55500" dist="50800" dir="5400000" sy="-100000" algn="bl" rotWithShape="0"/>
          </a:effectLst>
        </p:spPr>
        <p:style>
          <a:lnRef idx="1">
            <a:schemeClr val="accent6"/>
          </a:lnRef>
          <a:fillRef idx="2">
            <a:schemeClr val="accent6"/>
          </a:fillRef>
          <a:effectRef idx="1">
            <a:schemeClr val="accent6"/>
          </a:effectRef>
          <a:fontRef idx="minor">
            <a:schemeClr val="dk1"/>
          </a:fontRef>
        </p:style>
        <p:txBody>
          <a:bodyPr wrap="square" anchor="b">
            <a:spAutoFit/>
          </a:bodyPr>
          <a:lstStyle/>
          <a:p>
            <a:pPr algn="ctr"/>
            <a:r>
              <a:rPr lang="en-US" b="1" dirty="0" smtClean="0">
                <a:solidFill>
                  <a:schemeClr val="tx1"/>
                </a:solidFill>
                <a:latin typeface="Trebuchet MS" pitchFamily="34" charset="0"/>
                <a:ea typeface="Cambria" pitchFamily="18" charset="0"/>
              </a:rPr>
              <a:t>SEGREGATION OF EFFLUENT</a:t>
            </a:r>
          </a:p>
          <a:p>
            <a:pPr algn="ctr"/>
            <a:endParaRPr lang="en-US" b="1" dirty="0" smtClean="0">
              <a:solidFill>
                <a:srgbClr val="66FF99"/>
              </a:solidFill>
              <a:latin typeface="Trebuchet MS" pitchFamily="34" charset="0"/>
              <a:ea typeface="Cambria" pitchFamily="18" charset="0"/>
            </a:endParaRPr>
          </a:p>
        </p:txBody>
      </p:sp>
      <p:sp>
        <p:nvSpPr>
          <p:cNvPr id="17" name="Rectangle 66"/>
          <p:cNvSpPr>
            <a:spLocks noChangeArrowheads="1"/>
          </p:cNvSpPr>
          <p:nvPr/>
        </p:nvSpPr>
        <p:spPr bwMode="auto">
          <a:xfrm>
            <a:off x="1684230" y="14646"/>
            <a:ext cx="5775540" cy="43088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lvl="0" algn="ctr" fontAlgn="base">
              <a:spcBef>
                <a:spcPct val="0"/>
              </a:spcBef>
              <a:spcAft>
                <a:spcPct val="0"/>
              </a:spcAft>
            </a:pPr>
            <a:r>
              <a:rPr lang="en-GB" sz="2200" b="1" cap="all" dirty="0" smtClean="0">
                <a:ln w="0"/>
                <a:solidFill>
                  <a:schemeClr val="tx2">
                    <a:lumMod val="50000"/>
                  </a:schemeClr>
                </a:solidFill>
                <a:effectLst>
                  <a:reflection blurRad="12700" stA="50000" endPos="50000" dist="5000" dir="5400000" sy="-100000" rotWithShape="0"/>
                </a:effectLst>
                <a:latin typeface="Cambria" panose="02040503050406030204" pitchFamily="18" charset="0"/>
                <a:cs typeface="Arial" pitchFamily="34" charset="0"/>
              </a:rPr>
              <a:t>ZLD IN DISTILLERY PLANT</a:t>
            </a:r>
          </a:p>
        </p:txBody>
      </p:sp>
      <p:sp>
        <p:nvSpPr>
          <p:cNvPr id="21"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44</a:t>
            </a:fld>
            <a:endParaRPr lang="en-US" dirty="0"/>
          </a:p>
        </p:txBody>
      </p:sp>
      <p:pic>
        <p:nvPicPr>
          <p:cNvPr id="18" name="Picture 17" descr="AGSC.png"/>
          <p:cNvPicPr>
            <a:picLocks noChangeAspect="1"/>
          </p:cNvPicPr>
          <p:nvPr/>
        </p:nvPicPr>
        <p:blipFill>
          <a:blip r:embed="rId6" cstate="print"/>
          <a:stretch>
            <a:fillRect/>
          </a:stretch>
        </p:blipFill>
        <p:spPr>
          <a:xfrm>
            <a:off x="12888" y="6343492"/>
            <a:ext cx="672912" cy="514505"/>
          </a:xfrm>
          <a:prstGeom prst="rect">
            <a:avLst/>
          </a:prstGeom>
        </p:spPr>
      </p:pic>
      <p:pic>
        <p:nvPicPr>
          <p:cNvPr id="19" name="Picture 4" descr="New Picture.bmp"/>
          <p:cNvPicPr>
            <a:picLocks noChangeAspect="1"/>
          </p:cNvPicPr>
          <p:nvPr/>
        </p:nvPicPr>
        <p:blipFill>
          <a:blip r:embed="rId7"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762000" y="1219200"/>
            <a:ext cx="7543800" cy="4648200"/>
          </a:xfrm>
          <a:prstGeom prst="rect">
            <a:avLst/>
          </a:prstGeom>
        </p:spPr>
        <p:txBody>
          <a:bodyPr rtlCol="0">
            <a:normAutofit/>
          </a:bodyPr>
          <a:lstStyle/>
          <a:p>
            <a:pPr marL="342900" marR="0" lvl="0" indent="-342900" algn="l" defTabSz="914400" rtl="0" eaLnBrk="1" fontAlgn="auto" latinLnBrk="0" hangingPunct="1">
              <a:lnSpc>
                <a:spcPct val="100000"/>
              </a:lnSpc>
              <a:spcBef>
                <a:spcPct val="20000"/>
              </a:spcBef>
              <a:spcAft>
                <a:spcPts val="0"/>
              </a:spcAft>
              <a:buClrTx/>
              <a:buSzTx/>
              <a:buFont typeface="Arial" pitchFamily="34" charset="0"/>
              <a:buNone/>
              <a:tabLst/>
              <a:defRPr/>
            </a:pPr>
            <a:endParaRPr lang="en-US" dirty="0"/>
          </a:p>
          <a:p>
            <a:pPr marL="914400" marR="0" lvl="0" indent="-914400" algn="just" defTabSz="914400" rtl="0" eaLnBrk="1" fontAlgn="auto" latinLnBrk="0" hangingPunct="1">
              <a:lnSpc>
                <a:spcPct val="100000"/>
              </a:lnSpc>
              <a:spcBef>
                <a:spcPct val="20000"/>
              </a:spcBef>
              <a:spcAft>
                <a:spcPts val="0"/>
              </a:spcAft>
              <a:buClrTx/>
              <a:buSzTx/>
              <a:buFont typeface="Arial" pitchFamily="34" charset="0"/>
              <a:buNone/>
              <a:tabLst/>
              <a:defRPr/>
            </a:pPr>
            <a:endParaRPr lang="en-US" dirty="0"/>
          </a:p>
          <a:p>
            <a:pPr marL="914400" marR="0" lvl="0" indent="-914400" algn="just" defTabSz="914400" rtl="0" eaLnBrk="1" fontAlgn="auto" latinLnBrk="0" hangingPunct="1">
              <a:lnSpc>
                <a:spcPct val="100000"/>
              </a:lnSpc>
              <a:spcBef>
                <a:spcPct val="20000"/>
              </a:spcBef>
              <a:spcAft>
                <a:spcPts val="0"/>
              </a:spcAft>
              <a:buClrTx/>
              <a:buSzTx/>
              <a:buFont typeface="Arial" pitchFamily="34" charset="0"/>
              <a:buNone/>
              <a:tabLst/>
              <a:defRPr/>
            </a:pPr>
            <a:endParaRPr lang="en-US" dirty="0"/>
          </a:p>
          <a:p>
            <a:pPr marL="914400" marR="0" lvl="0" indent="-914400" algn="just" defTabSz="914400" rtl="0" eaLnBrk="1" fontAlgn="auto" latinLnBrk="0" hangingPunct="1">
              <a:lnSpc>
                <a:spcPct val="100000"/>
              </a:lnSpc>
              <a:spcBef>
                <a:spcPct val="20000"/>
              </a:spcBef>
              <a:spcAft>
                <a:spcPts val="0"/>
              </a:spcAft>
              <a:buClrTx/>
              <a:buSzTx/>
              <a:buFont typeface="Arial" pitchFamily="34" charset="0"/>
              <a:buNone/>
              <a:tabLst/>
              <a:defRPr/>
            </a:pPr>
            <a:endParaRPr lang="en-US" dirty="0"/>
          </a:p>
          <a:p>
            <a:pPr marL="342900" marR="0" lvl="0" indent="-342900" algn="just" defTabSz="914400" rtl="0" eaLnBrk="1" fontAlgn="auto" latinLnBrk="0" hangingPunct="1">
              <a:lnSpc>
                <a:spcPct val="100000"/>
              </a:lnSpc>
              <a:spcBef>
                <a:spcPct val="20000"/>
              </a:spcBef>
              <a:spcAft>
                <a:spcPts val="0"/>
              </a:spcAft>
              <a:buClrTx/>
              <a:buSzTx/>
              <a:buFont typeface="Arial" pitchFamily="34" charset="0"/>
              <a:buNone/>
              <a:tabLst/>
              <a:defRPr/>
            </a:pPr>
            <a:endParaRPr lang="en-US" dirty="0"/>
          </a:p>
          <a:p>
            <a:pPr marL="342900" marR="0" lvl="0" indent="-342900" algn="l" defTabSz="914400" rtl="0" eaLnBrk="1" fontAlgn="auto" latinLnBrk="0" hangingPunct="1">
              <a:lnSpc>
                <a:spcPct val="100000"/>
              </a:lnSpc>
              <a:spcBef>
                <a:spcPct val="20000"/>
              </a:spcBef>
              <a:spcAft>
                <a:spcPts val="0"/>
              </a:spcAft>
              <a:buClrTx/>
              <a:buSzTx/>
              <a:buFont typeface="Arial" pitchFamily="34" charset="0"/>
              <a:buChar char="•"/>
              <a:tabLst/>
              <a:defRPr/>
            </a:pPr>
            <a:endParaRPr lang="en-US" dirty="0"/>
          </a:p>
        </p:txBody>
      </p:sp>
      <p:sp>
        <p:nvSpPr>
          <p:cNvPr id="8" name="Title 13"/>
          <p:cNvSpPr txBox="1">
            <a:spLocks/>
          </p:cNvSpPr>
          <p:nvPr/>
        </p:nvSpPr>
        <p:spPr>
          <a:xfrm>
            <a:off x="0" y="0"/>
            <a:ext cx="8991600" cy="1066800"/>
          </a:xfrm>
          <a:prstGeom prst="rect">
            <a:avLst/>
          </a:prstGeom>
        </p:spPr>
        <p:txBody>
          <a:bodyPr anchor="ctr">
            <a:normAutofit fontScale="97500"/>
          </a:bodyPr>
          <a:lstStyle/>
          <a:p>
            <a:pPr algn="ctr" fontAlgn="auto">
              <a:lnSpc>
                <a:spcPct val="100000"/>
              </a:lnSpc>
              <a:spcBef>
                <a:spcPct val="0"/>
              </a:spcBef>
              <a:spcAft>
                <a:spcPts val="0"/>
              </a:spcAft>
              <a:buClrTx/>
              <a:buSzTx/>
              <a:buFontTx/>
              <a:buNone/>
              <a:defRPr/>
            </a:pPr>
            <a:endParaRPr lang="en-US" dirty="0"/>
          </a:p>
        </p:txBody>
      </p:sp>
      <p:sp>
        <p:nvSpPr>
          <p:cNvPr id="14" name="Rectangle 13"/>
          <p:cNvSpPr/>
          <p:nvPr/>
        </p:nvSpPr>
        <p:spPr>
          <a:xfrm>
            <a:off x="762000" y="1443841"/>
            <a:ext cx="8001000" cy="671722"/>
          </a:xfrm>
          <a:prstGeom prst="rect">
            <a:avLst/>
          </a:prstGeom>
        </p:spPr>
        <p:txBody>
          <a:bodyPr wrap="square">
            <a:spAutoFit/>
          </a:bodyPr>
          <a:lstStyle/>
          <a:p>
            <a:pPr marL="2286000" indent="-1028700">
              <a:lnSpc>
                <a:spcPct val="150000"/>
              </a:lnSpc>
            </a:pPr>
            <a:endParaRPr lang="en-US" sz="2800" dirty="0">
              <a:latin typeface="Arial Black" pitchFamily="34" charset="0"/>
            </a:endParaRPr>
          </a:p>
        </p:txBody>
      </p:sp>
      <p:graphicFrame>
        <p:nvGraphicFramePr>
          <p:cNvPr id="16" name="Table 15"/>
          <p:cNvGraphicFramePr>
            <a:graphicFrameLocks noGrp="1"/>
          </p:cNvGraphicFramePr>
          <p:nvPr/>
        </p:nvGraphicFramePr>
        <p:xfrm>
          <a:off x="971599" y="1219200"/>
          <a:ext cx="7416824" cy="4276562"/>
        </p:xfrm>
        <a:graphic>
          <a:graphicData uri="http://schemas.openxmlformats.org/drawingml/2006/table">
            <a:tbl>
              <a:tblPr>
                <a:effectLst/>
                <a:tableStyleId>{775DCB02-9BB8-47FD-8907-85C794F793BA}</a:tableStyleId>
              </a:tblPr>
              <a:tblGrid>
                <a:gridCol w="612088"/>
                <a:gridCol w="1774936"/>
                <a:gridCol w="760858"/>
                <a:gridCol w="1430404"/>
                <a:gridCol w="1451762"/>
                <a:gridCol w="1386776"/>
              </a:tblGrid>
              <a:tr h="685800">
                <a:tc>
                  <a:txBody>
                    <a:bodyPr/>
                    <a:lstStyle/>
                    <a:p>
                      <a:pPr algn="ctr">
                        <a:lnSpc>
                          <a:spcPct val="115000"/>
                        </a:lnSpc>
                        <a:spcAft>
                          <a:spcPts val="1000"/>
                        </a:spcAft>
                      </a:pPr>
                      <a:r>
                        <a:rPr lang="en-IN" sz="1600" b="1" kern="1200" dirty="0" smtClean="0">
                          <a:solidFill>
                            <a:schemeClr val="tx2">
                              <a:lumMod val="75000"/>
                            </a:schemeClr>
                          </a:solidFill>
                          <a:latin typeface="Trebuchet MS" pitchFamily="34" charset="0"/>
                        </a:rPr>
                        <a:t>Sl</a:t>
                      </a:r>
                      <a:r>
                        <a:rPr lang="en-IN" sz="1600" b="1" kern="1200" dirty="0">
                          <a:solidFill>
                            <a:schemeClr val="tx2">
                              <a:lumMod val="75000"/>
                            </a:schemeClr>
                          </a:solidFill>
                          <a:latin typeface="Trebuchet MS" pitchFamily="34" charset="0"/>
                        </a:rPr>
                        <a:t>.    No. </a:t>
                      </a:r>
                      <a:endParaRPr lang="en-IN" sz="1600" b="1" kern="1200" dirty="0">
                        <a:solidFill>
                          <a:schemeClr val="tx2">
                            <a:lumMod val="75000"/>
                          </a:schemeClr>
                        </a:solidFill>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1000"/>
                        </a:spcAft>
                      </a:pPr>
                      <a:r>
                        <a:rPr lang="en-IN" sz="1600" b="1" dirty="0" smtClean="0">
                          <a:solidFill>
                            <a:schemeClr val="tx2">
                              <a:lumMod val="75000"/>
                            </a:schemeClr>
                          </a:solidFill>
                          <a:latin typeface="Trebuchet MS" pitchFamily="34" charset="0"/>
                        </a:rPr>
                        <a:t>Description</a:t>
                      </a:r>
                      <a:endParaRPr lang="en-IN" sz="1600" b="1" dirty="0">
                        <a:solidFill>
                          <a:schemeClr val="tx2">
                            <a:lumMod val="75000"/>
                          </a:schemeClr>
                        </a:solidFill>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1000"/>
                        </a:spcAft>
                      </a:pPr>
                      <a:r>
                        <a:rPr lang="en-IN" sz="1600" b="1" dirty="0" smtClean="0">
                          <a:solidFill>
                            <a:schemeClr val="tx2">
                              <a:lumMod val="75000"/>
                            </a:schemeClr>
                          </a:solidFill>
                          <a:latin typeface="Trebuchet MS" pitchFamily="34" charset="0"/>
                        </a:rPr>
                        <a:t>Unit</a:t>
                      </a:r>
                      <a:endParaRPr lang="en-IN" sz="1600" b="1" dirty="0">
                        <a:solidFill>
                          <a:schemeClr val="tx2">
                            <a:lumMod val="75000"/>
                          </a:schemeClr>
                        </a:solidFill>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1000"/>
                        </a:spcAft>
                      </a:pPr>
                      <a:r>
                        <a:rPr lang="en-IN" sz="1600" b="1" kern="1200" dirty="0" smtClean="0">
                          <a:solidFill>
                            <a:schemeClr val="tx2">
                              <a:lumMod val="75000"/>
                            </a:schemeClr>
                          </a:solidFill>
                          <a:latin typeface="Trebuchet MS" pitchFamily="34" charset="0"/>
                          <a:ea typeface="+mn-ea"/>
                          <a:cs typeface="+mn-cs"/>
                        </a:rPr>
                        <a:t>Process </a:t>
                      </a:r>
                      <a:r>
                        <a:rPr lang="en-IN" sz="1600" b="1" kern="1200" dirty="0">
                          <a:solidFill>
                            <a:schemeClr val="tx2">
                              <a:lumMod val="75000"/>
                            </a:schemeClr>
                          </a:solidFill>
                          <a:latin typeface="Trebuchet MS" pitchFamily="34" charset="0"/>
                          <a:ea typeface="+mn-ea"/>
                          <a:cs typeface="+mn-cs"/>
                        </a:rPr>
                        <a:t>Condensate</a:t>
                      </a:r>
                      <a:r>
                        <a:rPr lang="en-IN" sz="1600" b="1" kern="1200" dirty="0">
                          <a:solidFill>
                            <a:schemeClr val="tx2">
                              <a:lumMod val="75000"/>
                            </a:schemeClr>
                          </a:solidFill>
                          <a:latin typeface="Trebuchet MS" pitchFamily="34" charset="0"/>
                        </a:rPr>
                        <a:t> </a:t>
                      </a:r>
                      <a:endParaRPr lang="en-IN" sz="1600" b="1" kern="1200" dirty="0">
                        <a:solidFill>
                          <a:schemeClr val="tx2">
                            <a:lumMod val="75000"/>
                          </a:schemeClr>
                        </a:solidFill>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1000"/>
                        </a:spcAft>
                      </a:pPr>
                      <a:r>
                        <a:rPr lang="en-IN" sz="1600" b="1" kern="1200" dirty="0" smtClean="0">
                          <a:solidFill>
                            <a:schemeClr val="tx2">
                              <a:lumMod val="75000"/>
                            </a:schemeClr>
                          </a:solidFill>
                          <a:latin typeface="Trebuchet MS" pitchFamily="34" charset="0"/>
                        </a:rPr>
                        <a:t>Dryer</a:t>
                      </a:r>
                      <a:r>
                        <a:rPr lang="en-IN" sz="1600" b="1" kern="1200" baseline="0" dirty="0" smtClean="0">
                          <a:solidFill>
                            <a:schemeClr val="tx2">
                              <a:lumMod val="75000"/>
                            </a:schemeClr>
                          </a:solidFill>
                          <a:latin typeface="Trebuchet MS" pitchFamily="34" charset="0"/>
                        </a:rPr>
                        <a:t> Vapour condensate</a:t>
                      </a:r>
                      <a:endParaRPr lang="en-IN" sz="1600" b="1" kern="1200" dirty="0">
                        <a:solidFill>
                          <a:schemeClr val="tx2">
                            <a:lumMod val="75000"/>
                          </a:schemeClr>
                        </a:solidFill>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c>
                  <a:txBody>
                    <a:bodyPr/>
                    <a:lstStyle/>
                    <a:p>
                      <a:pPr algn="ctr">
                        <a:lnSpc>
                          <a:spcPct val="115000"/>
                        </a:lnSpc>
                        <a:spcAft>
                          <a:spcPts val="1000"/>
                        </a:spcAft>
                      </a:pPr>
                      <a:r>
                        <a:rPr lang="en-IN" sz="1600" b="1" kern="1200" dirty="0" smtClean="0">
                          <a:solidFill>
                            <a:schemeClr val="tx2">
                              <a:lumMod val="75000"/>
                            </a:schemeClr>
                          </a:solidFill>
                          <a:latin typeface="Trebuchet MS" pitchFamily="34" charset="0"/>
                        </a:rPr>
                        <a:t>Spent lees</a:t>
                      </a:r>
                      <a:endParaRPr lang="en-IN" sz="1600" b="1" kern="1200" dirty="0">
                        <a:solidFill>
                          <a:schemeClr val="tx2">
                            <a:lumMod val="75000"/>
                          </a:schemeClr>
                        </a:solidFill>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lumMod val="20000"/>
                        <a:lumOff val="80000"/>
                      </a:schemeClr>
                    </a:solidFill>
                  </a:tcPr>
                </a:tc>
              </a:tr>
              <a:tr h="609601">
                <a:tc>
                  <a:txBody>
                    <a:bodyPr/>
                    <a:lstStyle/>
                    <a:p>
                      <a:pPr algn="ctr">
                        <a:lnSpc>
                          <a:spcPct val="115000"/>
                        </a:lnSpc>
                      </a:pPr>
                      <a:r>
                        <a:rPr lang="en-US" sz="1600" dirty="0" smtClean="0">
                          <a:latin typeface="Trebuchet MS" pitchFamily="34" charset="0"/>
                        </a:rPr>
                        <a:t>1</a:t>
                      </a:r>
                      <a:endParaRPr lang="en-IN" sz="1600" dirty="0">
                        <a:latin typeface="Trebuchet MS" pitchFamily="34" charset="0"/>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a:latin typeface="Trebuchet MS" pitchFamily="34" charset="0"/>
                        </a:rPr>
                        <a:t>pH</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nSpc>
                          <a:spcPct val="115000"/>
                        </a:lnSpc>
                      </a:pPr>
                      <a:endParaRPr lang="en-IN" sz="1600" dirty="0">
                        <a:latin typeface="Trebuchet MS" pitchFamily="34" charset="0"/>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3 – 5</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marL="0" algn="ctr" defTabSz="914400" rtl="0" eaLnBrk="1" latinLnBrk="0" hangingPunct="1">
                        <a:lnSpc>
                          <a:spcPct val="115000"/>
                        </a:lnSpc>
                        <a:spcAft>
                          <a:spcPts val="1000"/>
                        </a:spcAft>
                      </a:pPr>
                      <a:r>
                        <a:rPr lang="en-IN" sz="1600" kern="1200" dirty="0" smtClean="0">
                          <a:latin typeface="Trebuchet MS" pitchFamily="34" charset="0"/>
                        </a:rPr>
                        <a:t>3 – 5</a:t>
                      </a:r>
                      <a:endParaRPr lang="en-IN" sz="1600" kern="1200" dirty="0" smtClean="0">
                        <a:solidFill>
                          <a:schemeClr val="tx1"/>
                        </a:solidFill>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marL="0" algn="ctr" defTabSz="914400" rtl="0" eaLnBrk="1" latinLnBrk="0" hangingPunct="1">
                        <a:lnSpc>
                          <a:spcPct val="115000"/>
                        </a:lnSpc>
                        <a:spcAft>
                          <a:spcPts val="1000"/>
                        </a:spcAft>
                      </a:pPr>
                      <a:r>
                        <a:rPr lang="en-IN" sz="1600" kern="1200" dirty="0" smtClean="0">
                          <a:latin typeface="Trebuchet MS" pitchFamily="34" charset="0"/>
                        </a:rPr>
                        <a:t>2 – 4</a:t>
                      </a:r>
                      <a:endParaRPr lang="en-IN" sz="1600" kern="1200" dirty="0">
                        <a:solidFill>
                          <a:schemeClr val="tx1"/>
                        </a:solidFill>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r>
              <a:tr h="864766">
                <a:tc>
                  <a:txBody>
                    <a:bodyPr/>
                    <a:lstStyle/>
                    <a:p>
                      <a:pPr algn="ctr">
                        <a:lnSpc>
                          <a:spcPct val="115000"/>
                        </a:lnSpc>
                      </a:pPr>
                      <a:r>
                        <a:rPr lang="en-US" sz="1600" dirty="0" smtClean="0">
                          <a:latin typeface="Trebuchet MS" pitchFamily="34" charset="0"/>
                        </a:rPr>
                        <a:t>2</a:t>
                      </a:r>
                      <a:endParaRPr lang="en-IN" sz="1600" dirty="0">
                        <a:latin typeface="Trebuchet MS" pitchFamily="34" charset="0"/>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a:latin typeface="Trebuchet MS" pitchFamily="34" charset="0"/>
                        </a:rPr>
                        <a:t>Biochemical Oxygen Demand (BOD)</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a:latin typeface="Trebuchet MS" pitchFamily="34" charset="0"/>
                        </a:rPr>
                        <a:t>mg/l</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800</a:t>
                      </a:r>
                      <a:r>
                        <a:rPr lang="en-IN" sz="1600" baseline="0" dirty="0" smtClean="0">
                          <a:latin typeface="Trebuchet MS" pitchFamily="34" charset="0"/>
                        </a:rPr>
                        <a:t> – 1800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800</a:t>
                      </a:r>
                      <a:r>
                        <a:rPr lang="en-IN" sz="1600" baseline="0" dirty="0" smtClean="0">
                          <a:latin typeface="Trebuchet MS" pitchFamily="34" charset="0"/>
                        </a:rPr>
                        <a:t> – 3500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500 - 1000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r>
              <a:tr h="735434">
                <a:tc>
                  <a:txBody>
                    <a:bodyPr/>
                    <a:lstStyle/>
                    <a:p>
                      <a:pPr algn="ctr">
                        <a:lnSpc>
                          <a:spcPct val="115000"/>
                        </a:lnSpc>
                      </a:pPr>
                      <a:r>
                        <a:rPr lang="en-US" sz="1600" dirty="0" smtClean="0">
                          <a:latin typeface="Trebuchet MS" pitchFamily="34" charset="0"/>
                        </a:rPr>
                        <a:t>3</a:t>
                      </a:r>
                      <a:endParaRPr lang="en-IN" sz="1600" dirty="0">
                        <a:latin typeface="Trebuchet MS" pitchFamily="34" charset="0"/>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a:latin typeface="Trebuchet MS" pitchFamily="34" charset="0"/>
                        </a:rPr>
                        <a:t>Chemical Oxygen Demand (COD)</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a:latin typeface="Trebuchet MS" pitchFamily="34" charset="0"/>
                        </a:rPr>
                        <a:t>mg/l</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1200 – 2000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1200 – 6000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800</a:t>
                      </a:r>
                      <a:r>
                        <a:rPr lang="en-IN" sz="1600" baseline="0" dirty="0" smtClean="0">
                          <a:latin typeface="Trebuchet MS" pitchFamily="34" charset="0"/>
                        </a:rPr>
                        <a:t> – 1400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r>
              <a:tr h="732386">
                <a:tc>
                  <a:txBody>
                    <a:bodyPr/>
                    <a:lstStyle/>
                    <a:p>
                      <a:pPr algn="ctr">
                        <a:lnSpc>
                          <a:spcPct val="115000"/>
                        </a:lnSpc>
                      </a:pPr>
                      <a:r>
                        <a:rPr lang="en-US" sz="1600" dirty="0" smtClean="0">
                          <a:latin typeface="Trebuchet MS" pitchFamily="34" charset="0"/>
                        </a:rPr>
                        <a:t>4</a:t>
                      </a:r>
                      <a:endParaRPr lang="en-IN" sz="1600" dirty="0">
                        <a:latin typeface="Trebuchet MS" pitchFamily="34" charset="0"/>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Volatile Acids</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a:latin typeface="Trebuchet MS" pitchFamily="34" charset="0"/>
                        </a:rPr>
                        <a:t>mg/l</a:t>
                      </a:r>
                      <a:endParaRPr lang="en-IN" sz="160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1000 – 2000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2000 – 3000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1800</a:t>
                      </a:r>
                      <a:r>
                        <a:rPr lang="en-IN" sz="1600" baseline="0" dirty="0" smtClean="0">
                          <a:latin typeface="Trebuchet MS" pitchFamily="34" charset="0"/>
                        </a:rPr>
                        <a:t> – 2500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r>
              <a:tr h="648575">
                <a:tc>
                  <a:txBody>
                    <a:bodyPr/>
                    <a:lstStyle/>
                    <a:p>
                      <a:pPr algn="ctr">
                        <a:lnSpc>
                          <a:spcPct val="115000"/>
                        </a:lnSpc>
                      </a:pPr>
                      <a:r>
                        <a:rPr lang="en-US" sz="1600" dirty="0" smtClean="0">
                          <a:latin typeface="Trebuchet MS" pitchFamily="34" charset="0"/>
                        </a:rPr>
                        <a:t>5</a:t>
                      </a:r>
                      <a:endParaRPr lang="en-IN" sz="1600" dirty="0">
                        <a:latin typeface="Trebuchet MS" pitchFamily="34" charset="0"/>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a:latin typeface="Trebuchet MS" pitchFamily="34" charset="0"/>
                        </a:rPr>
                        <a:t>Total Dissolved Solids</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a:latin typeface="Trebuchet MS" pitchFamily="34" charset="0"/>
                        </a:rPr>
                        <a:t>mg/l</a:t>
                      </a:r>
                      <a:endParaRPr lang="en-IN" sz="160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100 - 400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200 - 500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c>
                  <a:txBody>
                    <a:bodyPr/>
                    <a:lstStyle/>
                    <a:p>
                      <a:pPr algn="ctr">
                        <a:lnSpc>
                          <a:spcPct val="115000"/>
                        </a:lnSpc>
                        <a:spcAft>
                          <a:spcPts val="1000"/>
                        </a:spcAft>
                      </a:pPr>
                      <a:r>
                        <a:rPr lang="en-IN" sz="1600" dirty="0" smtClean="0">
                          <a:latin typeface="Trebuchet MS" pitchFamily="34" charset="0"/>
                        </a:rPr>
                        <a:t>200 - 900</a:t>
                      </a:r>
                      <a:endParaRPr lang="en-IN" sz="1600" dirty="0">
                        <a:latin typeface="Trebuchet MS" pitchFamily="34" charset="0"/>
                        <a:ea typeface="Calibri"/>
                        <a:cs typeface="Times New Roman"/>
                      </a:endParaRPr>
                    </a:p>
                  </a:txBody>
                  <a:tcPr marL="65200" marR="6520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2"/>
                      <a:tile tx="0" ty="0" sx="100000" sy="100000" flip="none" algn="tl"/>
                    </a:blipFill>
                  </a:tcPr>
                </a:tc>
              </a:tr>
            </a:tbl>
          </a:graphicData>
        </a:graphic>
      </p:graphicFrame>
      <p:sp>
        <p:nvSpPr>
          <p:cNvPr id="13" name="Rectangle 12"/>
          <p:cNvSpPr/>
          <p:nvPr/>
        </p:nvSpPr>
        <p:spPr>
          <a:xfrm>
            <a:off x="990600" y="457200"/>
            <a:ext cx="7315200" cy="369332"/>
          </a:xfrm>
          <a:prstGeom prst="rect">
            <a:avLst/>
          </a:prstGeom>
          <a:noFill/>
        </p:spPr>
        <p:txBody>
          <a:bodyPr wrap="squar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b="1" cap="all" dirty="0" smtClean="0">
                <a:ln w="0"/>
                <a:solidFill>
                  <a:schemeClr val="tx2">
                    <a:lumMod val="50000"/>
                  </a:schemeClr>
                </a:solidFill>
                <a:effectLst>
                  <a:reflection blurRad="12700" stA="50000" endPos="50000" dist="5000" dir="5400000" sy="-100000" rotWithShape="0"/>
                </a:effectLst>
                <a:latin typeface="Cambria" pitchFamily="18" charset="0"/>
              </a:rPr>
              <a:t>ANALYSIS OF PROCESS CONDENSATE AND SPENT LEES</a:t>
            </a:r>
          </a:p>
        </p:txBody>
      </p:sp>
      <p:sp>
        <p:nvSpPr>
          <p:cNvPr id="17" name="Rectangle 66"/>
          <p:cNvSpPr>
            <a:spLocks noChangeArrowheads="1"/>
          </p:cNvSpPr>
          <p:nvPr/>
        </p:nvSpPr>
        <p:spPr bwMode="auto">
          <a:xfrm>
            <a:off x="1684230" y="30034"/>
            <a:ext cx="577554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sz="2000" b="1" dirty="0" smtClean="0">
                <a:ln w="10541" cmpd="sng">
                  <a:solidFill>
                    <a:schemeClr val="accent1">
                      <a:shade val="88000"/>
                      <a:satMod val="110000"/>
                    </a:schemeClr>
                  </a:solidFill>
                  <a:prstDash val="solid"/>
                </a:ln>
                <a:solidFill>
                  <a:schemeClr val="tx1">
                    <a:lumMod val="95000"/>
                    <a:lumOff val="5000"/>
                  </a:schemeClr>
                </a:solidFill>
                <a:latin typeface="Cambria" panose="02040503050406030204" pitchFamily="18" charset="0"/>
                <a:cs typeface="Arial" pitchFamily="34" charset="0"/>
              </a:rPr>
              <a:t>ZLD IN DISTILLERY PLANT</a:t>
            </a:r>
          </a:p>
        </p:txBody>
      </p:sp>
      <p:cxnSp>
        <p:nvCxnSpPr>
          <p:cNvPr id="18" name="Straight Connector 17"/>
          <p:cNvCxnSpPr/>
          <p:nvPr/>
        </p:nvCxnSpPr>
        <p:spPr>
          <a:xfrm>
            <a:off x="381000" y="838200"/>
            <a:ext cx="8382000" cy="1588"/>
          </a:xfrm>
          <a:prstGeom prst="line">
            <a:avLst/>
          </a:prstGeom>
        </p:spPr>
        <p:style>
          <a:lnRef idx="1">
            <a:schemeClr val="dk1"/>
          </a:lnRef>
          <a:fillRef idx="0">
            <a:schemeClr val="dk1"/>
          </a:fillRef>
          <a:effectRef idx="0">
            <a:schemeClr val="dk1"/>
          </a:effectRef>
          <a:fontRef idx="minor">
            <a:schemeClr val="tx1"/>
          </a:fontRef>
        </p:style>
      </p:cxnSp>
      <p:sp>
        <p:nvSpPr>
          <p:cNvPr id="15"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45</a:t>
            </a:fld>
            <a:endParaRPr lang="en-US" dirty="0"/>
          </a:p>
        </p:txBody>
      </p:sp>
      <p:pic>
        <p:nvPicPr>
          <p:cNvPr id="12" name="Picture 11" descr="AGSC.png"/>
          <p:cNvPicPr>
            <a:picLocks noChangeAspect="1"/>
          </p:cNvPicPr>
          <p:nvPr/>
        </p:nvPicPr>
        <p:blipFill>
          <a:blip r:embed="rId3" cstate="print"/>
          <a:stretch>
            <a:fillRect/>
          </a:stretch>
        </p:blipFill>
        <p:spPr>
          <a:xfrm>
            <a:off x="12888" y="6343492"/>
            <a:ext cx="672912" cy="514505"/>
          </a:xfrm>
          <a:prstGeom prst="rect">
            <a:avLst/>
          </a:prstGeom>
        </p:spPr>
      </p:pic>
      <p:pic>
        <p:nvPicPr>
          <p:cNvPr id="19" name="Picture 4" descr="New Picture.bmp"/>
          <p:cNvPicPr>
            <a:picLocks noChangeAspect="1"/>
          </p:cNvPicPr>
          <p:nvPr/>
        </p:nvPicPr>
        <p:blipFill>
          <a:blip r:embed="rId4"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Tree>
  </p:cSld>
  <p:clrMapOvr>
    <a:masterClrMapping/>
  </p:clrMapOvr>
  <p:transition advTm="5000"/>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BCF622E-8D16-4874-8027-50CA1EAA8476}" type="slidenum">
              <a:rPr lang="en-US" smtClean="0">
                <a:latin typeface="Trebuchet MS" pitchFamily="34" charset="0"/>
              </a:rPr>
              <a:pPr/>
              <a:t>46</a:t>
            </a:fld>
            <a:endParaRPr lang="en-US">
              <a:latin typeface="Trebuchet MS" pitchFamily="34" charset="0"/>
            </a:endParaRPr>
          </a:p>
        </p:txBody>
      </p:sp>
      <p:sp>
        <p:nvSpPr>
          <p:cNvPr id="3" name="Rectangle 2"/>
          <p:cNvSpPr/>
          <p:nvPr/>
        </p:nvSpPr>
        <p:spPr>
          <a:xfrm>
            <a:off x="228600" y="838200"/>
            <a:ext cx="1524000" cy="600164"/>
          </a:xfrm>
          <a:prstGeom prst="rect">
            <a:avLst/>
          </a:prstGeom>
        </p:spPr>
        <p:txBody>
          <a:bodyPr wrap="square">
            <a:spAutoFit/>
          </a:bodyPr>
          <a:lstStyle/>
          <a:p>
            <a:r>
              <a:rPr lang="en-US" sz="1100" b="1" i="1" dirty="0" smtClean="0">
                <a:solidFill>
                  <a:srgbClr val="C00000"/>
                </a:solidFill>
                <a:latin typeface="Trebuchet MS" pitchFamily="34" charset="0"/>
              </a:rPr>
              <a:t>Process condensate from thin </a:t>
            </a:r>
            <a:r>
              <a:rPr lang="en-US" sz="1100" b="1" i="1" dirty="0" err="1" smtClean="0">
                <a:solidFill>
                  <a:srgbClr val="C00000"/>
                </a:solidFill>
                <a:latin typeface="Trebuchet MS" pitchFamily="34" charset="0"/>
              </a:rPr>
              <a:t>Stillage</a:t>
            </a:r>
            <a:r>
              <a:rPr lang="en-US" sz="1100" b="1" i="1" dirty="0" smtClean="0">
                <a:solidFill>
                  <a:srgbClr val="C00000"/>
                </a:solidFill>
                <a:latin typeface="Trebuchet MS" pitchFamily="34" charset="0"/>
              </a:rPr>
              <a:t> evaporator</a:t>
            </a:r>
          </a:p>
        </p:txBody>
      </p:sp>
      <p:cxnSp>
        <p:nvCxnSpPr>
          <p:cNvPr id="4" name="Straight Arrow Connector 3"/>
          <p:cNvCxnSpPr/>
          <p:nvPr/>
        </p:nvCxnSpPr>
        <p:spPr>
          <a:xfrm>
            <a:off x="304800" y="1371600"/>
            <a:ext cx="533400" cy="0"/>
          </a:xfrm>
          <a:prstGeom prst="straightConnector1">
            <a:avLst/>
          </a:prstGeom>
          <a:ln w="25400">
            <a:solidFill>
              <a:srgbClr val="002060"/>
            </a:solidFill>
            <a:prstDash val="sysDot"/>
            <a:headEnd type="none" w="med" len="med"/>
            <a:tailEnd type="none" w="med" len="med"/>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 name="Straight Arrow Connector 4"/>
          <p:cNvCxnSpPr/>
          <p:nvPr/>
        </p:nvCxnSpPr>
        <p:spPr>
          <a:xfrm>
            <a:off x="8305800" y="2514600"/>
            <a:ext cx="0" cy="22860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6" name="Rectangle 66"/>
          <p:cNvSpPr>
            <a:spLocks noChangeArrowheads="1"/>
          </p:cNvSpPr>
          <p:nvPr/>
        </p:nvSpPr>
        <p:spPr bwMode="auto">
          <a:xfrm>
            <a:off x="914400" y="457200"/>
            <a:ext cx="754380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fontAlgn="base">
              <a:spcBef>
                <a:spcPct val="0"/>
              </a:spcBef>
              <a:spcAft>
                <a:spcPct val="0"/>
              </a:spcAft>
            </a:pPr>
            <a:r>
              <a:rPr lang="en-GB" b="1" dirty="0" smtClean="0">
                <a:solidFill>
                  <a:srgbClr val="008000"/>
                </a:solidFill>
                <a:latin typeface="Cambria" panose="02040503050406030204" pitchFamily="18" charset="0"/>
                <a:cs typeface="Arial" pitchFamily="34" charset="0"/>
              </a:rPr>
              <a:t>ZERO LIQUID DISCHARGE</a:t>
            </a:r>
          </a:p>
        </p:txBody>
      </p:sp>
      <p:sp>
        <p:nvSpPr>
          <p:cNvPr id="7" name="Rectangle 66"/>
          <p:cNvSpPr>
            <a:spLocks noChangeArrowheads="1"/>
          </p:cNvSpPr>
          <p:nvPr/>
        </p:nvSpPr>
        <p:spPr bwMode="auto">
          <a:xfrm>
            <a:off x="1684230" y="122366"/>
            <a:ext cx="5775540" cy="36933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b="1" dirty="0" smtClean="0">
                <a:ln>
                  <a:solidFill>
                    <a:srgbClr val="0070C0"/>
                  </a:solidFill>
                </a:ln>
                <a:solidFill>
                  <a:srgbClr val="000066"/>
                </a:solidFill>
                <a:latin typeface="Cambria" panose="02040503050406030204" pitchFamily="18" charset="0"/>
                <a:cs typeface="Arial" pitchFamily="34" charset="0"/>
              </a:rPr>
              <a:t>GRAIN BASED DISTILLERY PLANT</a:t>
            </a:r>
            <a:endParaRPr lang="en-GB" dirty="0" smtClean="0">
              <a:ln>
                <a:solidFill>
                  <a:srgbClr val="0070C0"/>
                </a:solidFill>
              </a:ln>
              <a:solidFill>
                <a:srgbClr val="000066"/>
              </a:solidFill>
              <a:latin typeface="Cambria" panose="02040503050406030204" pitchFamily="18" charset="0"/>
              <a:cs typeface="Arial" pitchFamily="34" charset="0"/>
            </a:endParaRPr>
          </a:p>
        </p:txBody>
      </p:sp>
      <p:cxnSp>
        <p:nvCxnSpPr>
          <p:cNvPr id="8" name="Straight Connector 7"/>
          <p:cNvCxnSpPr/>
          <p:nvPr/>
        </p:nvCxnSpPr>
        <p:spPr>
          <a:xfrm>
            <a:off x="381000" y="838200"/>
            <a:ext cx="8382000" cy="1588"/>
          </a:xfrm>
          <a:prstGeom prst="line">
            <a:avLst/>
          </a:prstGeom>
        </p:spPr>
        <p:style>
          <a:lnRef idx="1">
            <a:schemeClr val="dk1"/>
          </a:lnRef>
          <a:fillRef idx="0">
            <a:schemeClr val="dk1"/>
          </a:fillRef>
          <a:effectRef idx="0">
            <a:schemeClr val="dk1"/>
          </a:effectRef>
          <a:fontRef idx="minor">
            <a:schemeClr val="tx1"/>
          </a:fontRef>
        </p:style>
      </p:cxnSp>
      <p:pic>
        <p:nvPicPr>
          <p:cNvPr id="9" name="Picture 8" descr="AGSC.png"/>
          <p:cNvPicPr>
            <a:picLocks noChangeAspect="1"/>
          </p:cNvPicPr>
          <p:nvPr/>
        </p:nvPicPr>
        <p:blipFill>
          <a:blip r:embed="rId2" cstate="print"/>
          <a:stretch>
            <a:fillRect/>
          </a:stretch>
        </p:blipFill>
        <p:spPr>
          <a:xfrm>
            <a:off x="12888" y="6461658"/>
            <a:ext cx="444312" cy="396339"/>
          </a:xfrm>
          <a:prstGeom prst="rect">
            <a:avLst/>
          </a:prstGeom>
        </p:spPr>
      </p:pic>
      <p:pic>
        <p:nvPicPr>
          <p:cNvPr id="10" name="Picture 4" descr="New Picture.bmp"/>
          <p:cNvPicPr>
            <a:picLocks noChangeAspect="1"/>
          </p:cNvPicPr>
          <p:nvPr/>
        </p:nvPicPr>
        <p:blipFill>
          <a:blip r:embed="rId3"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
        <p:nvSpPr>
          <p:cNvPr id="11" name="Slide Number Placeholder 54"/>
          <p:cNvSpPr txBox="1">
            <a:spLocks/>
          </p:cNvSpPr>
          <p:nvPr/>
        </p:nvSpPr>
        <p:spPr>
          <a:xfrm>
            <a:off x="8555664" y="6629400"/>
            <a:ext cx="588336" cy="228600"/>
          </a:xfrm>
          <a:prstGeom prst="rect">
            <a:avLst/>
          </a:prstGeom>
          <a:gradFill flip="none" rotWithShape="1">
            <a:gsLst>
              <a:gs pos="0">
                <a:srgbClr val="5E9EFF"/>
              </a:gs>
              <a:gs pos="39999">
                <a:srgbClr val="85C2FF"/>
              </a:gs>
              <a:gs pos="70000">
                <a:srgbClr val="C4D6EB"/>
              </a:gs>
              <a:gs pos="100000">
                <a:srgbClr val="FFEBFA"/>
              </a:gs>
            </a:gsLst>
            <a:lin ang="2700000" scaled="1"/>
            <a:tileRect/>
          </a:gradFill>
        </p:spPr>
        <p:txBody>
          <a:bodyPr vert="horz" lIns="91440" tIns="45720" rIns="91440" bIns="45720" rtlCol="0" anchor="ctr">
            <a:normAutofit fontScale="92500" lnSpcReduction="20000"/>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solidFill>
                  <a:schemeClr val="tx1">
                    <a:tint val="75000"/>
                  </a:schemeClr>
                </a:solidFill>
                <a:effectLst/>
                <a:uLnTx/>
                <a:uFillTx/>
                <a:latin typeface="+mn-lt"/>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46</a:t>
            </a:fld>
            <a:endParaRPr kumimoji="0" lang="en-US" sz="1200" b="0" i="0" u="none" strike="noStrike" kern="1200" cap="none" spc="0" normalizeH="0" baseline="0" noProof="0" dirty="0">
              <a:ln>
                <a:noFill/>
              </a:ln>
              <a:solidFill>
                <a:schemeClr val="tx1">
                  <a:tint val="75000"/>
                </a:schemeClr>
              </a:solidFill>
              <a:effectLst/>
              <a:uLnTx/>
              <a:uFillTx/>
              <a:latin typeface="+mn-lt"/>
              <a:ea typeface="+mn-ea"/>
              <a:cs typeface="+mn-cs"/>
            </a:endParaRPr>
          </a:p>
        </p:txBody>
      </p:sp>
      <p:cxnSp>
        <p:nvCxnSpPr>
          <p:cNvPr id="12" name="Straight Arrow Connector 11"/>
          <p:cNvCxnSpPr/>
          <p:nvPr/>
        </p:nvCxnSpPr>
        <p:spPr>
          <a:xfrm flipH="1">
            <a:off x="990600" y="2743200"/>
            <a:ext cx="7315200" cy="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990600" y="2743200"/>
            <a:ext cx="0" cy="3810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438400" y="838200"/>
            <a:ext cx="1295400" cy="430887"/>
          </a:xfrm>
          <a:prstGeom prst="rect">
            <a:avLst/>
          </a:prstGeom>
        </p:spPr>
        <p:txBody>
          <a:bodyPr wrap="square">
            <a:spAutoFit/>
          </a:bodyPr>
          <a:lstStyle/>
          <a:p>
            <a:r>
              <a:rPr lang="en-US" sz="1100" b="1" i="1" dirty="0" smtClean="0">
                <a:solidFill>
                  <a:srgbClr val="C00000"/>
                </a:solidFill>
                <a:latin typeface="Trebuchet MS" pitchFamily="34" charset="0"/>
              </a:rPr>
              <a:t>Spent lees from Distillery plant</a:t>
            </a:r>
            <a:endParaRPr lang="en-US" sz="1100" b="1" i="1" dirty="0">
              <a:solidFill>
                <a:srgbClr val="C00000"/>
              </a:solidFill>
              <a:latin typeface="Trebuchet MS" pitchFamily="34" charset="0"/>
            </a:endParaRPr>
          </a:p>
        </p:txBody>
      </p:sp>
      <p:sp>
        <p:nvSpPr>
          <p:cNvPr id="15" name="Rectangle 14"/>
          <p:cNvSpPr/>
          <p:nvPr/>
        </p:nvSpPr>
        <p:spPr>
          <a:xfrm>
            <a:off x="4648200" y="838200"/>
            <a:ext cx="1295400" cy="600164"/>
          </a:xfrm>
          <a:prstGeom prst="rect">
            <a:avLst/>
          </a:prstGeom>
        </p:spPr>
        <p:txBody>
          <a:bodyPr wrap="square">
            <a:spAutoFit/>
          </a:bodyPr>
          <a:lstStyle/>
          <a:p>
            <a:r>
              <a:rPr lang="en-US" sz="1100" b="1" i="1" dirty="0" smtClean="0">
                <a:solidFill>
                  <a:srgbClr val="C00000"/>
                </a:solidFill>
                <a:latin typeface="Trebuchet MS" pitchFamily="34" charset="0"/>
              </a:rPr>
              <a:t>Dryer </a:t>
            </a:r>
            <a:r>
              <a:rPr lang="en-US" sz="1100" b="1" i="1" dirty="0" err="1" smtClean="0">
                <a:solidFill>
                  <a:srgbClr val="C00000"/>
                </a:solidFill>
                <a:latin typeface="Trebuchet MS" pitchFamily="34" charset="0"/>
              </a:rPr>
              <a:t>Vapour</a:t>
            </a:r>
            <a:r>
              <a:rPr lang="en-US" sz="1100" b="1" i="1" dirty="0" smtClean="0">
                <a:solidFill>
                  <a:srgbClr val="C00000"/>
                </a:solidFill>
                <a:latin typeface="Trebuchet MS" pitchFamily="34" charset="0"/>
              </a:rPr>
              <a:t> condensate from DDGS dryer</a:t>
            </a:r>
            <a:endParaRPr lang="en-US" sz="1100" b="1" i="1" dirty="0">
              <a:solidFill>
                <a:srgbClr val="C00000"/>
              </a:solidFill>
              <a:latin typeface="Trebuchet MS" pitchFamily="34" charset="0"/>
            </a:endParaRPr>
          </a:p>
        </p:txBody>
      </p:sp>
      <p:sp>
        <p:nvSpPr>
          <p:cNvPr id="16" name="Rectangle 15"/>
          <p:cNvSpPr/>
          <p:nvPr/>
        </p:nvSpPr>
        <p:spPr>
          <a:xfrm>
            <a:off x="6858000" y="838200"/>
            <a:ext cx="1447800" cy="769441"/>
          </a:xfrm>
          <a:prstGeom prst="rect">
            <a:avLst/>
          </a:prstGeom>
        </p:spPr>
        <p:txBody>
          <a:bodyPr wrap="square">
            <a:spAutoFit/>
          </a:bodyPr>
          <a:lstStyle/>
          <a:p>
            <a:r>
              <a:rPr lang="en-US" sz="1100" b="1" i="1" dirty="0" err="1" smtClean="0">
                <a:solidFill>
                  <a:srgbClr val="C00000"/>
                </a:solidFill>
                <a:latin typeface="Trebuchet MS" pitchFamily="34" charset="0"/>
              </a:rPr>
              <a:t>Vapour</a:t>
            </a:r>
            <a:r>
              <a:rPr lang="en-US" sz="1100" b="1" i="1" dirty="0" smtClean="0">
                <a:solidFill>
                  <a:srgbClr val="C00000"/>
                </a:solidFill>
                <a:latin typeface="Trebuchet MS" pitchFamily="34" charset="0"/>
              </a:rPr>
              <a:t> condensate from CPU RO reject -MEE.</a:t>
            </a:r>
            <a:endParaRPr lang="en-US" sz="1100" b="1" i="1" dirty="0">
              <a:solidFill>
                <a:srgbClr val="C00000"/>
              </a:solidFill>
              <a:latin typeface="Trebuchet MS" pitchFamily="34" charset="0"/>
            </a:endParaRPr>
          </a:p>
        </p:txBody>
      </p:sp>
      <p:cxnSp>
        <p:nvCxnSpPr>
          <p:cNvPr id="17" name="Straight Arrow Connector 16"/>
          <p:cNvCxnSpPr/>
          <p:nvPr/>
        </p:nvCxnSpPr>
        <p:spPr>
          <a:xfrm>
            <a:off x="838200" y="1371600"/>
            <a:ext cx="0" cy="533400"/>
          </a:xfrm>
          <a:prstGeom prst="straightConnector1">
            <a:avLst/>
          </a:prstGeom>
          <a:ln w="25400">
            <a:solidFill>
              <a:srgbClr val="002060"/>
            </a:solidFill>
            <a:prstDash val="sysDot"/>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18" name="Rounded Rectangle 17"/>
          <p:cNvSpPr/>
          <p:nvPr/>
        </p:nvSpPr>
        <p:spPr>
          <a:xfrm>
            <a:off x="457200" y="1905000"/>
            <a:ext cx="1143000" cy="47752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Equalization tank -1 </a:t>
            </a:r>
            <a:endParaRPr lang="en-US" sz="1200" b="1" i="1" dirty="0">
              <a:solidFill>
                <a:schemeClr val="tx1"/>
              </a:solidFill>
              <a:latin typeface="Trebuchet MS" pitchFamily="34" charset="0"/>
            </a:endParaRPr>
          </a:p>
        </p:txBody>
      </p:sp>
      <p:cxnSp>
        <p:nvCxnSpPr>
          <p:cNvPr id="19" name="Straight Arrow Connector 18"/>
          <p:cNvCxnSpPr/>
          <p:nvPr/>
        </p:nvCxnSpPr>
        <p:spPr>
          <a:xfrm>
            <a:off x="1600200" y="2133600"/>
            <a:ext cx="304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a:off x="1219200" y="1295400"/>
            <a:ext cx="2514600" cy="0"/>
          </a:xfrm>
          <a:prstGeom prst="straightConnector1">
            <a:avLst/>
          </a:prstGeom>
          <a:ln w="25400">
            <a:solidFill>
              <a:srgbClr val="002060"/>
            </a:solidFill>
            <a:prstDash val="sysDot"/>
            <a:headEnd type="none" w="med" len="med"/>
            <a:tailEnd type="none" w="med" len="med"/>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1371600" y="1402915"/>
            <a:ext cx="4800600" cy="10160"/>
          </a:xfrm>
          <a:prstGeom prst="straightConnector1">
            <a:avLst/>
          </a:prstGeom>
          <a:ln w="25400">
            <a:solidFill>
              <a:srgbClr val="002060"/>
            </a:solidFill>
            <a:prstDash val="sysDot"/>
            <a:headEnd type="none" w="med" len="med"/>
            <a:tailEnd type="none" w="med" len="med"/>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a:off x="1524000" y="1524000"/>
            <a:ext cx="7086600" cy="0"/>
          </a:xfrm>
          <a:prstGeom prst="straightConnector1">
            <a:avLst/>
          </a:prstGeom>
          <a:ln w="25400">
            <a:solidFill>
              <a:srgbClr val="002060"/>
            </a:solidFill>
            <a:prstDash val="sysDot"/>
            <a:headEnd type="none" w="med" len="med"/>
            <a:tailEnd type="none" w="med" len="med"/>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a:off x="1219200" y="1295400"/>
            <a:ext cx="0" cy="609600"/>
          </a:xfrm>
          <a:prstGeom prst="straightConnector1">
            <a:avLst/>
          </a:prstGeom>
          <a:ln w="25400">
            <a:solidFill>
              <a:srgbClr val="002060"/>
            </a:solidFill>
            <a:prstDash val="sysDot"/>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4" name="Straight Arrow Connector 23"/>
          <p:cNvCxnSpPr/>
          <p:nvPr/>
        </p:nvCxnSpPr>
        <p:spPr>
          <a:xfrm>
            <a:off x="1371600" y="1447800"/>
            <a:ext cx="0" cy="457200"/>
          </a:xfrm>
          <a:prstGeom prst="straightConnector1">
            <a:avLst/>
          </a:prstGeom>
          <a:ln w="25400">
            <a:solidFill>
              <a:srgbClr val="002060"/>
            </a:solidFill>
            <a:prstDash val="sysDot"/>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a:off x="1524000" y="1524000"/>
            <a:ext cx="0" cy="381000"/>
          </a:xfrm>
          <a:prstGeom prst="straightConnector1">
            <a:avLst/>
          </a:prstGeom>
          <a:ln w="25400">
            <a:solidFill>
              <a:srgbClr val="002060"/>
            </a:solidFill>
            <a:prstDash val="sysDot"/>
            <a:tailEnd type="arrow"/>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flipH="1" flipV="1">
            <a:off x="228600" y="1219200"/>
            <a:ext cx="76200" cy="152400"/>
          </a:xfrm>
          <a:prstGeom prst="line">
            <a:avLst/>
          </a:prstGeom>
          <a:ln w="28575">
            <a:solidFill>
              <a:srgbClr val="002060"/>
            </a:solidFill>
            <a:prstDash val="sysDot"/>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flipV="1">
            <a:off x="3733800" y="1143000"/>
            <a:ext cx="76200" cy="152400"/>
          </a:xfrm>
          <a:prstGeom prst="line">
            <a:avLst/>
          </a:prstGeom>
          <a:ln w="28575">
            <a:solidFill>
              <a:srgbClr val="002060"/>
            </a:solidFill>
            <a:prstDash val="sysDot"/>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flipV="1">
            <a:off x="6172200" y="1066800"/>
            <a:ext cx="152400" cy="304800"/>
          </a:xfrm>
          <a:prstGeom prst="line">
            <a:avLst/>
          </a:prstGeom>
          <a:ln w="28575">
            <a:solidFill>
              <a:srgbClr val="002060"/>
            </a:solidFill>
            <a:prstDash val="sysDot"/>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flipV="1">
            <a:off x="8610600" y="1219200"/>
            <a:ext cx="152400" cy="304800"/>
          </a:xfrm>
          <a:prstGeom prst="line">
            <a:avLst/>
          </a:prstGeom>
          <a:ln w="28575">
            <a:solidFill>
              <a:srgbClr val="002060"/>
            </a:solidFill>
            <a:prstDash val="sysDot"/>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30" name="Rounded Rectangle 29"/>
          <p:cNvSpPr/>
          <p:nvPr/>
        </p:nvSpPr>
        <p:spPr>
          <a:xfrm>
            <a:off x="1905000" y="1905000"/>
            <a:ext cx="1143000" cy="5334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Anaerobic treatment system</a:t>
            </a:r>
            <a:endParaRPr lang="en-US" sz="1200" b="1" i="1" dirty="0">
              <a:solidFill>
                <a:schemeClr val="tx1"/>
              </a:solidFill>
              <a:latin typeface="Trebuchet MS" pitchFamily="34" charset="0"/>
            </a:endParaRPr>
          </a:p>
        </p:txBody>
      </p:sp>
      <p:sp>
        <p:nvSpPr>
          <p:cNvPr id="31" name="Rounded Rectangle 30"/>
          <p:cNvSpPr/>
          <p:nvPr/>
        </p:nvSpPr>
        <p:spPr>
          <a:xfrm>
            <a:off x="3352800" y="1905000"/>
            <a:ext cx="1219200" cy="5334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Aerobic  treatment system</a:t>
            </a:r>
            <a:endParaRPr lang="en-US" sz="1200" b="1" i="1" dirty="0">
              <a:solidFill>
                <a:schemeClr val="tx1"/>
              </a:solidFill>
              <a:latin typeface="Trebuchet MS" pitchFamily="34" charset="0"/>
            </a:endParaRPr>
          </a:p>
        </p:txBody>
      </p:sp>
      <p:sp>
        <p:nvSpPr>
          <p:cNvPr id="32" name="Rounded Rectangle 31"/>
          <p:cNvSpPr/>
          <p:nvPr/>
        </p:nvSpPr>
        <p:spPr>
          <a:xfrm>
            <a:off x="4876800" y="1905000"/>
            <a:ext cx="1143000" cy="5334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Secondary Clarifier</a:t>
            </a:r>
            <a:endParaRPr lang="en-US" sz="1200" b="1" i="1" dirty="0">
              <a:solidFill>
                <a:schemeClr val="tx1"/>
              </a:solidFill>
              <a:latin typeface="Trebuchet MS" pitchFamily="34" charset="0"/>
            </a:endParaRPr>
          </a:p>
        </p:txBody>
      </p:sp>
      <p:sp>
        <p:nvSpPr>
          <p:cNvPr id="33" name="Rounded Rectangle 32"/>
          <p:cNvSpPr/>
          <p:nvPr/>
        </p:nvSpPr>
        <p:spPr>
          <a:xfrm>
            <a:off x="6324600" y="1905000"/>
            <a:ext cx="1143000" cy="5334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Tertiary Clarifier</a:t>
            </a:r>
            <a:endParaRPr lang="en-US" sz="1200" b="1" i="1" dirty="0">
              <a:solidFill>
                <a:schemeClr val="tx1"/>
              </a:solidFill>
              <a:latin typeface="Trebuchet MS" pitchFamily="34" charset="0"/>
            </a:endParaRPr>
          </a:p>
        </p:txBody>
      </p:sp>
      <p:sp>
        <p:nvSpPr>
          <p:cNvPr id="34" name="Rounded Rectangle 33"/>
          <p:cNvSpPr/>
          <p:nvPr/>
        </p:nvSpPr>
        <p:spPr>
          <a:xfrm>
            <a:off x="7772400" y="1905000"/>
            <a:ext cx="1020500" cy="6096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Multi grade filter</a:t>
            </a:r>
            <a:endParaRPr lang="en-US" sz="1200" b="1" i="1" dirty="0">
              <a:solidFill>
                <a:schemeClr val="tx1"/>
              </a:solidFill>
              <a:latin typeface="Trebuchet MS" pitchFamily="34" charset="0"/>
            </a:endParaRPr>
          </a:p>
        </p:txBody>
      </p:sp>
      <p:sp>
        <p:nvSpPr>
          <p:cNvPr id="35" name="Rounded Rectangle 34"/>
          <p:cNvSpPr/>
          <p:nvPr/>
        </p:nvSpPr>
        <p:spPr>
          <a:xfrm>
            <a:off x="533400" y="3124200"/>
            <a:ext cx="990600" cy="6096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Activated carbon filter</a:t>
            </a:r>
            <a:endParaRPr lang="en-US" sz="1200" b="1" i="1" dirty="0">
              <a:solidFill>
                <a:schemeClr val="tx1"/>
              </a:solidFill>
              <a:latin typeface="Trebuchet MS" pitchFamily="34" charset="0"/>
            </a:endParaRPr>
          </a:p>
        </p:txBody>
      </p:sp>
      <p:sp>
        <p:nvSpPr>
          <p:cNvPr id="36" name="Rounded Rectangle 35"/>
          <p:cNvSpPr/>
          <p:nvPr/>
        </p:nvSpPr>
        <p:spPr>
          <a:xfrm>
            <a:off x="457200" y="4419600"/>
            <a:ext cx="1066800" cy="6096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Ultra-violet treatment system</a:t>
            </a:r>
            <a:endParaRPr lang="en-US" sz="1200" b="1" i="1" dirty="0">
              <a:solidFill>
                <a:schemeClr val="tx1"/>
              </a:solidFill>
              <a:latin typeface="Trebuchet MS" pitchFamily="34" charset="0"/>
            </a:endParaRPr>
          </a:p>
        </p:txBody>
      </p:sp>
      <p:cxnSp>
        <p:nvCxnSpPr>
          <p:cNvPr id="37" name="Straight Arrow Connector 36"/>
          <p:cNvCxnSpPr/>
          <p:nvPr/>
        </p:nvCxnSpPr>
        <p:spPr>
          <a:xfrm>
            <a:off x="2667000" y="3886200"/>
            <a:ext cx="0" cy="5334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381000" y="5867400"/>
            <a:ext cx="1295400" cy="769441"/>
          </a:xfrm>
          <a:prstGeom prst="rect">
            <a:avLst/>
          </a:prstGeom>
        </p:spPr>
        <p:txBody>
          <a:bodyPr wrap="square">
            <a:spAutoFit/>
          </a:bodyPr>
          <a:lstStyle/>
          <a:p>
            <a:r>
              <a:rPr lang="en-US" sz="1100" b="1" i="1" dirty="0" smtClean="0">
                <a:solidFill>
                  <a:srgbClr val="C00000"/>
                </a:solidFill>
                <a:latin typeface="Trebuchet MS" pitchFamily="34" charset="0"/>
              </a:rPr>
              <a:t>UV treated water to Liquefaction section</a:t>
            </a:r>
          </a:p>
        </p:txBody>
      </p:sp>
      <p:sp>
        <p:nvSpPr>
          <p:cNvPr id="39" name="Rectangle 38"/>
          <p:cNvSpPr/>
          <p:nvPr/>
        </p:nvSpPr>
        <p:spPr>
          <a:xfrm>
            <a:off x="7391400" y="3352800"/>
            <a:ext cx="1676400" cy="600164"/>
          </a:xfrm>
          <a:prstGeom prst="rect">
            <a:avLst/>
          </a:prstGeom>
        </p:spPr>
        <p:txBody>
          <a:bodyPr wrap="square">
            <a:spAutoFit/>
          </a:bodyPr>
          <a:lstStyle/>
          <a:p>
            <a:r>
              <a:rPr lang="en-US" sz="1100" b="1" i="1" dirty="0" smtClean="0">
                <a:solidFill>
                  <a:srgbClr val="C00000"/>
                </a:solidFill>
                <a:latin typeface="Trebuchet MS" pitchFamily="34" charset="0"/>
              </a:rPr>
              <a:t>Distillery plant Cooling tower blow down </a:t>
            </a:r>
          </a:p>
        </p:txBody>
      </p:sp>
      <p:sp>
        <p:nvSpPr>
          <p:cNvPr id="40" name="Rectangle 39"/>
          <p:cNvSpPr/>
          <p:nvPr/>
        </p:nvSpPr>
        <p:spPr>
          <a:xfrm>
            <a:off x="7391400" y="3886200"/>
            <a:ext cx="1524000" cy="600164"/>
          </a:xfrm>
          <a:prstGeom prst="rect">
            <a:avLst/>
          </a:prstGeom>
        </p:spPr>
        <p:txBody>
          <a:bodyPr wrap="square">
            <a:spAutoFit/>
          </a:bodyPr>
          <a:lstStyle/>
          <a:p>
            <a:r>
              <a:rPr lang="en-US" sz="1100" b="1" i="1" dirty="0" smtClean="0">
                <a:solidFill>
                  <a:srgbClr val="C00000"/>
                </a:solidFill>
                <a:latin typeface="Trebuchet MS" pitchFamily="34" charset="0"/>
              </a:rPr>
              <a:t>Cogeneration power plant Cooling tower blow down </a:t>
            </a:r>
          </a:p>
        </p:txBody>
      </p:sp>
      <p:sp>
        <p:nvSpPr>
          <p:cNvPr id="41" name="Rectangle 40"/>
          <p:cNvSpPr/>
          <p:nvPr/>
        </p:nvSpPr>
        <p:spPr>
          <a:xfrm>
            <a:off x="7391400" y="4572000"/>
            <a:ext cx="1524000" cy="600164"/>
          </a:xfrm>
          <a:prstGeom prst="rect">
            <a:avLst/>
          </a:prstGeom>
        </p:spPr>
        <p:txBody>
          <a:bodyPr wrap="square">
            <a:spAutoFit/>
          </a:bodyPr>
          <a:lstStyle/>
          <a:p>
            <a:r>
              <a:rPr lang="en-US" sz="1100" b="1" i="1" dirty="0" smtClean="0">
                <a:solidFill>
                  <a:srgbClr val="C00000"/>
                </a:solidFill>
                <a:latin typeface="Trebuchet MS" pitchFamily="34" charset="0"/>
              </a:rPr>
              <a:t>Cogeneration power plant Boiler blow down </a:t>
            </a:r>
          </a:p>
        </p:txBody>
      </p:sp>
      <p:sp>
        <p:nvSpPr>
          <p:cNvPr id="42" name="Rectangle 41"/>
          <p:cNvSpPr/>
          <p:nvPr/>
        </p:nvSpPr>
        <p:spPr>
          <a:xfrm>
            <a:off x="7391400" y="5257800"/>
            <a:ext cx="1524000" cy="430887"/>
          </a:xfrm>
          <a:prstGeom prst="rect">
            <a:avLst/>
          </a:prstGeom>
        </p:spPr>
        <p:txBody>
          <a:bodyPr wrap="square">
            <a:spAutoFit/>
          </a:bodyPr>
          <a:lstStyle/>
          <a:p>
            <a:r>
              <a:rPr lang="en-US" sz="1100" b="1" i="1" dirty="0" smtClean="0">
                <a:solidFill>
                  <a:srgbClr val="C00000"/>
                </a:solidFill>
                <a:latin typeface="Trebuchet MS" pitchFamily="34" charset="0"/>
              </a:rPr>
              <a:t>Water treatment plant effluents</a:t>
            </a:r>
          </a:p>
        </p:txBody>
      </p:sp>
      <p:cxnSp>
        <p:nvCxnSpPr>
          <p:cNvPr id="44" name="Straight Connector 43"/>
          <p:cNvCxnSpPr/>
          <p:nvPr/>
        </p:nvCxnSpPr>
        <p:spPr>
          <a:xfrm flipV="1">
            <a:off x="8915400" y="3581400"/>
            <a:ext cx="76200" cy="317956"/>
          </a:xfrm>
          <a:prstGeom prst="line">
            <a:avLst/>
          </a:prstGeom>
          <a:ln w="28575">
            <a:solidFill>
              <a:srgbClr val="002060"/>
            </a:solidFill>
            <a:prstDash val="sysDot"/>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sp>
        <p:nvSpPr>
          <p:cNvPr id="46" name="Rounded Rectangle 45"/>
          <p:cNvSpPr/>
          <p:nvPr/>
        </p:nvSpPr>
        <p:spPr>
          <a:xfrm>
            <a:off x="5978325" y="3276600"/>
            <a:ext cx="1143000" cy="6096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Equalization tank - 2</a:t>
            </a:r>
            <a:endParaRPr lang="en-US" sz="1200" b="1" i="1" dirty="0">
              <a:solidFill>
                <a:schemeClr val="tx1"/>
              </a:solidFill>
              <a:latin typeface="Trebuchet MS" pitchFamily="34" charset="0"/>
            </a:endParaRPr>
          </a:p>
        </p:txBody>
      </p:sp>
      <p:sp>
        <p:nvSpPr>
          <p:cNvPr id="47" name="Rounded Rectangle 46"/>
          <p:cNvSpPr/>
          <p:nvPr/>
        </p:nvSpPr>
        <p:spPr>
          <a:xfrm>
            <a:off x="4682925" y="3276600"/>
            <a:ext cx="990600" cy="6096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Tertiary Clarifier</a:t>
            </a:r>
            <a:endParaRPr lang="en-US" sz="1200" b="1" i="1" dirty="0">
              <a:solidFill>
                <a:schemeClr val="tx1"/>
              </a:solidFill>
              <a:latin typeface="Trebuchet MS" pitchFamily="34" charset="0"/>
            </a:endParaRPr>
          </a:p>
        </p:txBody>
      </p:sp>
      <p:cxnSp>
        <p:nvCxnSpPr>
          <p:cNvPr id="48" name="Straight Arrow Connector 47"/>
          <p:cNvCxnSpPr/>
          <p:nvPr/>
        </p:nvCxnSpPr>
        <p:spPr>
          <a:xfrm>
            <a:off x="2514600" y="5029200"/>
            <a:ext cx="0" cy="304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9" name="Rounded Rectangle 48"/>
          <p:cNvSpPr/>
          <p:nvPr/>
        </p:nvSpPr>
        <p:spPr>
          <a:xfrm>
            <a:off x="3311325" y="3276600"/>
            <a:ext cx="1066800" cy="6096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Multi grade filter</a:t>
            </a:r>
            <a:endParaRPr lang="en-US" sz="1200" b="1" i="1" dirty="0">
              <a:solidFill>
                <a:schemeClr val="tx1"/>
              </a:solidFill>
              <a:latin typeface="Trebuchet MS" pitchFamily="34" charset="0"/>
            </a:endParaRPr>
          </a:p>
        </p:txBody>
      </p:sp>
      <p:sp>
        <p:nvSpPr>
          <p:cNvPr id="50" name="Rounded Rectangle 49"/>
          <p:cNvSpPr/>
          <p:nvPr/>
        </p:nvSpPr>
        <p:spPr>
          <a:xfrm>
            <a:off x="2015925" y="3276600"/>
            <a:ext cx="990600" cy="6096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Activated carbon filter</a:t>
            </a:r>
            <a:endParaRPr lang="en-US" sz="1200" b="1" i="1" dirty="0">
              <a:solidFill>
                <a:schemeClr val="tx1"/>
              </a:solidFill>
              <a:latin typeface="Trebuchet MS" pitchFamily="34" charset="0"/>
            </a:endParaRPr>
          </a:p>
        </p:txBody>
      </p:sp>
      <p:cxnSp>
        <p:nvCxnSpPr>
          <p:cNvPr id="51" name="Straight Arrow Connector 50"/>
          <p:cNvCxnSpPr/>
          <p:nvPr/>
        </p:nvCxnSpPr>
        <p:spPr>
          <a:xfrm>
            <a:off x="3048000" y="2133600"/>
            <a:ext cx="304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4572000" y="2133600"/>
            <a:ext cx="304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6019800" y="2133600"/>
            <a:ext cx="304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4" name="Straight Arrow Connector 53"/>
          <p:cNvCxnSpPr/>
          <p:nvPr/>
        </p:nvCxnSpPr>
        <p:spPr>
          <a:xfrm>
            <a:off x="7467600" y="2133600"/>
            <a:ext cx="304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5" name="Straight Arrow Connector 54"/>
          <p:cNvCxnSpPr>
            <a:endCxn id="36" idx="0"/>
          </p:cNvCxnSpPr>
          <p:nvPr/>
        </p:nvCxnSpPr>
        <p:spPr>
          <a:xfrm>
            <a:off x="990600" y="3733800"/>
            <a:ext cx="0" cy="685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56" name="Straight Arrow Connector 55"/>
          <p:cNvCxnSpPr/>
          <p:nvPr/>
        </p:nvCxnSpPr>
        <p:spPr>
          <a:xfrm>
            <a:off x="7391400" y="3886200"/>
            <a:ext cx="1524000" cy="0"/>
          </a:xfrm>
          <a:prstGeom prst="straightConnector1">
            <a:avLst/>
          </a:prstGeom>
          <a:ln w="25400">
            <a:solidFill>
              <a:srgbClr val="002060"/>
            </a:solidFill>
            <a:prstDash val="sysDot"/>
            <a:headEnd type="none" w="med" len="med"/>
            <a:tailEnd type="none" w="med" len="med"/>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flipV="1">
            <a:off x="8915400" y="4191000"/>
            <a:ext cx="76200" cy="304800"/>
          </a:xfrm>
          <a:prstGeom prst="line">
            <a:avLst/>
          </a:prstGeom>
          <a:ln w="28575">
            <a:solidFill>
              <a:srgbClr val="002060"/>
            </a:solidFill>
            <a:prstDash val="sysDot"/>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8" name="Straight Arrow Connector 57"/>
          <p:cNvCxnSpPr/>
          <p:nvPr/>
        </p:nvCxnSpPr>
        <p:spPr>
          <a:xfrm>
            <a:off x="7391400" y="4495800"/>
            <a:ext cx="1535575" cy="0"/>
          </a:xfrm>
          <a:prstGeom prst="straightConnector1">
            <a:avLst/>
          </a:prstGeom>
          <a:ln w="25400">
            <a:solidFill>
              <a:srgbClr val="002060"/>
            </a:solidFill>
            <a:prstDash val="sysDot"/>
            <a:headEnd type="none" w="med" len="med"/>
            <a:tailEnd type="none" w="med" len="med"/>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flipV="1">
            <a:off x="8873925" y="4872082"/>
            <a:ext cx="76200" cy="322674"/>
          </a:xfrm>
          <a:prstGeom prst="line">
            <a:avLst/>
          </a:prstGeom>
          <a:ln w="28575">
            <a:solidFill>
              <a:srgbClr val="002060"/>
            </a:solidFill>
            <a:prstDash val="sysDot"/>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0" name="Straight Arrow Connector 59"/>
          <p:cNvCxnSpPr/>
          <p:nvPr/>
        </p:nvCxnSpPr>
        <p:spPr>
          <a:xfrm>
            <a:off x="7391400" y="5181600"/>
            <a:ext cx="1447800" cy="0"/>
          </a:xfrm>
          <a:prstGeom prst="straightConnector1">
            <a:avLst/>
          </a:prstGeom>
          <a:ln w="25400">
            <a:solidFill>
              <a:srgbClr val="002060"/>
            </a:solidFill>
            <a:prstDash val="sysDot"/>
            <a:headEnd type="none" w="med" len="med"/>
            <a:tailEnd type="none" w="med" len="med"/>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V="1">
            <a:off x="8839200" y="5410200"/>
            <a:ext cx="76200" cy="317956"/>
          </a:xfrm>
          <a:prstGeom prst="line">
            <a:avLst/>
          </a:prstGeom>
          <a:ln w="28575">
            <a:solidFill>
              <a:srgbClr val="002060"/>
            </a:solidFill>
            <a:prstDash val="sysDot"/>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a:off x="7391400" y="5715000"/>
            <a:ext cx="1447800" cy="0"/>
          </a:xfrm>
          <a:prstGeom prst="straightConnector1">
            <a:avLst/>
          </a:prstGeom>
          <a:ln w="25400">
            <a:solidFill>
              <a:srgbClr val="002060"/>
            </a:solidFill>
            <a:prstDash val="sysDot"/>
            <a:headEnd type="none" w="med" len="med"/>
            <a:tailEnd type="none" w="med" len="med"/>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V="1">
            <a:off x="7391400" y="3644444"/>
            <a:ext cx="0" cy="2070556"/>
          </a:xfrm>
          <a:prstGeom prst="straightConnector1">
            <a:avLst/>
          </a:prstGeom>
          <a:ln w="25400">
            <a:solidFill>
              <a:srgbClr val="002060"/>
            </a:solidFill>
            <a:prstDash val="sysDot"/>
            <a:headEnd type="none" w="med" len="med"/>
            <a:tailEnd type="none" w="med" len="med"/>
          </a:ln>
          <a:effectLst>
            <a:glow rad="63500">
              <a:schemeClr val="accent3">
                <a:satMod val="175000"/>
                <a:alpha val="40000"/>
              </a:schemeClr>
            </a:glow>
          </a:effectLst>
        </p:spPr>
        <p:style>
          <a:lnRef idx="1">
            <a:schemeClr val="accent1"/>
          </a:lnRef>
          <a:fillRef idx="0">
            <a:schemeClr val="accent1"/>
          </a:fillRef>
          <a:effectRef idx="0">
            <a:schemeClr val="accent1"/>
          </a:effectRef>
          <a:fontRef idx="minor">
            <a:schemeClr val="tx1"/>
          </a:fontRef>
        </p:style>
      </p:cxnSp>
      <p:cxnSp>
        <p:nvCxnSpPr>
          <p:cNvPr id="64" name="Straight Arrow Connector 63"/>
          <p:cNvCxnSpPr/>
          <p:nvPr/>
        </p:nvCxnSpPr>
        <p:spPr>
          <a:xfrm flipH="1">
            <a:off x="7086600" y="3657600"/>
            <a:ext cx="304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5" name="Straight Arrow Connector 64"/>
          <p:cNvCxnSpPr/>
          <p:nvPr/>
        </p:nvCxnSpPr>
        <p:spPr>
          <a:xfrm flipH="1">
            <a:off x="4357805" y="3581400"/>
            <a:ext cx="304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6" name="Straight Arrow Connector 65"/>
          <p:cNvCxnSpPr/>
          <p:nvPr/>
        </p:nvCxnSpPr>
        <p:spPr>
          <a:xfrm>
            <a:off x="2286000" y="4191000"/>
            <a:ext cx="0" cy="228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7" name="Straight Arrow Connector 66"/>
          <p:cNvCxnSpPr/>
          <p:nvPr/>
        </p:nvCxnSpPr>
        <p:spPr>
          <a:xfrm>
            <a:off x="990600" y="4191000"/>
            <a:ext cx="1295400" cy="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8" name="Straight Arrow Connector 67"/>
          <p:cNvCxnSpPr/>
          <p:nvPr/>
        </p:nvCxnSpPr>
        <p:spPr>
          <a:xfrm flipH="1">
            <a:off x="3006525" y="3581400"/>
            <a:ext cx="304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69" name="Straight Arrow Connector 68"/>
          <p:cNvCxnSpPr/>
          <p:nvPr/>
        </p:nvCxnSpPr>
        <p:spPr>
          <a:xfrm>
            <a:off x="990600" y="5029200"/>
            <a:ext cx="0" cy="904964"/>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70" name="Straight Arrow Connector 69"/>
          <p:cNvCxnSpPr/>
          <p:nvPr/>
        </p:nvCxnSpPr>
        <p:spPr>
          <a:xfrm flipH="1">
            <a:off x="5673525" y="3581400"/>
            <a:ext cx="3048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1" name="Rounded Rectangle 70"/>
          <p:cNvSpPr/>
          <p:nvPr/>
        </p:nvSpPr>
        <p:spPr>
          <a:xfrm>
            <a:off x="2057400" y="4419600"/>
            <a:ext cx="990600" cy="6096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Ultra-filtration system</a:t>
            </a:r>
            <a:endParaRPr lang="en-US" sz="1200" b="1" i="1" dirty="0">
              <a:solidFill>
                <a:schemeClr val="tx1"/>
              </a:solidFill>
              <a:latin typeface="Trebuchet MS" pitchFamily="34" charset="0"/>
            </a:endParaRPr>
          </a:p>
        </p:txBody>
      </p:sp>
      <p:sp>
        <p:nvSpPr>
          <p:cNvPr id="72" name="Rounded Rectangle 71"/>
          <p:cNvSpPr/>
          <p:nvPr/>
        </p:nvSpPr>
        <p:spPr>
          <a:xfrm>
            <a:off x="2057400" y="5334000"/>
            <a:ext cx="990600" cy="6096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Reverse osmosis system</a:t>
            </a:r>
            <a:endParaRPr lang="en-US" sz="1200" b="1" i="1" dirty="0">
              <a:solidFill>
                <a:schemeClr val="tx1"/>
              </a:solidFill>
              <a:latin typeface="Trebuchet MS" pitchFamily="34" charset="0"/>
            </a:endParaRPr>
          </a:p>
        </p:txBody>
      </p:sp>
      <p:cxnSp>
        <p:nvCxnSpPr>
          <p:cNvPr id="73" name="Straight Arrow Connector 72"/>
          <p:cNvCxnSpPr/>
          <p:nvPr/>
        </p:nvCxnSpPr>
        <p:spPr>
          <a:xfrm>
            <a:off x="2514600" y="5943600"/>
            <a:ext cx="0" cy="3048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4" name="Rectangle 73"/>
          <p:cNvSpPr/>
          <p:nvPr/>
        </p:nvSpPr>
        <p:spPr>
          <a:xfrm>
            <a:off x="1828800" y="6181636"/>
            <a:ext cx="1295400" cy="600164"/>
          </a:xfrm>
          <a:prstGeom prst="rect">
            <a:avLst/>
          </a:prstGeom>
        </p:spPr>
        <p:txBody>
          <a:bodyPr wrap="square">
            <a:spAutoFit/>
          </a:bodyPr>
          <a:lstStyle/>
          <a:p>
            <a:r>
              <a:rPr lang="en-US" sz="1100" b="1" i="1" dirty="0" smtClean="0">
                <a:solidFill>
                  <a:srgbClr val="C00000"/>
                </a:solidFill>
                <a:latin typeface="Trebuchet MS" pitchFamily="34" charset="0"/>
              </a:rPr>
              <a:t>RO Permeate to Cooling tower make up water</a:t>
            </a:r>
          </a:p>
        </p:txBody>
      </p:sp>
      <p:cxnSp>
        <p:nvCxnSpPr>
          <p:cNvPr id="75" name="Straight Arrow Connector 74"/>
          <p:cNvCxnSpPr/>
          <p:nvPr/>
        </p:nvCxnSpPr>
        <p:spPr>
          <a:xfrm>
            <a:off x="3048000" y="5638800"/>
            <a:ext cx="304800" cy="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6" name="Straight Arrow Connector 75"/>
          <p:cNvCxnSpPr/>
          <p:nvPr/>
        </p:nvCxnSpPr>
        <p:spPr>
          <a:xfrm flipV="1">
            <a:off x="3352800" y="5105400"/>
            <a:ext cx="0" cy="533400"/>
          </a:xfrm>
          <a:prstGeom prst="straightConnector1">
            <a:avLst/>
          </a:prstGeom>
          <a:ln w="25400">
            <a:solidFill>
              <a:schemeClr val="tx1"/>
            </a:solidFill>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77" name="Straight Arrow Connector 76"/>
          <p:cNvCxnSpPr/>
          <p:nvPr/>
        </p:nvCxnSpPr>
        <p:spPr>
          <a:xfrm>
            <a:off x="3352800" y="5105400"/>
            <a:ext cx="7620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78" name="Rounded Rectangle 77"/>
          <p:cNvSpPr/>
          <p:nvPr/>
        </p:nvSpPr>
        <p:spPr>
          <a:xfrm>
            <a:off x="4114800" y="4876800"/>
            <a:ext cx="1066800" cy="6096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Multiple Effect Evaporator</a:t>
            </a:r>
            <a:endParaRPr lang="en-US" sz="1200" b="1" i="1" dirty="0">
              <a:solidFill>
                <a:schemeClr val="tx1"/>
              </a:solidFill>
              <a:latin typeface="Trebuchet MS" pitchFamily="34" charset="0"/>
            </a:endParaRPr>
          </a:p>
        </p:txBody>
      </p:sp>
      <p:cxnSp>
        <p:nvCxnSpPr>
          <p:cNvPr id="79" name="Straight Arrow Connector 78"/>
          <p:cNvCxnSpPr/>
          <p:nvPr/>
        </p:nvCxnSpPr>
        <p:spPr>
          <a:xfrm>
            <a:off x="5181600" y="5105400"/>
            <a:ext cx="228600" cy="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0" name="Rounded Rectangle 79"/>
          <p:cNvSpPr/>
          <p:nvPr/>
        </p:nvSpPr>
        <p:spPr>
          <a:xfrm>
            <a:off x="5410200" y="4876800"/>
            <a:ext cx="1066800" cy="609600"/>
          </a:xfrm>
          <a:prstGeom prst="roundRect">
            <a:avLst/>
          </a:prstGeom>
          <a:gradFill>
            <a:gsLst>
              <a:gs pos="0">
                <a:srgbClr val="FBEAC7"/>
              </a:gs>
              <a:gs pos="17999">
                <a:srgbClr val="FEE7F2"/>
              </a:gs>
              <a:gs pos="36000">
                <a:srgbClr val="FAC77D"/>
              </a:gs>
              <a:gs pos="61000">
                <a:srgbClr val="FBA97D"/>
              </a:gs>
              <a:gs pos="82001">
                <a:srgbClr val="FBD49C"/>
              </a:gs>
              <a:gs pos="100000">
                <a:srgbClr val="FEE7F2"/>
              </a:gs>
            </a:gsLst>
            <a:lin ang="5400000" scaled="0"/>
          </a:gradFill>
          <a:ln w="6350" cap="flat" cmpd="sng">
            <a:solidFill>
              <a:srgbClr val="006600"/>
            </a:solidFill>
          </a:ln>
          <a:effectLst>
            <a:glow rad="63500">
              <a:schemeClr val="accent1">
                <a:satMod val="175000"/>
                <a:alpha val="40000"/>
              </a:schemeClr>
            </a:glow>
            <a:innerShdw blurRad="63500" dist="50800" dir="13500000">
              <a:prstClr val="black">
                <a:alpha val="50000"/>
              </a:prstClr>
            </a:innerShdw>
          </a:effectLst>
          <a:scene3d>
            <a:camera prst="perspectiveRelaxedModerately">
              <a:rot lat="21000000" lon="0" rev="0"/>
            </a:camera>
            <a:lightRig rig="contrasting" dir="t">
              <a:rot lat="0" lon="0" rev="1500000"/>
            </a:lightRig>
          </a:scene3d>
          <a:sp3d prstMaterial="powder">
            <a:bevelT w="88900" h="88900" prst="relaxedInset"/>
            <a:bevelB/>
          </a:sp3d>
        </p:spPr>
        <p:style>
          <a:lnRef idx="2">
            <a:schemeClr val="accent1">
              <a:shade val="50000"/>
            </a:schemeClr>
          </a:lnRef>
          <a:fillRef idx="1">
            <a:schemeClr val="accent1"/>
          </a:fillRef>
          <a:effectRef idx="0">
            <a:schemeClr val="accent1"/>
          </a:effectRef>
          <a:fontRef idx="minor">
            <a:schemeClr val="lt1"/>
          </a:fontRef>
        </p:style>
        <p:txBody>
          <a:bodyPr rtlCol="0" anchor="ctr">
            <a:flatTx/>
          </a:bodyPr>
          <a:lstStyle/>
          <a:p>
            <a:pPr algn="ctr"/>
            <a:r>
              <a:rPr lang="en-US" sz="1200" b="1" i="1" dirty="0" smtClean="0">
                <a:solidFill>
                  <a:schemeClr val="tx1"/>
                </a:solidFill>
                <a:latin typeface="Trebuchet MS" pitchFamily="34" charset="0"/>
              </a:rPr>
              <a:t>Agitated Thin Film Dryer</a:t>
            </a:r>
            <a:endParaRPr lang="en-US" sz="1200" b="1" i="1" dirty="0">
              <a:solidFill>
                <a:schemeClr val="tx1"/>
              </a:solidFill>
              <a:latin typeface="Trebuchet MS" pitchFamily="34" charset="0"/>
            </a:endParaRPr>
          </a:p>
        </p:txBody>
      </p:sp>
      <p:cxnSp>
        <p:nvCxnSpPr>
          <p:cNvPr id="81" name="Straight Arrow Connector 80"/>
          <p:cNvCxnSpPr/>
          <p:nvPr/>
        </p:nvCxnSpPr>
        <p:spPr>
          <a:xfrm>
            <a:off x="4648200" y="5486400"/>
            <a:ext cx="0" cy="609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82" name="Straight Arrow Connector 81"/>
          <p:cNvCxnSpPr>
            <a:stCxn id="80" idx="2"/>
          </p:cNvCxnSpPr>
          <p:nvPr/>
        </p:nvCxnSpPr>
        <p:spPr>
          <a:xfrm>
            <a:off x="5943600" y="5486400"/>
            <a:ext cx="0" cy="609600"/>
          </a:xfrm>
          <a:prstGeom prst="straightConnector1">
            <a:avLst/>
          </a:prstGeom>
          <a:ln w="254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83" name="Rectangle 82"/>
          <p:cNvSpPr/>
          <p:nvPr/>
        </p:nvSpPr>
        <p:spPr>
          <a:xfrm>
            <a:off x="3733800" y="6096000"/>
            <a:ext cx="1676400" cy="430887"/>
          </a:xfrm>
          <a:prstGeom prst="rect">
            <a:avLst/>
          </a:prstGeom>
        </p:spPr>
        <p:txBody>
          <a:bodyPr wrap="square">
            <a:spAutoFit/>
          </a:bodyPr>
          <a:lstStyle/>
          <a:p>
            <a:r>
              <a:rPr lang="en-US" sz="1100" b="1" i="1" dirty="0" err="1" smtClean="0">
                <a:solidFill>
                  <a:srgbClr val="C00000"/>
                </a:solidFill>
                <a:latin typeface="Trebuchet MS" pitchFamily="34" charset="0"/>
              </a:rPr>
              <a:t>Vapour</a:t>
            </a:r>
            <a:r>
              <a:rPr lang="en-US" sz="1100" b="1" i="1" dirty="0" smtClean="0">
                <a:solidFill>
                  <a:srgbClr val="C00000"/>
                </a:solidFill>
                <a:latin typeface="Trebuchet MS" pitchFamily="34" charset="0"/>
              </a:rPr>
              <a:t> condensate to </a:t>
            </a:r>
            <a:r>
              <a:rPr lang="en-US" sz="1100" b="1" i="1" dirty="0" err="1" smtClean="0">
                <a:solidFill>
                  <a:srgbClr val="C00000"/>
                </a:solidFill>
                <a:latin typeface="Trebuchet MS" pitchFamily="34" charset="0"/>
              </a:rPr>
              <a:t>Equalisaiton</a:t>
            </a:r>
            <a:r>
              <a:rPr lang="en-US" sz="1100" b="1" i="1" dirty="0" smtClean="0">
                <a:solidFill>
                  <a:srgbClr val="C00000"/>
                </a:solidFill>
                <a:latin typeface="Trebuchet MS" pitchFamily="34" charset="0"/>
              </a:rPr>
              <a:t> tank -1</a:t>
            </a:r>
          </a:p>
        </p:txBody>
      </p:sp>
      <p:sp>
        <p:nvSpPr>
          <p:cNvPr id="84" name="Rectangle 83"/>
          <p:cNvSpPr/>
          <p:nvPr/>
        </p:nvSpPr>
        <p:spPr>
          <a:xfrm>
            <a:off x="5715000" y="6096000"/>
            <a:ext cx="1295400" cy="430887"/>
          </a:xfrm>
          <a:prstGeom prst="rect">
            <a:avLst/>
          </a:prstGeom>
        </p:spPr>
        <p:txBody>
          <a:bodyPr wrap="square">
            <a:spAutoFit/>
          </a:bodyPr>
          <a:lstStyle/>
          <a:p>
            <a:r>
              <a:rPr lang="en-US" sz="1100" b="1" i="1" dirty="0" smtClean="0">
                <a:solidFill>
                  <a:srgbClr val="C00000"/>
                </a:solidFill>
                <a:latin typeface="Trebuchet MS" pitchFamily="34" charset="0"/>
              </a:rPr>
              <a:t>Solids to Disposal</a:t>
            </a:r>
          </a:p>
        </p:txBody>
      </p:sp>
      <p:cxnSp>
        <p:nvCxnSpPr>
          <p:cNvPr id="89" name="Straight Connector 88"/>
          <p:cNvCxnSpPr/>
          <p:nvPr/>
        </p:nvCxnSpPr>
        <p:spPr>
          <a:xfrm>
            <a:off x="304800" y="1676400"/>
            <a:ext cx="8610600"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a:off x="1676400" y="2971800"/>
            <a:ext cx="7239000"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2" name="Straight Connector 91"/>
          <p:cNvCxnSpPr/>
          <p:nvPr/>
        </p:nvCxnSpPr>
        <p:spPr>
          <a:xfrm>
            <a:off x="304800" y="1676400"/>
            <a:ext cx="0" cy="36576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96" name="Straight Connector 95"/>
          <p:cNvCxnSpPr/>
          <p:nvPr/>
        </p:nvCxnSpPr>
        <p:spPr>
          <a:xfrm>
            <a:off x="8915400" y="1676400"/>
            <a:ext cx="0" cy="12954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98" name="Rectangle 66"/>
          <p:cNvSpPr>
            <a:spLocks noChangeArrowheads="1"/>
          </p:cNvSpPr>
          <p:nvPr/>
        </p:nvSpPr>
        <p:spPr bwMode="auto">
          <a:xfrm>
            <a:off x="4114800" y="1562100"/>
            <a:ext cx="3200400" cy="253916"/>
          </a:xfrm>
          <a:prstGeom prst="rect">
            <a:avLst/>
          </a:prstGeom>
          <a:solidFill>
            <a:schemeClr val="bg1">
              <a:lumMod val="85000"/>
            </a:schemeClr>
          </a:solidFill>
          <a:ln w="6350">
            <a:solidFill>
              <a:srgbClr val="D06A1E"/>
            </a:solidFill>
            <a:prstDash val="lgDashDot"/>
            <a:miter lim="800000"/>
            <a:headEnd/>
            <a:tailEnd/>
          </a:ln>
          <a:effectLst/>
        </p:spPr>
        <p:txBody>
          <a:bodyPr vert="horz" wrap="square" lIns="91440" tIns="45720" rIns="91440" bIns="45720" numCol="1" anchor="ctr" anchorCtr="0" compatLnSpc="1">
            <a:prstTxWarp prst="textNoShape">
              <a:avLst/>
            </a:prstTxWarp>
            <a:spAutoFit/>
          </a:bodyPr>
          <a:lstStyle/>
          <a:p>
            <a:pPr algn="r" fontAlgn="base">
              <a:spcBef>
                <a:spcPct val="0"/>
              </a:spcBef>
              <a:spcAft>
                <a:spcPct val="0"/>
              </a:spcAft>
            </a:pPr>
            <a:r>
              <a:rPr lang="en-GB" sz="1050" b="1" i="1" dirty="0" smtClean="0">
                <a:solidFill>
                  <a:schemeClr val="tx2">
                    <a:lumMod val="75000"/>
                  </a:schemeClr>
                </a:solidFill>
                <a:latin typeface="Trebuchet MS" pitchFamily="34" charset="0"/>
                <a:cs typeface="Arial" pitchFamily="34" charset="0"/>
              </a:rPr>
              <a:t>ORGANIC EFFLUENT TREATMENT STREAM</a:t>
            </a:r>
          </a:p>
        </p:txBody>
      </p:sp>
      <p:cxnSp>
        <p:nvCxnSpPr>
          <p:cNvPr id="101" name="Straight Connector 100"/>
          <p:cNvCxnSpPr/>
          <p:nvPr/>
        </p:nvCxnSpPr>
        <p:spPr>
          <a:xfrm flipH="1">
            <a:off x="304800" y="5334000"/>
            <a:ext cx="1371600"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04" name="Straight Connector 103"/>
          <p:cNvCxnSpPr/>
          <p:nvPr/>
        </p:nvCxnSpPr>
        <p:spPr>
          <a:xfrm>
            <a:off x="1676400" y="2971800"/>
            <a:ext cx="0" cy="23622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0" name="Straight Connector 129"/>
          <p:cNvCxnSpPr/>
          <p:nvPr/>
        </p:nvCxnSpPr>
        <p:spPr>
          <a:xfrm>
            <a:off x="1905000" y="3200400"/>
            <a:ext cx="5334000"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2" name="Straight Connector 131"/>
          <p:cNvCxnSpPr/>
          <p:nvPr/>
        </p:nvCxnSpPr>
        <p:spPr>
          <a:xfrm>
            <a:off x="1905000" y="3200400"/>
            <a:ext cx="0" cy="8382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4" name="Straight Connector 133"/>
          <p:cNvCxnSpPr/>
          <p:nvPr/>
        </p:nvCxnSpPr>
        <p:spPr>
          <a:xfrm>
            <a:off x="7257325" y="3200400"/>
            <a:ext cx="0" cy="8382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37" name="Straight Connector 136"/>
          <p:cNvCxnSpPr/>
          <p:nvPr/>
        </p:nvCxnSpPr>
        <p:spPr>
          <a:xfrm>
            <a:off x="1905000" y="4038600"/>
            <a:ext cx="5334000"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45" name="Rectangle 66"/>
          <p:cNvSpPr>
            <a:spLocks noChangeArrowheads="1"/>
          </p:cNvSpPr>
          <p:nvPr/>
        </p:nvSpPr>
        <p:spPr bwMode="auto">
          <a:xfrm>
            <a:off x="4191000" y="2994708"/>
            <a:ext cx="3048000" cy="253916"/>
          </a:xfrm>
          <a:prstGeom prst="rect">
            <a:avLst/>
          </a:prstGeom>
          <a:solidFill>
            <a:schemeClr val="bg1">
              <a:lumMod val="85000"/>
            </a:schemeClr>
          </a:solidFill>
          <a:ln w="6350">
            <a:solidFill>
              <a:srgbClr val="D06A1E"/>
            </a:solidFill>
            <a:prstDash val="lgDashDot"/>
            <a:miter lim="800000"/>
            <a:headEnd/>
            <a:tailEnd/>
          </a:ln>
          <a:effectLst/>
        </p:spPr>
        <p:txBody>
          <a:bodyPr vert="horz" wrap="square" lIns="91440" tIns="45720" rIns="91440" bIns="45720" numCol="1" anchor="ctr" anchorCtr="0" compatLnSpc="1">
            <a:prstTxWarp prst="textNoShape">
              <a:avLst/>
            </a:prstTxWarp>
            <a:spAutoFit/>
          </a:bodyPr>
          <a:lstStyle/>
          <a:p>
            <a:pPr lvl="0" algn="r" fontAlgn="base">
              <a:spcBef>
                <a:spcPct val="0"/>
              </a:spcBef>
              <a:spcAft>
                <a:spcPct val="0"/>
              </a:spcAft>
            </a:pPr>
            <a:r>
              <a:rPr lang="en-GB" sz="1050" b="1" i="1" dirty="0" smtClean="0">
                <a:solidFill>
                  <a:schemeClr val="tx2">
                    <a:lumMod val="75000"/>
                  </a:schemeClr>
                </a:solidFill>
                <a:latin typeface="Trebuchet MS" pitchFamily="34" charset="0"/>
                <a:cs typeface="Arial" pitchFamily="34" charset="0"/>
              </a:rPr>
              <a:t>INORGANIC EFFLUENT TREATMENT STREAM</a:t>
            </a:r>
          </a:p>
        </p:txBody>
      </p:sp>
      <p:cxnSp>
        <p:nvCxnSpPr>
          <p:cNvPr id="152" name="Straight Connector 151"/>
          <p:cNvCxnSpPr/>
          <p:nvPr/>
        </p:nvCxnSpPr>
        <p:spPr>
          <a:xfrm>
            <a:off x="1905000" y="4114800"/>
            <a:ext cx="1295400"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55" name="Straight Connector 154"/>
          <p:cNvCxnSpPr/>
          <p:nvPr/>
        </p:nvCxnSpPr>
        <p:spPr>
          <a:xfrm flipV="1">
            <a:off x="3200400" y="4114800"/>
            <a:ext cx="0" cy="19812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60" name="Straight Connector 159"/>
          <p:cNvCxnSpPr/>
          <p:nvPr/>
        </p:nvCxnSpPr>
        <p:spPr>
          <a:xfrm flipV="1">
            <a:off x="1905000" y="4114800"/>
            <a:ext cx="0" cy="19812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61" name="Straight Connector 160"/>
          <p:cNvCxnSpPr/>
          <p:nvPr/>
        </p:nvCxnSpPr>
        <p:spPr>
          <a:xfrm>
            <a:off x="1905000" y="6096000"/>
            <a:ext cx="1295400"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64" name="Rectangle 66"/>
          <p:cNvSpPr>
            <a:spLocks noChangeArrowheads="1"/>
          </p:cNvSpPr>
          <p:nvPr/>
        </p:nvSpPr>
        <p:spPr bwMode="auto">
          <a:xfrm>
            <a:off x="4419601" y="4195591"/>
            <a:ext cx="2743200" cy="253916"/>
          </a:xfrm>
          <a:prstGeom prst="rect">
            <a:avLst/>
          </a:prstGeom>
          <a:solidFill>
            <a:schemeClr val="bg1">
              <a:lumMod val="85000"/>
            </a:schemeClr>
          </a:solidFill>
          <a:ln w="6350">
            <a:solidFill>
              <a:srgbClr val="D06A1E"/>
            </a:solidFill>
            <a:prstDash val="lgDashDot"/>
            <a:miter lim="800000"/>
            <a:headEnd/>
            <a:tailEnd/>
          </a:ln>
          <a:effectLst/>
        </p:spPr>
        <p:txBody>
          <a:bodyPr vert="horz" wrap="square" lIns="91440" tIns="45720" rIns="91440" bIns="45720" numCol="1" anchor="ctr" anchorCtr="0" compatLnSpc="1">
            <a:prstTxWarp prst="textNoShape">
              <a:avLst/>
            </a:prstTxWarp>
            <a:spAutoFit/>
          </a:bodyPr>
          <a:lstStyle/>
          <a:p>
            <a:pPr lvl="0" algn="r" fontAlgn="base">
              <a:spcBef>
                <a:spcPct val="0"/>
              </a:spcBef>
              <a:spcAft>
                <a:spcPct val="0"/>
              </a:spcAft>
            </a:pPr>
            <a:r>
              <a:rPr lang="en-GB" sz="1050" b="1" i="1" dirty="0" smtClean="0">
                <a:solidFill>
                  <a:schemeClr val="tx2">
                    <a:lumMod val="75000"/>
                  </a:schemeClr>
                </a:solidFill>
                <a:latin typeface="Trebuchet MS" pitchFamily="34" charset="0"/>
                <a:cs typeface="Arial" pitchFamily="34" charset="0"/>
              </a:rPr>
              <a:t>COMBINED UF-RO TREATMENT STREAM</a:t>
            </a:r>
          </a:p>
        </p:txBody>
      </p:sp>
      <p:cxnSp>
        <p:nvCxnSpPr>
          <p:cNvPr id="168" name="Straight Connector 167"/>
          <p:cNvCxnSpPr/>
          <p:nvPr/>
        </p:nvCxnSpPr>
        <p:spPr>
          <a:xfrm>
            <a:off x="3810000" y="4800600"/>
            <a:ext cx="3352800"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a:off x="3810000" y="4800600"/>
            <a:ext cx="0" cy="8382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70" name="Straight Connector 169"/>
          <p:cNvCxnSpPr/>
          <p:nvPr/>
        </p:nvCxnSpPr>
        <p:spPr>
          <a:xfrm>
            <a:off x="7181125" y="4800600"/>
            <a:ext cx="0" cy="83820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cxnSp>
        <p:nvCxnSpPr>
          <p:cNvPr id="171" name="Straight Connector 170"/>
          <p:cNvCxnSpPr/>
          <p:nvPr/>
        </p:nvCxnSpPr>
        <p:spPr>
          <a:xfrm>
            <a:off x="3810000" y="5638800"/>
            <a:ext cx="3352800" cy="0"/>
          </a:xfrm>
          <a:prstGeom prst="line">
            <a:avLst/>
          </a:prstGeom>
          <a:ln w="19050">
            <a:prstDash val="sysDash"/>
          </a:ln>
        </p:spPr>
        <p:style>
          <a:lnRef idx="1">
            <a:schemeClr val="accent1"/>
          </a:lnRef>
          <a:fillRef idx="0">
            <a:schemeClr val="accent1"/>
          </a:fillRef>
          <a:effectRef idx="0">
            <a:schemeClr val="accent1"/>
          </a:effectRef>
          <a:fontRef idx="minor">
            <a:schemeClr val="tx1"/>
          </a:fontRef>
        </p:style>
      </p:cxnSp>
      <p:sp>
        <p:nvSpPr>
          <p:cNvPr id="192" name="Rectangle 66"/>
          <p:cNvSpPr>
            <a:spLocks noChangeArrowheads="1"/>
          </p:cNvSpPr>
          <p:nvPr/>
        </p:nvSpPr>
        <p:spPr bwMode="auto">
          <a:xfrm>
            <a:off x="4419600" y="4572000"/>
            <a:ext cx="2743200" cy="253916"/>
          </a:xfrm>
          <a:prstGeom prst="rect">
            <a:avLst/>
          </a:prstGeom>
          <a:solidFill>
            <a:schemeClr val="bg1">
              <a:lumMod val="85000"/>
            </a:schemeClr>
          </a:solidFill>
          <a:ln w="6350">
            <a:solidFill>
              <a:srgbClr val="D06A1E"/>
            </a:solidFill>
            <a:prstDash val="lgDashDot"/>
            <a:miter lim="800000"/>
            <a:headEnd/>
            <a:tailEnd/>
          </a:ln>
          <a:effectLst/>
        </p:spPr>
        <p:txBody>
          <a:bodyPr vert="horz" wrap="square" lIns="91440" tIns="45720" rIns="91440" bIns="45720" numCol="1" anchor="ctr" anchorCtr="0" compatLnSpc="1">
            <a:prstTxWarp prst="textNoShape">
              <a:avLst/>
            </a:prstTxWarp>
            <a:spAutoFit/>
          </a:bodyPr>
          <a:lstStyle/>
          <a:p>
            <a:pPr lvl="0" algn="r" fontAlgn="base">
              <a:spcBef>
                <a:spcPct val="0"/>
              </a:spcBef>
              <a:spcAft>
                <a:spcPct val="0"/>
              </a:spcAft>
            </a:pPr>
            <a:r>
              <a:rPr lang="en-GB" sz="1050" b="1" i="1" dirty="0" smtClean="0">
                <a:solidFill>
                  <a:schemeClr val="tx2">
                    <a:lumMod val="75000"/>
                  </a:schemeClr>
                </a:solidFill>
                <a:latin typeface="Trebuchet MS" pitchFamily="34" charset="0"/>
                <a:cs typeface="Arial" pitchFamily="34" charset="0"/>
              </a:rPr>
              <a:t>CPU RO REJECT – MEE &amp; ATFD</a:t>
            </a:r>
          </a:p>
        </p:txBody>
      </p:sp>
      <p:cxnSp>
        <p:nvCxnSpPr>
          <p:cNvPr id="194" name="Straight Arrow Connector 193"/>
          <p:cNvCxnSpPr/>
          <p:nvPr/>
        </p:nvCxnSpPr>
        <p:spPr>
          <a:xfrm flipH="1">
            <a:off x="3200400" y="4343400"/>
            <a:ext cx="1219200" cy="0"/>
          </a:xfrm>
          <a:prstGeom prst="straightConnector1">
            <a:avLst/>
          </a:prstGeom>
          <a:ln>
            <a:headEnd type="none" w="med" len="med"/>
            <a:tailEnd type="none" w="med" len="med"/>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66"/>
          <p:cNvSpPr>
            <a:spLocks noChangeArrowheads="1"/>
          </p:cNvSpPr>
          <p:nvPr/>
        </p:nvSpPr>
        <p:spPr bwMode="auto">
          <a:xfrm>
            <a:off x="1684230" y="0"/>
            <a:ext cx="5775540" cy="40011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ctr" defTabSz="873125" fontAlgn="base">
              <a:spcBef>
                <a:spcPct val="0"/>
              </a:spcBef>
              <a:spcAft>
                <a:spcPct val="0"/>
              </a:spcAft>
            </a:pPr>
            <a:r>
              <a:rPr lang="en-GB" sz="2000" b="1" dirty="0" smtClean="0">
                <a:ln>
                  <a:solidFill>
                    <a:srgbClr val="0070C0"/>
                  </a:solidFill>
                </a:ln>
                <a:solidFill>
                  <a:srgbClr val="000066"/>
                </a:solidFill>
                <a:latin typeface="Cambria" panose="02040503050406030204" pitchFamily="18" charset="0"/>
                <a:cs typeface="Arial" pitchFamily="34" charset="0"/>
              </a:rPr>
              <a:t>CONCLUSION</a:t>
            </a:r>
          </a:p>
        </p:txBody>
      </p:sp>
      <p:cxnSp>
        <p:nvCxnSpPr>
          <p:cNvPr id="12" name="Straight Connector 11"/>
          <p:cNvCxnSpPr/>
          <p:nvPr/>
        </p:nvCxnSpPr>
        <p:spPr>
          <a:xfrm>
            <a:off x="571500" y="533400"/>
            <a:ext cx="8001000" cy="0"/>
          </a:xfrm>
          <a:prstGeom prst="line">
            <a:avLst/>
          </a:prstGeom>
        </p:spPr>
        <p:style>
          <a:lnRef idx="1">
            <a:schemeClr val="dk1"/>
          </a:lnRef>
          <a:fillRef idx="0">
            <a:schemeClr val="dk1"/>
          </a:fillRef>
          <a:effectRef idx="0">
            <a:schemeClr val="dk1"/>
          </a:effectRef>
          <a:fontRef idx="minor">
            <a:schemeClr val="tx1"/>
          </a:fontRef>
        </p:style>
      </p:cxnSp>
      <p:sp>
        <p:nvSpPr>
          <p:cNvPr id="13"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47</a:t>
            </a:fld>
            <a:endParaRPr lang="en-US" dirty="0"/>
          </a:p>
        </p:txBody>
      </p:sp>
      <p:pic>
        <p:nvPicPr>
          <p:cNvPr id="10" name="Picture 9" descr="AGSC.png"/>
          <p:cNvPicPr>
            <a:picLocks noChangeAspect="1"/>
          </p:cNvPicPr>
          <p:nvPr/>
        </p:nvPicPr>
        <p:blipFill>
          <a:blip r:embed="rId2" cstate="print"/>
          <a:stretch>
            <a:fillRect/>
          </a:stretch>
        </p:blipFill>
        <p:spPr>
          <a:xfrm>
            <a:off x="12888" y="6343492"/>
            <a:ext cx="672912" cy="514505"/>
          </a:xfrm>
          <a:prstGeom prst="rect">
            <a:avLst/>
          </a:prstGeom>
        </p:spPr>
      </p:pic>
      <p:pic>
        <p:nvPicPr>
          <p:cNvPr id="16" name="Picture 4" descr="New Picture.bmp"/>
          <p:cNvPicPr>
            <a:picLocks noChangeAspect="1"/>
          </p:cNvPicPr>
          <p:nvPr/>
        </p:nvPicPr>
        <p:blipFill>
          <a:blip r:embed="rId3"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sp>
        <p:nvSpPr>
          <p:cNvPr id="15" name="Rectangle 14"/>
          <p:cNvSpPr/>
          <p:nvPr/>
        </p:nvSpPr>
        <p:spPr>
          <a:xfrm>
            <a:off x="683568" y="980728"/>
            <a:ext cx="7924800" cy="4278094"/>
          </a:xfrm>
          <a:prstGeom prst="rect">
            <a:avLst/>
          </a:prstGeom>
        </p:spPr>
        <p:txBody>
          <a:bodyPr wrap="square">
            <a:spAutoFit/>
          </a:bodyPr>
          <a:lstStyle/>
          <a:p>
            <a:pPr algn="just"/>
            <a:endParaRPr lang="en-US" sz="1600" dirty="0" smtClean="0">
              <a:latin typeface="Trebuchet MS" pitchFamily="34" charset="0"/>
            </a:endParaRPr>
          </a:p>
          <a:p>
            <a:pPr algn="just">
              <a:buBlip>
                <a:blip r:embed="rId4"/>
              </a:buBlip>
            </a:pPr>
            <a:r>
              <a:rPr lang="en-US" sz="1600" dirty="0" smtClean="0">
                <a:latin typeface="Trebuchet MS" pitchFamily="34" charset="0"/>
              </a:rPr>
              <a:t> 	</a:t>
            </a:r>
            <a:r>
              <a:rPr lang="en-US" sz="1600" dirty="0" smtClean="0">
                <a:solidFill>
                  <a:srgbClr val="000066"/>
                </a:solidFill>
                <a:latin typeface="Trebuchet MS" pitchFamily="34" charset="0"/>
              </a:rPr>
              <a:t>To produce 684 </a:t>
            </a:r>
            <a:r>
              <a:rPr lang="en-US" sz="1600" dirty="0" err="1" smtClean="0">
                <a:solidFill>
                  <a:srgbClr val="000066"/>
                </a:solidFill>
                <a:latin typeface="Trebuchet MS" pitchFamily="34" charset="0"/>
              </a:rPr>
              <a:t>crore</a:t>
            </a:r>
            <a:r>
              <a:rPr lang="en-US" sz="1600" dirty="0" smtClean="0">
                <a:solidFill>
                  <a:srgbClr val="000066"/>
                </a:solidFill>
                <a:latin typeface="Trebuchet MS" pitchFamily="34" charset="0"/>
              </a:rPr>
              <a:t> </a:t>
            </a:r>
            <a:r>
              <a:rPr lang="en-US" sz="1600" dirty="0" err="1" smtClean="0">
                <a:solidFill>
                  <a:srgbClr val="000066"/>
                </a:solidFill>
                <a:latin typeface="Trebuchet MS" pitchFamily="34" charset="0"/>
              </a:rPr>
              <a:t>litres</a:t>
            </a:r>
            <a:r>
              <a:rPr lang="en-US" sz="1600" dirty="0" smtClean="0">
                <a:solidFill>
                  <a:srgbClr val="000066"/>
                </a:solidFill>
                <a:latin typeface="Trebuchet MS" pitchFamily="34" charset="0"/>
              </a:rPr>
              <a:t> of ethanol by the sugar industry by 	2025-26, sugarcane equivalent to 60 LMT of surplus sugar would be 	diverted to ethanol.</a:t>
            </a:r>
          </a:p>
          <a:p>
            <a:pPr algn="just"/>
            <a:endParaRPr lang="en-US" sz="1600" dirty="0" smtClean="0">
              <a:solidFill>
                <a:srgbClr val="000066"/>
              </a:solidFill>
              <a:latin typeface="Trebuchet MS" pitchFamily="34" charset="0"/>
            </a:endParaRPr>
          </a:p>
          <a:p>
            <a:pPr algn="just">
              <a:buBlip>
                <a:blip r:embed="rId4"/>
              </a:buBlip>
            </a:pPr>
            <a:r>
              <a:rPr lang="en-US" sz="1600" dirty="0" smtClean="0">
                <a:solidFill>
                  <a:srgbClr val="000066"/>
                </a:solidFill>
                <a:latin typeface="Trebuchet MS" pitchFamily="34" charset="0"/>
              </a:rPr>
              <a:t>	To produce 666 </a:t>
            </a:r>
            <a:r>
              <a:rPr lang="en-US" sz="1600" dirty="0" err="1" smtClean="0">
                <a:solidFill>
                  <a:srgbClr val="000066"/>
                </a:solidFill>
                <a:latin typeface="Trebuchet MS" pitchFamily="34" charset="0"/>
              </a:rPr>
              <a:t>crore</a:t>
            </a:r>
            <a:r>
              <a:rPr lang="en-US" sz="1600" dirty="0" smtClean="0">
                <a:solidFill>
                  <a:srgbClr val="000066"/>
                </a:solidFill>
                <a:latin typeface="Trebuchet MS" pitchFamily="34" charset="0"/>
              </a:rPr>
              <a:t> </a:t>
            </a:r>
            <a:r>
              <a:rPr lang="en-US" sz="1600" dirty="0" err="1" smtClean="0">
                <a:solidFill>
                  <a:srgbClr val="000066"/>
                </a:solidFill>
                <a:latin typeface="Trebuchet MS" pitchFamily="34" charset="0"/>
              </a:rPr>
              <a:t>litres</a:t>
            </a:r>
            <a:r>
              <a:rPr lang="en-US" sz="1600" dirty="0" smtClean="0">
                <a:solidFill>
                  <a:srgbClr val="000066"/>
                </a:solidFill>
                <a:latin typeface="Trebuchet MS" pitchFamily="34" charset="0"/>
              </a:rPr>
              <a:t> of ethanol/ alcohol from food grains by 	2025-26, about 165 LMT of food grains would be utilized. </a:t>
            </a:r>
          </a:p>
          <a:p>
            <a:pPr algn="just"/>
            <a:endParaRPr lang="en-US" sz="1600" dirty="0" smtClean="0">
              <a:solidFill>
                <a:srgbClr val="000066"/>
              </a:solidFill>
              <a:latin typeface="Trebuchet MS" pitchFamily="34" charset="0"/>
            </a:endParaRPr>
          </a:p>
          <a:p>
            <a:pPr algn="just">
              <a:buBlip>
                <a:blip r:embed="rId4"/>
              </a:buBlip>
            </a:pPr>
            <a:r>
              <a:rPr lang="en-US" sz="1600" dirty="0" smtClean="0">
                <a:solidFill>
                  <a:srgbClr val="000066"/>
                </a:solidFill>
                <a:latin typeface="Trebuchet MS" pitchFamily="34" charset="0"/>
              </a:rPr>
              <a:t>   	FCI Rice is also sufficient in stock and it will continue to remain 	robust 	as procurement of paddy/rice at MSP continues at 	expected levels.</a:t>
            </a:r>
          </a:p>
          <a:p>
            <a:pPr algn="just">
              <a:buFont typeface="Wingdings" pitchFamily="2" charset="2"/>
              <a:buChar char="Ø"/>
            </a:pPr>
            <a:endParaRPr lang="en-US" sz="1600" dirty="0" smtClean="0">
              <a:solidFill>
                <a:srgbClr val="000066"/>
              </a:solidFill>
              <a:latin typeface="Trebuchet MS" pitchFamily="34" charset="0"/>
            </a:endParaRPr>
          </a:p>
          <a:p>
            <a:pPr algn="just">
              <a:buBlip>
                <a:blip r:embed="rId4"/>
              </a:buBlip>
            </a:pPr>
            <a:r>
              <a:rPr lang="en-IN" sz="1600" dirty="0" smtClean="0">
                <a:solidFill>
                  <a:srgbClr val="000066"/>
                </a:solidFill>
                <a:latin typeface="Trebuchet MS" pitchFamily="34" charset="0"/>
              </a:rPr>
              <a:t>	The country is producing sufficient food grains and sugar to meet the 	requirement for ethanol</a:t>
            </a:r>
          </a:p>
          <a:p>
            <a:pPr algn="just"/>
            <a:endParaRPr lang="en-IN" sz="1600" dirty="0" smtClean="0">
              <a:solidFill>
                <a:srgbClr val="000066"/>
              </a:solidFill>
              <a:latin typeface="Trebuchet MS" pitchFamily="34" charset="0"/>
            </a:endParaRPr>
          </a:p>
          <a:p>
            <a:pPr algn="just">
              <a:buBlip>
                <a:blip r:embed="rId4"/>
              </a:buBlip>
            </a:pPr>
            <a:r>
              <a:rPr lang="en-US" sz="1600" dirty="0" smtClean="0">
                <a:solidFill>
                  <a:srgbClr val="000066"/>
                </a:solidFill>
                <a:latin typeface="Trebuchet MS" pitchFamily="34" charset="0"/>
              </a:rPr>
              <a:t>	Hence considering the above it is possible to achieve minimum 20% 	Ethanol blending at 2025-26. </a:t>
            </a:r>
            <a:endParaRPr lang="en-US" sz="1600" dirty="0">
              <a:solidFill>
                <a:srgbClr val="000066"/>
              </a:solidFill>
            </a:endParaRPr>
          </a:p>
        </p:txBody>
      </p:sp>
      <p:sp>
        <p:nvSpPr>
          <p:cNvPr id="8" name="Rectangle 7"/>
          <p:cNvSpPr/>
          <p:nvPr/>
        </p:nvSpPr>
        <p:spPr>
          <a:xfrm>
            <a:off x="685800" y="0"/>
            <a:ext cx="7772400" cy="369332"/>
          </a:xfrm>
          <a:prstGeom prst="rect">
            <a:avLst/>
          </a:prstGeom>
        </p:spPr>
        <p:txBody>
          <a:bodyPr wrap="square">
            <a:spAutoFit/>
          </a:bodyPr>
          <a:lstStyle/>
          <a:p>
            <a:pPr lvl="0" algn="ctr" fontAlgn="base">
              <a:spcBef>
                <a:spcPct val="0"/>
              </a:spcBef>
              <a:spcAft>
                <a:spcPct val="0"/>
              </a:spcAft>
            </a:pPr>
            <a:r>
              <a:rPr lang="en-GB" b="1" dirty="0" smtClean="0">
                <a:ln>
                  <a:solidFill>
                    <a:srgbClr val="FF0000"/>
                  </a:solidFill>
                </a:ln>
                <a:solidFill>
                  <a:srgbClr val="006600"/>
                </a:solidFill>
                <a:latin typeface="Cambria" panose="02040503050406030204" pitchFamily="18" charset="0"/>
                <a:cs typeface="Arial" pitchFamily="34" charset="0"/>
              </a:rPr>
              <a:t> </a:t>
            </a:r>
            <a:endParaRPr lang="en-GB" dirty="0" smtClean="0">
              <a:ln>
                <a:solidFill>
                  <a:srgbClr val="FF0000"/>
                </a:solidFill>
              </a:ln>
              <a:solidFill>
                <a:srgbClr val="006600"/>
              </a:solidFill>
              <a:latin typeface="Cambria" panose="02040503050406030204" pitchFamily="18" charset="0"/>
              <a:cs typeface="Arial" pitchFamily="34" charset="0"/>
            </a:endParaRPr>
          </a:p>
        </p:txBody>
      </p:sp>
    </p:spTree>
  </p:cSld>
  <p:clrMapOvr>
    <a:masterClrMapping/>
  </p:clrMapOvr>
  <p:transition advTm="5000"/>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3200400" y="1447800"/>
            <a:ext cx="2743200" cy="779115"/>
          </a:xfrm>
        </p:spPr>
        <p:txBody>
          <a:bodyPr wrap="square" anchor="ctr" anchorCtr="1">
            <a:prstTxWarp prst="textArchUp">
              <a:avLst/>
            </a:prstTxWarp>
            <a:spAutoFit/>
            <a:scene3d>
              <a:camera prst="obliqueTopRight"/>
              <a:lightRig rig="threePt" dir="t">
                <a:rot lat="0" lon="0" rev="4800000"/>
              </a:lightRig>
            </a:scene3d>
            <a:sp3d z="38100"/>
          </a:bodyPr>
          <a:lstStyle/>
          <a:p>
            <a:pPr algn="ctr">
              <a:defRPr/>
            </a:pPr>
            <a:r>
              <a:rPr lang="en-US" b="1" dirty="0" smtClean="0">
                <a:ln cap="rnd">
                  <a:gradFill>
                    <a:gsLst>
                      <a:gs pos="0">
                        <a:srgbClr val="000000"/>
                      </a:gs>
                      <a:gs pos="39999">
                        <a:srgbClr val="0A128C"/>
                      </a:gs>
                      <a:gs pos="70000">
                        <a:srgbClr val="181CC7"/>
                      </a:gs>
                      <a:gs pos="88000">
                        <a:srgbClr val="7005D4"/>
                      </a:gs>
                      <a:gs pos="100000">
                        <a:srgbClr val="8C3D91"/>
                      </a:gs>
                    </a:gsLst>
                    <a:lin ang="600000" scaled="0"/>
                  </a:gradFill>
                </a:ln>
                <a:solidFill>
                  <a:srgbClr val="FF0000"/>
                </a:solidFill>
                <a:effectLst>
                  <a:outerShdw blurRad="50800" dist="50800" dir="5400000" algn="ctr" rotWithShape="0">
                    <a:srgbClr val="FFFF00"/>
                  </a:outerShdw>
                </a:effectLst>
                <a:latin typeface="Arial Rounded MT Bold" pitchFamily="34" charset="0"/>
              </a:rPr>
              <a:t>Thank you</a:t>
            </a:r>
            <a:endParaRPr lang="en-US" b="1" dirty="0">
              <a:ln cap="rnd">
                <a:gradFill>
                  <a:gsLst>
                    <a:gs pos="0">
                      <a:srgbClr val="000000"/>
                    </a:gs>
                    <a:gs pos="39999">
                      <a:srgbClr val="0A128C"/>
                    </a:gs>
                    <a:gs pos="70000">
                      <a:srgbClr val="181CC7"/>
                    </a:gs>
                    <a:gs pos="88000">
                      <a:srgbClr val="7005D4"/>
                    </a:gs>
                    <a:gs pos="100000">
                      <a:srgbClr val="8C3D91"/>
                    </a:gs>
                  </a:gsLst>
                  <a:lin ang="600000" scaled="0"/>
                </a:gradFill>
              </a:ln>
              <a:solidFill>
                <a:srgbClr val="FF0000"/>
              </a:solidFill>
              <a:effectLst>
                <a:outerShdw blurRad="50800" dist="50800" dir="5400000" algn="ctr" rotWithShape="0">
                  <a:srgbClr val="FFFF00"/>
                </a:outerShdw>
              </a:effectLst>
            </a:endParaRPr>
          </a:p>
        </p:txBody>
      </p:sp>
      <p:sp>
        <p:nvSpPr>
          <p:cNvPr id="8" name="TextBox 7"/>
          <p:cNvSpPr txBox="1"/>
          <p:nvPr/>
        </p:nvSpPr>
        <p:spPr>
          <a:xfrm>
            <a:off x="3164617" y="3886200"/>
            <a:ext cx="2814767" cy="1676400"/>
          </a:xfrm>
          <a:prstGeom prst="rect">
            <a:avLst/>
          </a:prstGeom>
          <a:noFill/>
        </p:spPr>
        <p:txBody>
          <a:bodyPr wrap="none" rtlCol="0">
            <a:prstTxWarp prst="textArchDown">
              <a:avLst>
                <a:gd name="adj" fmla="val 748748"/>
              </a:avLst>
            </a:prstTxWarp>
            <a:spAutoFit/>
          </a:bodyPr>
          <a:lstStyle/>
          <a:p>
            <a:r>
              <a:rPr lang="en-US" sz="3000" b="1" spc="300" dirty="0">
                <a:ln w="11430"/>
                <a:solidFill>
                  <a:srgbClr val="FF0000"/>
                </a:solidFill>
                <a:latin typeface="Trebuchet MS" pitchFamily="34" charset="0"/>
              </a:rPr>
              <a:t>AVANT-GARDE</a:t>
            </a:r>
            <a:endParaRPr lang="en-US" sz="3000" b="1" spc="300" dirty="0">
              <a:solidFill>
                <a:srgbClr val="FF0000"/>
              </a:solidFill>
              <a:latin typeface="Trebuchet MS" pitchFamily="34" charset="0"/>
            </a:endParaRPr>
          </a:p>
        </p:txBody>
      </p:sp>
      <p:sp>
        <p:nvSpPr>
          <p:cNvPr id="10"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48</a:t>
            </a:fld>
            <a:endParaRPr lang="en-US" dirty="0"/>
          </a:p>
        </p:txBody>
      </p:sp>
      <p:pic>
        <p:nvPicPr>
          <p:cNvPr id="14" name="Picture 4" descr="New Picture.bmp"/>
          <p:cNvPicPr>
            <a:picLocks noChangeAspect="1"/>
          </p:cNvPicPr>
          <p:nvPr/>
        </p:nvPicPr>
        <p:blipFill>
          <a:blip r:embed="rId2" cstate="print"/>
          <a:srcRect/>
          <a:stretch>
            <a:fillRect/>
          </a:stretch>
        </p:blipFill>
        <p:spPr bwMode="auto">
          <a:xfrm>
            <a:off x="8458200" y="-6343492"/>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pic>
        <p:nvPicPr>
          <p:cNvPr id="19" name="Picture 4" descr="New Picture.bmp"/>
          <p:cNvPicPr>
            <a:picLocks noChangeAspect="1"/>
          </p:cNvPicPr>
          <p:nvPr/>
        </p:nvPicPr>
        <p:blipFill>
          <a:blip r:embed="rId2" cstate="print"/>
          <a:srcRect/>
          <a:stretch>
            <a:fillRect/>
          </a:stretch>
        </p:blipFill>
        <p:spPr bwMode="auto">
          <a:xfrm>
            <a:off x="8458200" y="0"/>
            <a:ext cx="685800" cy="548640"/>
          </a:xfrm>
          <a:prstGeom prst="rect">
            <a:avLst/>
          </a:prstGeom>
          <a:gradFill flip="none" rotWithShape="1">
            <a:gsLst>
              <a:gs pos="0">
                <a:srgbClr val="5E9EFF"/>
              </a:gs>
              <a:gs pos="39999">
                <a:srgbClr val="85C2FF"/>
              </a:gs>
              <a:gs pos="70000">
                <a:srgbClr val="C4D6EB"/>
              </a:gs>
              <a:gs pos="100000">
                <a:srgbClr val="FFEBFA"/>
              </a:gs>
            </a:gsLst>
            <a:lin ang="2700000" scaled="1"/>
            <a:tileRect/>
          </a:gradFill>
          <a:ln w="9525">
            <a:noFill/>
            <a:miter lim="800000"/>
            <a:headEnd/>
            <a:tailEnd/>
          </a:ln>
        </p:spPr>
      </p:pic>
      <p:pic>
        <p:nvPicPr>
          <p:cNvPr id="29698" name="Picture 2" descr="Cellulosic Ethanol: Future's Fuel | CHEManager"/>
          <p:cNvPicPr>
            <a:picLocks noChangeAspect="1" noChangeArrowheads="1"/>
          </p:cNvPicPr>
          <p:nvPr/>
        </p:nvPicPr>
        <p:blipFill>
          <a:blip r:embed="rId3" cstate="print"/>
          <a:srcRect/>
          <a:stretch>
            <a:fillRect/>
          </a:stretch>
        </p:blipFill>
        <p:spPr bwMode="auto">
          <a:xfrm>
            <a:off x="2623205" y="2060848"/>
            <a:ext cx="3893011" cy="2592288"/>
          </a:xfrm>
          <a:prstGeom prst="rect">
            <a:avLst/>
          </a:prstGeom>
          <a:noFill/>
        </p:spPr>
      </p:pic>
    </p:spTree>
  </p:cSld>
  <p:clrMapOvr>
    <a:masterClrMapping/>
  </p:clrMapOvr>
  <p:transition advTm="5000"/>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03848" y="116632"/>
            <a:ext cx="2209800" cy="576064"/>
          </a:xfrm>
        </p:spPr>
        <p:txBody>
          <a:bodyPr>
            <a:normAutofit/>
          </a:bodyPr>
          <a:lstStyle/>
          <a:p>
            <a:r>
              <a:rPr lang="en-US" sz="2800" dirty="0">
                <a:solidFill>
                  <a:srgbClr val="FF0000"/>
                </a:solidFill>
                <a:latin typeface="Trebuchet MS" pitchFamily="34" charset="0"/>
              </a:rPr>
              <a:t>Staffing</a:t>
            </a:r>
            <a:endParaRPr lang="en-IN" sz="2800" dirty="0"/>
          </a:p>
        </p:txBody>
      </p:sp>
      <p:sp>
        <p:nvSpPr>
          <p:cNvPr id="18" name="Double Brace 17"/>
          <p:cNvSpPr/>
          <p:nvPr/>
        </p:nvSpPr>
        <p:spPr>
          <a:xfrm>
            <a:off x="7371600" y="457200"/>
            <a:ext cx="1620000" cy="1080000"/>
          </a:xfrm>
          <a:prstGeom prst="bracePair">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500" dirty="0" smtClean="0">
                <a:latin typeface="Trebuchet MS" pitchFamily="34" charset="0"/>
              </a:rPr>
              <a:t>235+ Professionals</a:t>
            </a:r>
            <a:endParaRPr lang="en-IN" sz="1500" dirty="0">
              <a:latin typeface="Trebuchet MS" pitchFamily="34" charset="0"/>
            </a:endParaRPr>
          </a:p>
        </p:txBody>
      </p:sp>
      <p:sp>
        <p:nvSpPr>
          <p:cNvPr id="19" name="Double Brace 18"/>
          <p:cNvSpPr/>
          <p:nvPr/>
        </p:nvSpPr>
        <p:spPr>
          <a:xfrm>
            <a:off x="7371600" y="2286000"/>
            <a:ext cx="1620000" cy="1080000"/>
          </a:xfrm>
          <a:prstGeom prst="bracePair">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500" dirty="0" smtClean="0">
                <a:latin typeface="Trebuchet MS" pitchFamily="34" charset="0"/>
              </a:rPr>
              <a:t>48,000+ </a:t>
            </a:r>
            <a:r>
              <a:rPr lang="en-US" sz="1500" dirty="0" err="1" smtClean="0">
                <a:latin typeface="Trebuchet MS" pitchFamily="34" charset="0"/>
              </a:rPr>
              <a:t>Engg</a:t>
            </a:r>
            <a:r>
              <a:rPr lang="en-US" sz="1500" dirty="0" smtClean="0">
                <a:latin typeface="Trebuchet MS" pitchFamily="34" charset="0"/>
              </a:rPr>
              <a:t> </a:t>
            </a:r>
            <a:r>
              <a:rPr lang="en-US" sz="1500" dirty="0">
                <a:latin typeface="Trebuchet MS" pitchFamily="34" charset="0"/>
              </a:rPr>
              <a:t>Man-hours / Month</a:t>
            </a:r>
            <a:endParaRPr lang="en-IN" sz="1500" dirty="0">
              <a:latin typeface="Trebuchet MS" pitchFamily="34" charset="0"/>
            </a:endParaRPr>
          </a:p>
        </p:txBody>
      </p:sp>
      <p:sp>
        <p:nvSpPr>
          <p:cNvPr id="20" name="Double Brace 19"/>
          <p:cNvSpPr/>
          <p:nvPr/>
        </p:nvSpPr>
        <p:spPr>
          <a:xfrm>
            <a:off x="7447800" y="4114800"/>
            <a:ext cx="1620000" cy="1080000"/>
          </a:xfrm>
          <a:prstGeom prst="bracePair">
            <a:avLst/>
          </a:prstGeom>
          <a:ln w="12700">
            <a:solidFill>
              <a:srgbClr val="FF0000"/>
            </a:solidFill>
          </a:ln>
        </p:spPr>
        <p:style>
          <a:lnRef idx="1">
            <a:schemeClr val="accent1"/>
          </a:lnRef>
          <a:fillRef idx="0">
            <a:schemeClr val="accent1"/>
          </a:fillRef>
          <a:effectRef idx="0">
            <a:schemeClr val="accent1"/>
          </a:effectRef>
          <a:fontRef idx="minor">
            <a:schemeClr val="tx1"/>
          </a:fontRef>
        </p:style>
        <p:txBody>
          <a:bodyPr rtlCol="0" anchor="ctr"/>
          <a:lstStyle/>
          <a:p>
            <a:pPr algn="ctr"/>
            <a:r>
              <a:rPr lang="en-US" sz="1500" dirty="0" smtClean="0">
                <a:latin typeface="Trebuchet MS" pitchFamily="34" charset="0"/>
              </a:rPr>
              <a:t>8,300+ </a:t>
            </a:r>
            <a:r>
              <a:rPr lang="en-US" sz="1500" dirty="0">
                <a:latin typeface="Trebuchet MS" pitchFamily="34" charset="0"/>
              </a:rPr>
              <a:t>Man-hours / Month - Job shopping</a:t>
            </a:r>
            <a:endParaRPr lang="en-IN" sz="1500" dirty="0">
              <a:latin typeface="Trebuchet MS" pitchFamily="34" charset="0"/>
            </a:endParaRPr>
          </a:p>
        </p:txBody>
      </p:sp>
      <p:grpSp>
        <p:nvGrpSpPr>
          <p:cNvPr id="3" name="Group 19"/>
          <p:cNvGrpSpPr/>
          <p:nvPr/>
        </p:nvGrpSpPr>
        <p:grpSpPr>
          <a:xfrm>
            <a:off x="0" y="6165304"/>
            <a:ext cx="9144000" cy="432048"/>
            <a:chOff x="0" y="6165304"/>
            <a:chExt cx="9144000" cy="432048"/>
          </a:xfrm>
        </p:grpSpPr>
        <p:sp>
          <p:nvSpPr>
            <p:cNvPr id="24" name="Rectangle 23"/>
            <p:cNvSpPr/>
            <p:nvPr/>
          </p:nvSpPr>
          <p:spPr bwMode="auto">
            <a:xfrm>
              <a:off x="0" y="6248400"/>
              <a:ext cx="9144000" cy="276944"/>
            </a:xfrm>
            <a:prstGeom prst="rect">
              <a:avLst/>
            </a:prstGeom>
            <a:solidFill>
              <a:srgbClr val="FF0000"/>
            </a:solidFill>
            <a:ln>
              <a:solidFill>
                <a:srgbClr val="FF0000"/>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p>
          </p:txBody>
        </p:sp>
        <p:sp>
          <p:nvSpPr>
            <p:cNvPr id="25" name="Oval 24"/>
            <p:cNvSpPr/>
            <p:nvPr/>
          </p:nvSpPr>
          <p:spPr bwMode="auto">
            <a:xfrm>
              <a:off x="827584" y="6165304"/>
              <a:ext cx="2889771"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0000"/>
                  </a:solidFill>
                  <a:latin typeface="Arial" pitchFamily="34" charset="0"/>
                  <a:cs typeface="Arial" pitchFamily="34" charset="0"/>
                </a:rPr>
                <a:t>AVANT-GARDE</a:t>
              </a:r>
            </a:p>
          </p:txBody>
        </p:sp>
      </p:grpSp>
      <p:graphicFrame>
        <p:nvGraphicFramePr>
          <p:cNvPr id="10" name="Chart 9"/>
          <p:cNvGraphicFramePr>
            <a:graphicFrameLocks noGrp="1"/>
          </p:cNvGraphicFramePr>
          <p:nvPr/>
        </p:nvGraphicFramePr>
        <p:xfrm>
          <a:off x="-1116632" y="332656"/>
          <a:ext cx="9305925" cy="6076950"/>
        </p:xfrm>
        <a:graphic>
          <a:graphicData uri="http://schemas.openxmlformats.org/drawingml/2006/chart">
            <c:chart xmlns:c="http://schemas.openxmlformats.org/drawingml/2006/chart" xmlns:r="http://schemas.openxmlformats.org/officeDocument/2006/relationships" r:id="rId2"/>
          </a:graphicData>
        </a:graphic>
      </p:graphicFrame>
      <p:sp>
        <p:nvSpPr>
          <p:cNvPr id="11"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5</a:t>
            </a:fld>
            <a:endParaRPr lang="en-US"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487362"/>
          </a:xfrm>
        </p:spPr>
        <p:txBody>
          <a:bodyPr>
            <a:normAutofit fontScale="90000"/>
          </a:bodyPr>
          <a:lstStyle/>
          <a:p>
            <a:r>
              <a:rPr lang="en-IN" sz="2800" dirty="0">
                <a:solidFill>
                  <a:srgbClr val="FF0000"/>
                </a:solidFill>
                <a:latin typeface="Trebuchet MS" pitchFamily="34" charset="0"/>
              </a:rPr>
              <a:t>Engineering Manpower</a:t>
            </a:r>
          </a:p>
        </p:txBody>
      </p:sp>
      <p:graphicFrame>
        <p:nvGraphicFramePr>
          <p:cNvPr id="9" name="Chart 8"/>
          <p:cNvGraphicFramePr/>
          <p:nvPr/>
        </p:nvGraphicFramePr>
        <p:xfrm>
          <a:off x="0" y="533400"/>
          <a:ext cx="8229600" cy="2819400"/>
        </p:xfrm>
        <a:graphic>
          <a:graphicData uri="http://schemas.openxmlformats.org/drawingml/2006/chart">
            <c:chart xmlns:c="http://schemas.openxmlformats.org/drawingml/2006/chart" xmlns:r="http://schemas.openxmlformats.org/officeDocument/2006/relationships" r:id="rId2"/>
          </a:graphicData>
        </a:graphic>
      </p:graphicFrame>
      <p:sp>
        <p:nvSpPr>
          <p:cNvPr id="15" name="Right Arrow 14"/>
          <p:cNvSpPr/>
          <p:nvPr/>
        </p:nvSpPr>
        <p:spPr>
          <a:xfrm>
            <a:off x="838200" y="4114800"/>
            <a:ext cx="2484000" cy="648000"/>
          </a:xfrm>
          <a:prstGeom prst="rightArrow">
            <a:avLst/>
          </a:prstGeom>
          <a:solidFill>
            <a:srgbClr val="FF0000">
              <a:alpha val="6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r>
              <a:rPr lang="en-IN" dirty="0">
                <a:solidFill>
                  <a:schemeClr val="bg1"/>
                </a:solidFill>
                <a:latin typeface="Trebuchet MS" pitchFamily="34" charset="0"/>
              </a:rPr>
              <a:t>Years of Experience</a:t>
            </a:r>
          </a:p>
        </p:txBody>
      </p:sp>
      <p:grpSp>
        <p:nvGrpSpPr>
          <p:cNvPr id="3" name="Group 19"/>
          <p:cNvGrpSpPr/>
          <p:nvPr/>
        </p:nvGrpSpPr>
        <p:grpSpPr>
          <a:xfrm>
            <a:off x="0" y="6165304"/>
            <a:ext cx="9144000" cy="432048"/>
            <a:chOff x="0" y="6165304"/>
            <a:chExt cx="9144000" cy="432048"/>
          </a:xfrm>
        </p:grpSpPr>
        <p:sp>
          <p:nvSpPr>
            <p:cNvPr id="22" name="Rectangle 21"/>
            <p:cNvSpPr/>
            <p:nvPr/>
          </p:nvSpPr>
          <p:spPr bwMode="auto">
            <a:xfrm>
              <a:off x="0" y="6248400"/>
              <a:ext cx="9144000" cy="276944"/>
            </a:xfrm>
            <a:prstGeom prst="rect">
              <a:avLst/>
            </a:prstGeom>
            <a:solidFill>
              <a:srgbClr val="FF0000"/>
            </a:solidFill>
            <a:ln>
              <a:solidFill>
                <a:srgbClr val="FF0000"/>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p>
          </p:txBody>
        </p:sp>
        <p:sp>
          <p:nvSpPr>
            <p:cNvPr id="23" name="Oval 22"/>
            <p:cNvSpPr/>
            <p:nvPr/>
          </p:nvSpPr>
          <p:spPr bwMode="auto">
            <a:xfrm>
              <a:off x="827584" y="6165304"/>
              <a:ext cx="2889771"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0000"/>
                  </a:solidFill>
                  <a:latin typeface="Arial" pitchFamily="34" charset="0"/>
                  <a:cs typeface="Arial" pitchFamily="34" charset="0"/>
                </a:rPr>
                <a:t>AVANT-GARDE</a:t>
              </a:r>
            </a:p>
          </p:txBody>
        </p:sp>
      </p:grpSp>
      <p:graphicFrame>
        <p:nvGraphicFramePr>
          <p:cNvPr id="10" name="Chart 9"/>
          <p:cNvGraphicFramePr/>
          <p:nvPr/>
        </p:nvGraphicFramePr>
        <p:xfrm>
          <a:off x="3429000" y="3124200"/>
          <a:ext cx="5257800" cy="2819400"/>
        </p:xfrm>
        <a:graphic>
          <a:graphicData uri="http://schemas.openxmlformats.org/drawingml/2006/chart">
            <c:chart xmlns:c="http://schemas.openxmlformats.org/drawingml/2006/chart" xmlns:r="http://schemas.openxmlformats.org/officeDocument/2006/relationships" r:id="rId3"/>
          </a:graphicData>
        </a:graphic>
      </p:graphicFrame>
      <p:sp>
        <p:nvSpPr>
          <p:cNvPr id="11"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6</a:t>
            </a:fld>
            <a:endParaRPr lang="en-US" dirty="0"/>
          </a:p>
        </p:txBody>
      </p:sp>
    </p:spTree>
  </p:cSld>
  <p:clrMapOvr>
    <a:masterClrMapping/>
  </p:clrMapOvr>
  <p:transition>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normAutofit/>
          </a:bodyPr>
          <a:lstStyle/>
          <a:p>
            <a:r>
              <a:rPr lang="en-US" sz="2800" dirty="0" smtClean="0">
                <a:solidFill>
                  <a:srgbClr val="FF0000"/>
                </a:solidFill>
                <a:latin typeface="Trebuchet MS" pitchFamily="34" charset="0"/>
              </a:rPr>
              <a:t>Empanelment &amp; Association</a:t>
            </a:r>
            <a:endParaRPr lang="en-US" sz="2800" dirty="0"/>
          </a:p>
        </p:txBody>
      </p:sp>
      <p:pic>
        <p:nvPicPr>
          <p:cNvPr id="4" name="Picture 3" descr="200px-IEIndia_Logo.jpg"/>
          <p:cNvPicPr>
            <a:picLocks noChangeAspect="1"/>
          </p:cNvPicPr>
          <p:nvPr/>
        </p:nvPicPr>
        <p:blipFill>
          <a:blip r:embed="rId2" cstate="screen"/>
          <a:stretch>
            <a:fillRect/>
          </a:stretch>
        </p:blipFill>
        <p:spPr>
          <a:xfrm>
            <a:off x="405408" y="5029200"/>
            <a:ext cx="914400" cy="914400"/>
          </a:xfrm>
          <a:prstGeom prst="rect">
            <a:avLst/>
          </a:prstGeom>
        </p:spPr>
      </p:pic>
      <p:pic>
        <p:nvPicPr>
          <p:cNvPr id="7" name="Picture 6" descr="Anna_University_Logo_svg.png"/>
          <p:cNvPicPr>
            <a:picLocks noChangeAspect="1"/>
          </p:cNvPicPr>
          <p:nvPr/>
        </p:nvPicPr>
        <p:blipFill>
          <a:blip r:embed="rId3" cstate="print"/>
          <a:stretch>
            <a:fillRect/>
          </a:stretch>
        </p:blipFill>
        <p:spPr>
          <a:xfrm>
            <a:off x="2971800" y="4953000"/>
            <a:ext cx="920535" cy="914400"/>
          </a:xfrm>
          <a:prstGeom prst="rect">
            <a:avLst/>
          </a:prstGeom>
        </p:spPr>
      </p:pic>
      <p:pic>
        <p:nvPicPr>
          <p:cNvPr id="8" name="Picture 7" descr="BEE_India.jpg"/>
          <p:cNvPicPr>
            <a:picLocks noChangeAspect="1"/>
          </p:cNvPicPr>
          <p:nvPr/>
        </p:nvPicPr>
        <p:blipFill>
          <a:blip r:embed="rId4" cstate="screen"/>
          <a:stretch>
            <a:fillRect/>
          </a:stretch>
        </p:blipFill>
        <p:spPr>
          <a:xfrm>
            <a:off x="4419600" y="2667000"/>
            <a:ext cx="829195" cy="914400"/>
          </a:xfrm>
          <a:prstGeom prst="rect">
            <a:avLst/>
          </a:prstGeom>
        </p:spPr>
      </p:pic>
      <p:pic>
        <p:nvPicPr>
          <p:cNvPr id="9" name="Picture 8" descr="BIS.gif"/>
          <p:cNvPicPr>
            <a:picLocks noChangeAspect="1"/>
          </p:cNvPicPr>
          <p:nvPr/>
        </p:nvPicPr>
        <p:blipFill>
          <a:blip r:embed="rId5" cstate="screen">
            <a:extLst>
              <a:ext uri="{28A0092B-C50C-407E-A947-70E740481C1C}">
                <a14:useLocalDpi xmlns:a14="http://schemas.microsoft.com/office/drawing/2010/main" xmlns=""/>
              </a:ext>
            </a:extLst>
          </a:blip>
          <a:stretch>
            <a:fillRect/>
          </a:stretch>
        </p:blipFill>
        <p:spPr>
          <a:xfrm>
            <a:off x="3124200" y="2667000"/>
            <a:ext cx="1005840" cy="1005840"/>
          </a:xfrm>
          <a:prstGeom prst="rect">
            <a:avLst/>
          </a:prstGeom>
        </p:spPr>
      </p:pic>
      <p:pic>
        <p:nvPicPr>
          <p:cNvPr id="10" name="Picture 9" descr="CEAI.jpg"/>
          <p:cNvPicPr>
            <a:picLocks noChangeAspect="1"/>
          </p:cNvPicPr>
          <p:nvPr/>
        </p:nvPicPr>
        <p:blipFill>
          <a:blip r:embed="rId6" cstate="print"/>
          <a:stretch>
            <a:fillRect/>
          </a:stretch>
        </p:blipFill>
        <p:spPr>
          <a:xfrm>
            <a:off x="1676400" y="2743200"/>
            <a:ext cx="968189" cy="914400"/>
          </a:xfrm>
          <a:prstGeom prst="rect">
            <a:avLst/>
          </a:prstGeom>
        </p:spPr>
      </p:pic>
      <p:pic>
        <p:nvPicPr>
          <p:cNvPr id="11" name="Picture 10" descr="EEPC%20India%20logo.jpg"/>
          <p:cNvPicPr>
            <a:picLocks noChangeAspect="1"/>
          </p:cNvPicPr>
          <p:nvPr/>
        </p:nvPicPr>
        <p:blipFill>
          <a:blip r:embed="rId7" cstate="screen">
            <a:extLst>
              <a:ext uri="{28A0092B-C50C-407E-A947-70E740481C1C}">
                <a14:useLocalDpi xmlns:a14="http://schemas.microsoft.com/office/drawing/2010/main" xmlns=""/>
              </a:ext>
            </a:extLst>
          </a:blip>
          <a:stretch>
            <a:fillRect/>
          </a:stretch>
        </p:blipFill>
        <p:spPr>
          <a:xfrm>
            <a:off x="3657600" y="4123944"/>
            <a:ext cx="1950720" cy="600456"/>
          </a:xfrm>
          <a:prstGeom prst="rect">
            <a:avLst/>
          </a:prstGeom>
        </p:spPr>
      </p:pic>
      <p:pic>
        <p:nvPicPr>
          <p:cNvPr id="12" name="Picture 11" descr="ICCI.jpg"/>
          <p:cNvPicPr>
            <a:picLocks noChangeAspect="1"/>
          </p:cNvPicPr>
          <p:nvPr/>
        </p:nvPicPr>
        <p:blipFill>
          <a:blip r:embed="rId8" cstate="print"/>
          <a:stretch>
            <a:fillRect/>
          </a:stretch>
        </p:blipFill>
        <p:spPr>
          <a:xfrm>
            <a:off x="5410200" y="2743200"/>
            <a:ext cx="1043189" cy="914400"/>
          </a:xfrm>
          <a:prstGeom prst="rect">
            <a:avLst/>
          </a:prstGeom>
        </p:spPr>
      </p:pic>
      <p:pic>
        <p:nvPicPr>
          <p:cNvPr id="13" name="Picture 12" descr="IFE.jpg"/>
          <p:cNvPicPr>
            <a:picLocks noChangeAspect="1"/>
          </p:cNvPicPr>
          <p:nvPr/>
        </p:nvPicPr>
        <p:blipFill>
          <a:blip r:embed="rId9" cstate="print"/>
          <a:stretch>
            <a:fillRect/>
          </a:stretch>
        </p:blipFill>
        <p:spPr>
          <a:xfrm>
            <a:off x="5638800" y="5105400"/>
            <a:ext cx="946825" cy="914400"/>
          </a:xfrm>
          <a:prstGeom prst="rect">
            <a:avLst/>
          </a:prstGeom>
        </p:spPr>
      </p:pic>
      <p:pic>
        <p:nvPicPr>
          <p:cNvPr id="14" name="Picture 13" descr="IIT_Logo.jpg"/>
          <p:cNvPicPr>
            <a:picLocks noChangeAspect="1"/>
          </p:cNvPicPr>
          <p:nvPr/>
        </p:nvPicPr>
        <p:blipFill>
          <a:blip r:embed="rId10" cstate="print"/>
          <a:stretch>
            <a:fillRect/>
          </a:stretch>
        </p:blipFill>
        <p:spPr>
          <a:xfrm>
            <a:off x="1752600" y="5029200"/>
            <a:ext cx="914400" cy="914400"/>
          </a:xfrm>
          <a:prstGeom prst="rect">
            <a:avLst/>
          </a:prstGeom>
        </p:spPr>
      </p:pic>
      <p:pic>
        <p:nvPicPr>
          <p:cNvPr id="15" name="Picture 14" descr="ireda_logo_0.png"/>
          <p:cNvPicPr>
            <a:picLocks noChangeAspect="1"/>
          </p:cNvPicPr>
          <p:nvPr/>
        </p:nvPicPr>
        <p:blipFill>
          <a:blip r:embed="rId11" cstate="print"/>
          <a:srcRect/>
          <a:stretch>
            <a:fillRect/>
          </a:stretch>
        </p:blipFill>
        <p:spPr>
          <a:xfrm>
            <a:off x="6096000" y="1371600"/>
            <a:ext cx="1910696" cy="842954"/>
          </a:xfrm>
          <a:prstGeom prst="rect">
            <a:avLst/>
          </a:prstGeom>
        </p:spPr>
      </p:pic>
      <p:pic>
        <p:nvPicPr>
          <p:cNvPr id="16" name="Picture 15" descr="IWS.png"/>
          <p:cNvPicPr>
            <a:picLocks noChangeAspect="1"/>
          </p:cNvPicPr>
          <p:nvPr/>
        </p:nvPicPr>
        <p:blipFill>
          <a:blip r:embed="rId12" cstate="print"/>
          <a:stretch>
            <a:fillRect/>
          </a:stretch>
        </p:blipFill>
        <p:spPr>
          <a:xfrm>
            <a:off x="4114800" y="5181600"/>
            <a:ext cx="1371600" cy="742950"/>
          </a:xfrm>
          <a:prstGeom prst="rect">
            <a:avLst/>
          </a:prstGeom>
        </p:spPr>
      </p:pic>
      <p:pic>
        <p:nvPicPr>
          <p:cNvPr id="18" name="Picture 17" descr="MNRE.png"/>
          <p:cNvPicPr>
            <a:picLocks noChangeAspect="1"/>
          </p:cNvPicPr>
          <p:nvPr/>
        </p:nvPicPr>
        <p:blipFill>
          <a:blip r:embed="rId13" cstate="print"/>
          <a:stretch>
            <a:fillRect/>
          </a:stretch>
        </p:blipFill>
        <p:spPr>
          <a:xfrm>
            <a:off x="5943600" y="3962400"/>
            <a:ext cx="1447800" cy="934766"/>
          </a:xfrm>
          <a:prstGeom prst="rect">
            <a:avLst/>
          </a:prstGeom>
        </p:spPr>
      </p:pic>
      <p:pic>
        <p:nvPicPr>
          <p:cNvPr id="19" name="Picture 18" descr="SISSTA.jpg"/>
          <p:cNvPicPr>
            <a:picLocks noChangeAspect="1"/>
          </p:cNvPicPr>
          <p:nvPr/>
        </p:nvPicPr>
        <p:blipFill>
          <a:blip r:embed="rId14" cstate="screen"/>
          <a:stretch>
            <a:fillRect/>
          </a:stretch>
        </p:blipFill>
        <p:spPr>
          <a:xfrm>
            <a:off x="6629400" y="2743200"/>
            <a:ext cx="827511" cy="914400"/>
          </a:xfrm>
          <a:prstGeom prst="rect">
            <a:avLst/>
          </a:prstGeom>
        </p:spPr>
      </p:pic>
      <p:pic>
        <p:nvPicPr>
          <p:cNvPr id="20" name="Picture 19" descr="TERI.jpg"/>
          <p:cNvPicPr>
            <a:picLocks noChangeAspect="1"/>
          </p:cNvPicPr>
          <p:nvPr/>
        </p:nvPicPr>
        <p:blipFill>
          <a:blip r:embed="rId15" cstate="screen"/>
          <a:stretch>
            <a:fillRect/>
          </a:stretch>
        </p:blipFill>
        <p:spPr>
          <a:xfrm>
            <a:off x="1600200" y="3886200"/>
            <a:ext cx="1533695" cy="914400"/>
          </a:xfrm>
          <a:prstGeom prst="rect">
            <a:avLst/>
          </a:prstGeom>
        </p:spPr>
      </p:pic>
      <p:pic>
        <p:nvPicPr>
          <p:cNvPr id="21" name="Picture 20" descr="Wind.jpg"/>
          <p:cNvPicPr>
            <a:picLocks noChangeAspect="1"/>
          </p:cNvPicPr>
          <p:nvPr/>
        </p:nvPicPr>
        <p:blipFill>
          <a:blip r:embed="rId16" cstate="screen"/>
          <a:stretch>
            <a:fillRect/>
          </a:stretch>
        </p:blipFill>
        <p:spPr>
          <a:xfrm>
            <a:off x="329208" y="2743200"/>
            <a:ext cx="1043045" cy="914400"/>
          </a:xfrm>
          <a:prstGeom prst="rect">
            <a:avLst/>
          </a:prstGeom>
        </p:spPr>
      </p:pic>
      <p:pic>
        <p:nvPicPr>
          <p:cNvPr id="22" name="Picture 21" descr="Winrock.jpg"/>
          <p:cNvPicPr>
            <a:picLocks noChangeAspect="1"/>
          </p:cNvPicPr>
          <p:nvPr/>
        </p:nvPicPr>
        <p:blipFill>
          <a:blip r:embed="rId17" cstate="screen"/>
          <a:stretch>
            <a:fillRect/>
          </a:stretch>
        </p:blipFill>
        <p:spPr>
          <a:xfrm>
            <a:off x="253008" y="3886200"/>
            <a:ext cx="1243781" cy="914400"/>
          </a:xfrm>
          <a:prstGeom prst="rect">
            <a:avLst/>
          </a:prstGeom>
        </p:spPr>
      </p:pic>
      <p:pic>
        <p:nvPicPr>
          <p:cNvPr id="1026" name="Picture 2" descr="C:\Users\skarthikeyan\Desktop\title.gif"/>
          <p:cNvPicPr>
            <a:picLocks noChangeAspect="1" noChangeArrowheads="1"/>
          </p:cNvPicPr>
          <p:nvPr/>
        </p:nvPicPr>
        <p:blipFill>
          <a:blip r:embed="rId18" cstate="print"/>
          <a:srcRect/>
          <a:stretch>
            <a:fillRect/>
          </a:stretch>
        </p:blipFill>
        <p:spPr bwMode="auto">
          <a:xfrm>
            <a:off x="8001000" y="4038600"/>
            <a:ext cx="657225" cy="676275"/>
          </a:xfrm>
          <a:prstGeom prst="rect">
            <a:avLst/>
          </a:prstGeom>
          <a:noFill/>
        </p:spPr>
      </p:pic>
      <p:pic>
        <p:nvPicPr>
          <p:cNvPr id="23" name="Picture 2" descr="C:\Users\skarthikeyan\Desktop\SECI.jpg"/>
          <p:cNvPicPr>
            <a:picLocks noChangeAspect="1" noChangeArrowheads="1"/>
          </p:cNvPicPr>
          <p:nvPr/>
        </p:nvPicPr>
        <p:blipFill>
          <a:blip r:embed="rId19" cstate="print"/>
          <a:srcRect/>
          <a:stretch>
            <a:fillRect/>
          </a:stretch>
        </p:blipFill>
        <p:spPr bwMode="auto">
          <a:xfrm>
            <a:off x="7543800" y="2743200"/>
            <a:ext cx="1381125" cy="914400"/>
          </a:xfrm>
          <a:prstGeom prst="rect">
            <a:avLst/>
          </a:prstGeom>
          <a:noFill/>
        </p:spPr>
      </p:pic>
      <p:pic>
        <p:nvPicPr>
          <p:cNvPr id="28" name="Picture 2" descr="C:\Users\9003\Desktop\logo.jpg"/>
          <p:cNvPicPr>
            <a:picLocks noChangeAspect="1" noChangeArrowheads="1"/>
          </p:cNvPicPr>
          <p:nvPr/>
        </p:nvPicPr>
        <p:blipFill>
          <a:blip r:embed="rId20" cstate="print"/>
          <a:srcRect/>
          <a:stretch>
            <a:fillRect/>
          </a:stretch>
        </p:blipFill>
        <p:spPr bwMode="auto">
          <a:xfrm>
            <a:off x="8077200" y="1295400"/>
            <a:ext cx="889000" cy="863600"/>
          </a:xfrm>
          <a:prstGeom prst="rect">
            <a:avLst/>
          </a:prstGeom>
          <a:noFill/>
        </p:spPr>
      </p:pic>
      <p:grpSp>
        <p:nvGrpSpPr>
          <p:cNvPr id="3" name="Group 24"/>
          <p:cNvGrpSpPr/>
          <p:nvPr/>
        </p:nvGrpSpPr>
        <p:grpSpPr>
          <a:xfrm>
            <a:off x="0" y="6165304"/>
            <a:ext cx="9144000" cy="432048"/>
            <a:chOff x="0" y="6165304"/>
            <a:chExt cx="9144000" cy="432048"/>
          </a:xfrm>
        </p:grpSpPr>
        <p:sp>
          <p:nvSpPr>
            <p:cNvPr id="26" name="Rectangle 25"/>
            <p:cNvSpPr/>
            <p:nvPr/>
          </p:nvSpPr>
          <p:spPr bwMode="auto">
            <a:xfrm>
              <a:off x="0" y="6248400"/>
              <a:ext cx="9144000" cy="276944"/>
            </a:xfrm>
            <a:prstGeom prst="rect">
              <a:avLst/>
            </a:prstGeom>
            <a:solidFill>
              <a:srgbClr val="FF0000"/>
            </a:solidFill>
            <a:ln>
              <a:solidFill>
                <a:srgbClr val="FF0000"/>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p>
          </p:txBody>
        </p:sp>
        <p:sp>
          <p:nvSpPr>
            <p:cNvPr id="27" name="Oval 26"/>
            <p:cNvSpPr/>
            <p:nvPr/>
          </p:nvSpPr>
          <p:spPr bwMode="auto">
            <a:xfrm>
              <a:off x="827584" y="6165304"/>
              <a:ext cx="2889771"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smtClean="0">
                  <a:solidFill>
                    <a:srgbClr val="FF0000"/>
                  </a:solidFill>
                  <a:latin typeface="Arial" pitchFamily="34" charset="0"/>
                  <a:cs typeface="Arial" pitchFamily="34" charset="0"/>
                </a:rPr>
                <a:t>AVANT-GARDE</a:t>
              </a:r>
              <a:endParaRPr lang="en-US" sz="2000" b="1" dirty="0">
                <a:solidFill>
                  <a:srgbClr val="FF0000"/>
                </a:solidFill>
                <a:latin typeface="Arial" pitchFamily="34" charset="0"/>
                <a:cs typeface="Arial" pitchFamily="34" charset="0"/>
              </a:endParaRPr>
            </a:p>
          </p:txBody>
        </p:sp>
      </p:grpSp>
      <p:pic>
        <p:nvPicPr>
          <p:cNvPr id="29" name="Picture 2"/>
          <p:cNvPicPr>
            <a:picLocks noChangeAspect="1" noChangeArrowheads="1"/>
          </p:cNvPicPr>
          <p:nvPr/>
        </p:nvPicPr>
        <p:blipFill>
          <a:blip r:embed="rId21" cstate="print"/>
          <a:srcRect/>
          <a:stretch>
            <a:fillRect/>
          </a:stretch>
        </p:blipFill>
        <p:spPr bwMode="auto">
          <a:xfrm>
            <a:off x="329208" y="1371600"/>
            <a:ext cx="1728192" cy="893892"/>
          </a:xfrm>
          <a:prstGeom prst="rect">
            <a:avLst/>
          </a:prstGeom>
          <a:noFill/>
          <a:ln w="9525">
            <a:noFill/>
            <a:miter lim="800000"/>
            <a:headEnd/>
            <a:tailEnd/>
          </a:ln>
        </p:spPr>
      </p:pic>
      <p:pic>
        <p:nvPicPr>
          <p:cNvPr id="30" name="Picture 8" descr="http://www.customercarehelp.co.in/wp-content/uploads/2013/09/Power-Finance-Corporation-Ltd.1.jpg"/>
          <p:cNvPicPr>
            <a:picLocks noChangeAspect="1" noChangeArrowheads="1"/>
          </p:cNvPicPr>
          <p:nvPr/>
        </p:nvPicPr>
        <p:blipFill>
          <a:blip r:embed="rId22" cstate="email"/>
          <a:srcRect/>
          <a:stretch>
            <a:fillRect/>
          </a:stretch>
        </p:blipFill>
        <p:spPr bwMode="auto">
          <a:xfrm>
            <a:off x="2362200" y="1143000"/>
            <a:ext cx="1509002" cy="1295400"/>
          </a:xfrm>
          <a:prstGeom prst="rect">
            <a:avLst/>
          </a:prstGeom>
          <a:noFill/>
        </p:spPr>
      </p:pic>
      <p:pic>
        <p:nvPicPr>
          <p:cNvPr id="24" name="Picture 2" descr="Image result for ADB logo"/>
          <p:cNvPicPr>
            <a:picLocks noChangeAspect="1" noChangeArrowheads="1"/>
          </p:cNvPicPr>
          <p:nvPr/>
        </p:nvPicPr>
        <p:blipFill>
          <a:blip r:embed="rId23" cstate="print"/>
          <a:srcRect/>
          <a:stretch>
            <a:fillRect/>
          </a:stretch>
        </p:blipFill>
        <p:spPr bwMode="auto">
          <a:xfrm>
            <a:off x="4114800" y="1371600"/>
            <a:ext cx="1655023" cy="914400"/>
          </a:xfrm>
          <a:prstGeom prst="rect">
            <a:avLst/>
          </a:prstGeom>
          <a:noFill/>
        </p:spPr>
      </p:pic>
      <p:pic>
        <p:nvPicPr>
          <p:cNvPr id="32" name="Picture 31" descr="MCCI.bmp"/>
          <p:cNvPicPr>
            <a:picLocks noChangeAspect="1"/>
          </p:cNvPicPr>
          <p:nvPr/>
        </p:nvPicPr>
        <p:blipFill>
          <a:blip r:embed="rId24" cstate="screen">
            <a:extLst>
              <a:ext uri="{28A0092B-C50C-407E-A947-70E740481C1C}">
                <a14:useLocalDpi xmlns:a14="http://schemas.microsoft.com/office/drawing/2010/main" xmlns=""/>
              </a:ext>
            </a:extLst>
          </a:blip>
          <a:stretch>
            <a:fillRect/>
          </a:stretch>
        </p:blipFill>
        <p:spPr>
          <a:xfrm>
            <a:off x="6858000" y="5029200"/>
            <a:ext cx="2016525" cy="914400"/>
          </a:xfrm>
          <a:prstGeom prst="rect">
            <a:avLst/>
          </a:prstGeom>
        </p:spPr>
      </p:pic>
      <p:sp>
        <p:nvSpPr>
          <p:cNvPr id="31"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7</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dirty="0">
                <a:solidFill>
                  <a:srgbClr val="FF0000"/>
                </a:solidFill>
                <a:latin typeface="Trebuchet MS" pitchFamily="34" charset="0"/>
              </a:rPr>
              <a:t>Relationship Forever </a:t>
            </a:r>
            <a:endParaRPr lang="en-US" sz="2800" dirty="0"/>
          </a:p>
        </p:txBody>
      </p:sp>
      <p:pic>
        <p:nvPicPr>
          <p:cNvPr id="31747" name="Picture 3" descr="F:\Downloads\125614073.jpg"/>
          <p:cNvPicPr>
            <a:picLocks noChangeAspect="1" noChangeArrowheads="1"/>
          </p:cNvPicPr>
          <p:nvPr/>
        </p:nvPicPr>
        <p:blipFill>
          <a:blip r:embed="rId2" cstate="print">
            <a:extLst>
              <a:ext uri="{28A0092B-C50C-407E-A947-70E740481C1C}">
                <a14:useLocalDpi xmlns:a14="http://schemas.microsoft.com/office/drawing/2010/main" xmlns=""/>
              </a:ext>
            </a:extLst>
          </a:blip>
          <a:srcRect/>
          <a:stretch>
            <a:fillRect/>
          </a:stretch>
        </p:blipFill>
        <p:spPr bwMode="auto">
          <a:xfrm>
            <a:off x="3429001" y="2697480"/>
            <a:ext cx="3213099" cy="2103120"/>
          </a:xfrm>
          <a:prstGeom prst="rect">
            <a:avLst/>
          </a:prstGeom>
          <a:noFill/>
        </p:spPr>
      </p:pic>
      <p:pic>
        <p:nvPicPr>
          <p:cNvPr id="8" name="Picture 7" descr="Picture1.png"/>
          <p:cNvPicPr>
            <a:picLocks noChangeAspect="1"/>
          </p:cNvPicPr>
          <p:nvPr/>
        </p:nvPicPr>
        <p:blipFill>
          <a:blip r:embed="rId3" cstate="screen">
            <a:extLst>
              <a:ext uri="{28A0092B-C50C-407E-A947-70E740481C1C}">
                <a14:useLocalDpi xmlns:a14="http://schemas.microsoft.com/office/drawing/2010/main" xmlns=""/>
              </a:ext>
            </a:extLst>
          </a:blip>
          <a:stretch>
            <a:fillRect/>
          </a:stretch>
        </p:blipFill>
        <p:spPr>
          <a:xfrm>
            <a:off x="76199" y="1524000"/>
            <a:ext cx="3471480" cy="2011680"/>
          </a:xfrm>
          <a:prstGeom prst="rect">
            <a:avLst/>
          </a:prstGeom>
        </p:spPr>
      </p:pic>
      <p:pic>
        <p:nvPicPr>
          <p:cNvPr id="9" name="Picture 8" descr="New-Image-Private-Client.jpg"/>
          <p:cNvPicPr>
            <a:picLocks noChangeAspect="1"/>
          </p:cNvPicPr>
          <p:nvPr/>
        </p:nvPicPr>
        <p:blipFill>
          <a:blip r:embed="rId4" cstate="screen">
            <a:extLst>
              <a:ext uri="{28A0092B-C50C-407E-A947-70E740481C1C}">
                <a14:useLocalDpi xmlns:a14="http://schemas.microsoft.com/office/drawing/2010/main" xmlns=""/>
              </a:ext>
            </a:extLst>
          </a:blip>
          <a:srcRect/>
          <a:stretch>
            <a:fillRect/>
          </a:stretch>
        </p:blipFill>
        <p:spPr>
          <a:xfrm>
            <a:off x="6397749" y="3962400"/>
            <a:ext cx="2670052" cy="1828800"/>
          </a:xfrm>
          <a:prstGeom prst="rect">
            <a:avLst/>
          </a:prstGeom>
        </p:spPr>
      </p:pic>
      <p:sp>
        <p:nvSpPr>
          <p:cNvPr id="10" name="Oval 9"/>
          <p:cNvSpPr/>
          <p:nvPr/>
        </p:nvSpPr>
        <p:spPr>
          <a:xfrm>
            <a:off x="914400" y="3810000"/>
            <a:ext cx="1620000" cy="1620000"/>
          </a:xfrm>
          <a:prstGeom prst="ellipse">
            <a:avLst/>
          </a:prstGeom>
          <a:solidFill>
            <a:schemeClr val="accent5">
              <a:lumMod val="60000"/>
              <a:lumOff val="40000"/>
            </a:schemeClr>
          </a:solidFill>
          <a:ln>
            <a:noFill/>
          </a:ln>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chemeClr val="tx1"/>
                </a:solidFill>
                <a:latin typeface="Trebuchet MS" pitchFamily="34" charset="0"/>
              </a:rPr>
              <a:t>2000+</a:t>
            </a:r>
            <a:endParaRPr lang="en-US" sz="2400" b="1" dirty="0">
              <a:solidFill>
                <a:schemeClr val="tx1"/>
              </a:solidFill>
              <a:latin typeface="Trebuchet MS" pitchFamily="34" charset="0"/>
            </a:endParaRPr>
          </a:p>
          <a:p>
            <a:pPr algn="ctr"/>
            <a:r>
              <a:rPr lang="en-US" sz="1600" dirty="0">
                <a:solidFill>
                  <a:schemeClr val="tx1"/>
                </a:solidFill>
                <a:latin typeface="Trebuchet MS" pitchFamily="34" charset="0"/>
              </a:rPr>
              <a:t>Projects</a:t>
            </a:r>
          </a:p>
        </p:txBody>
      </p:sp>
      <p:sp>
        <p:nvSpPr>
          <p:cNvPr id="11" name="Oval 10"/>
          <p:cNvSpPr/>
          <p:nvPr/>
        </p:nvSpPr>
        <p:spPr>
          <a:xfrm>
            <a:off x="838200" y="3276600"/>
            <a:ext cx="274320" cy="274320"/>
          </a:xfrm>
          <a:prstGeom prst="ellipse">
            <a:avLst/>
          </a:prstGeom>
          <a:solidFill>
            <a:schemeClr val="accent5">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239000" y="1981200"/>
            <a:ext cx="1620000" cy="1620000"/>
          </a:xfrm>
          <a:prstGeom prst="ellipse">
            <a:avLst/>
          </a:prstGeom>
          <a:solidFill>
            <a:schemeClr val="accent6">
              <a:lumMod val="60000"/>
              <a:lumOff val="40000"/>
            </a:schemeClr>
          </a:solidFill>
          <a:ln>
            <a:noFill/>
          </a:ln>
          <a:effectLst>
            <a:innerShdw blurRad="63500" dist="50800" dir="2700000">
              <a:prstClr val="black">
                <a:alpha val="50000"/>
              </a:prstClr>
            </a:innerShd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800" b="1" dirty="0" smtClean="0">
                <a:solidFill>
                  <a:schemeClr val="tx1"/>
                </a:solidFill>
                <a:latin typeface="Trebuchet MS" pitchFamily="34" charset="0"/>
              </a:rPr>
              <a:t>500+</a:t>
            </a:r>
            <a:endParaRPr lang="en-US" sz="2800" b="1" dirty="0">
              <a:solidFill>
                <a:schemeClr val="tx1"/>
              </a:solidFill>
              <a:latin typeface="Trebuchet MS" pitchFamily="34" charset="0"/>
            </a:endParaRPr>
          </a:p>
          <a:p>
            <a:pPr algn="ctr"/>
            <a:r>
              <a:rPr lang="en-US" sz="2000" dirty="0">
                <a:solidFill>
                  <a:schemeClr val="tx1"/>
                </a:solidFill>
                <a:latin typeface="Trebuchet MS" pitchFamily="34" charset="0"/>
              </a:rPr>
              <a:t>Clients</a:t>
            </a:r>
            <a:endParaRPr lang="en-US" sz="2800" dirty="0">
              <a:solidFill>
                <a:schemeClr val="tx1"/>
              </a:solidFill>
              <a:latin typeface="Trebuchet MS" pitchFamily="34" charset="0"/>
            </a:endParaRPr>
          </a:p>
        </p:txBody>
      </p:sp>
      <p:sp>
        <p:nvSpPr>
          <p:cNvPr id="13" name="Oval 12"/>
          <p:cNvSpPr/>
          <p:nvPr/>
        </p:nvSpPr>
        <p:spPr>
          <a:xfrm>
            <a:off x="7696200" y="3886200"/>
            <a:ext cx="274320" cy="274320"/>
          </a:xfrm>
          <a:prstGeom prst="ellipse">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3" name="Group 19"/>
          <p:cNvGrpSpPr/>
          <p:nvPr/>
        </p:nvGrpSpPr>
        <p:grpSpPr>
          <a:xfrm>
            <a:off x="0" y="6165304"/>
            <a:ext cx="9144000" cy="432048"/>
            <a:chOff x="0" y="6165304"/>
            <a:chExt cx="9144000" cy="432048"/>
          </a:xfrm>
        </p:grpSpPr>
        <p:sp>
          <p:nvSpPr>
            <p:cNvPr id="27" name="Rectangle 26"/>
            <p:cNvSpPr/>
            <p:nvPr/>
          </p:nvSpPr>
          <p:spPr bwMode="auto">
            <a:xfrm>
              <a:off x="0" y="6248400"/>
              <a:ext cx="9144000" cy="276944"/>
            </a:xfrm>
            <a:prstGeom prst="rect">
              <a:avLst/>
            </a:prstGeom>
            <a:solidFill>
              <a:srgbClr val="FF0000"/>
            </a:solidFill>
            <a:ln>
              <a:solidFill>
                <a:srgbClr val="FF0000"/>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p>
          </p:txBody>
        </p:sp>
        <p:sp>
          <p:nvSpPr>
            <p:cNvPr id="28" name="Oval 27"/>
            <p:cNvSpPr/>
            <p:nvPr/>
          </p:nvSpPr>
          <p:spPr bwMode="auto">
            <a:xfrm>
              <a:off x="827584" y="6165304"/>
              <a:ext cx="2889771"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0000"/>
                  </a:solidFill>
                  <a:latin typeface="Arial" pitchFamily="34" charset="0"/>
                  <a:cs typeface="Arial" pitchFamily="34" charset="0"/>
                </a:rPr>
                <a:t>AVANT-GARDE</a:t>
              </a:r>
            </a:p>
          </p:txBody>
        </p:sp>
      </p:grpSp>
      <p:sp>
        <p:nvSpPr>
          <p:cNvPr id="14"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8</a:t>
            </a:fld>
            <a:endParaRPr lang="en-US" dirty="0"/>
          </a:p>
        </p:txBody>
      </p:sp>
    </p:spTree>
  </p:cSld>
  <p:clrMapOvr>
    <a:masterClrMapping/>
  </p:clrMapOvr>
  <mc:AlternateContent xmlns:mc="http://schemas.openxmlformats.org/markup-compatibility/2006">
    <mc:Choice xmlns:p14="http://schemas.microsoft.com/office/powerpoint/2010/main" xmlns="" Requires="p14">
      <p:transition spd="slow" p14:dur="2000">
        <p14:prism isContent="1"/>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p:cNvSpPr>
            <a:spLocks noGrp="1"/>
          </p:cNvSpPr>
          <p:nvPr>
            <p:ph type="title"/>
          </p:nvPr>
        </p:nvSpPr>
        <p:spPr>
          <a:xfrm>
            <a:off x="457200" y="-152400"/>
            <a:ext cx="8229600" cy="1143000"/>
          </a:xfrm>
        </p:spPr>
        <p:txBody>
          <a:bodyPr>
            <a:normAutofit/>
          </a:bodyPr>
          <a:lstStyle/>
          <a:p>
            <a:r>
              <a:rPr lang="en-US" sz="2800" dirty="0">
                <a:solidFill>
                  <a:srgbClr val="FF0000"/>
                </a:solidFill>
                <a:latin typeface="Trebuchet MS" pitchFamily="34" charset="0"/>
                <a:cs typeface="Times New Roman" pitchFamily="18" charset="0"/>
              </a:rPr>
              <a:t>Projects in </a:t>
            </a:r>
            <a:r>
              <a:rPr lang="en-US" sz="2800" dirty="0" smtClean="0">
                <a:solidFill>
                  <a:srgbClr val="FF0000"/>
                </a:solidFill>
                <a:latin typeface="Trebuchet MS" pitchFamily="34" charset="0"/>
                <a:cs typeface="Times New Roman" pitchFamily="18" charset="0"/>
              </a:rPr>
              <a:t>40+ Countries</a:t>
            </a:r>
            <a:endParaRPr lang="en-US" sz="2800" dirty="0"/>
          </a:p>
        </p:txBody>
      </p:sp>
      <p:grpSp>
        <p:nvGrpSpPr>
          <p:cNvPr id="2" name="Group 19"/>
          <p:cNvGrpSpPr/>
          <p:nvPr/>
        </p:nvGrpSpPr>
        <p:grpSpPr>
          <a:xfrm>
            <a:off x="0" y="6165304"/>
            <a:ext cx="9144000" cy="432048"/>
            <a:chOff x="0" y="6165304"/>
            <a:chExt cx="9144000" cy="432048"/>
          </a:xfrm>
        </p:grpSpPr>
        <p:sp>
          <p:nvSpPr>
            <p:cNvPr id="20" name="Rectangle 19"/>
            <p:cNvSpPr/>
            <p:nvPr/>
          </p:nvSpPr>
          <p:spPr bwMode="auto">
            <a:xfrm>
              <a:off x="0" y="6248400"/>
              <a:ext cx="9144000" cy="276944"/>
            </a:xfrm>
            <a:prstGeom prst="rect">
              <a:avLst/>
            </a:prstGeom>
            <a:solidFill>
              <a:srgbClr val="FF0000"/>
            </a:solidFill>
            <a:ln>
              <a:solidFill>
                <a:srgbClr val="FF0000"/>
              </a:solidFill>
            </a:ln>
          </p:spPr>
          <p:style>
            <a:lnRef idx="0">
              <a:schemeClr val="accent5"/>
            </a:lnRef>
            <a:fillRef idx="3">
              <a:schemeClr val="accent5"/>
            </a:fillRef>
            <a:effectRef idx="3">
              <a:schemeClr val="accent5"/>
            </a:effectRef>
            <a:fontRef idx="minor">
              <a:schemeClr val="lt1"/>
            </a:fontRef>
          </p:style>
          <p:txBody>
            <a:bodyPr anchor="ctr"/>
            <a:lstStyle/>
            <a:p>
              <a:pPr algn="ctr" fontAlgn="auto">
                <a:spcBef>
                  <a:spcPts val="0"/>
                </a:spcBef>
                <a:spcAft>
                  <a:spcPts val="0"/>
                </a:spcAft>
                <a:defRPr/>
              </a:pPr>
              <a:endParaRPr lang="en-US"/>
            </a:p>
          </p:txBody>
        </p:sp>
        <p:sp>
          <p:nvSpPr>
            <p:cNvPr id="21" name="Oval 20"/>
            <p:cNvSpPr/>
            <p:nvPr/>
          </p:nvSpPr>
          <p:spPr bwMode="auto">
            <a:xfrm>
              <a:off x="827584" y="6165304"/>
              <a:ext cx="2889771" cy="432048"/>
            </a:xfrm>
            <a:prstGeom prst="ellipse">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n-US" sz="2000" b="1" dirty="0">
                  <a:solidFill>
                    <a:srgbClr val="FF0000"/>
                  </a:solidFill>
                  <a:latin typeface="Arial" pitchFamily="34" charset="0"/>
                  <a:cs typeface="Arial" pitchFamily="34" charset="0"/>
                </a:rPr>
                <a:t>AVANT-GARDE</a:t>
              </a:r>
            </a:p>
          </p:txBody>
        </p:sp>
      </p:grpSp>
      <p:pic>
        <p:nvPicPr>
          <p:cNvPr id="7" name="Google Shape;222;p26" descr="mapa_linea_n-01.png"/>
          <p:cNvPicPr preferRelativeResize="0"/>
          <p:nvPr/>
        </p:nvPicPr>
        <p:blipFill>
          <a:blip r:embed="rId2" cstate="print">
            <a:alphaModFix/>
            <a:lum bright="35000" contrast="-100000"/>
          </a:blip>
          <a:stretch>
            <a:fillRect/>
          </a:stretch>
        </p:blipFill>
        <p:spPr>
          <a:xfrm>
            <a:off x="0" y="1118616"/>
            <a:ext cx="9144000" cy="4620768"/>
          </a:xfrm>
          <a:prstGeom prst="rect">
            <a:avLst/>
          </a:prstGeom>
          <a:solidFill>
            <a:schemeClr val="accent1">
              <a:alpha val="0"/>
            </a:schemeClr>
          </a:solidFill>
          <a:ln>
            <a:noFill/>
          </a:ln>
        </p:spPr>
      </p:pic>
      <p:graphicFrame>
        <p:nvGraphicFramePr>
          <p:cNvPr id="9" name="Table 8"/>
          <p:cNvGraphicFramePr>
            <a:graphicFrameLocks noGrp="1"/>
          </p:cNvGraphicFramePr>
          <p:nvPr/>
        </p:nvGraphicFramePr>
        <p:xfrm>
          <a:off x="304801" y="914408"/>
          <a:ext cx="8762999" cy="4800592"/>
        </p:xfrm>
        <a:graphic>
          <a:graphicData uri="http://schemas.openxmlformats.org/drawingml/2006/table">
            <a:tbl>
              <a:tblPr/>
              <a:tblGrid>
                <a:gridCol w="1944091"/>
                <a:gridCol w="1704727"/>
                <a:gridCol w="1704727"/>
                <a:gridCol w="1704727"/>
                <a:gridCol w="1704727"/>
              </a:tblGrid>
              <a:tr h="300037">
                <a:tc>
                  <a:txBody>
                    <a:bodyPr/>
                    <a:lstStyle/>
                    <a:p>
                      <a:pPr algn="ctr" fontAlgn="t"/>
                      <a:r>
                        <a:rPr lang="en-IN" sz="1600" b="1" i="0" u="none" strike="noStrike" dirty="0">
                          <a:solidFill>
                            <a:srgbClr val="000000"/>
                          </a:solidFill>
                          <a:latin typeface="Trebuchet MS" pitchFamily="34" charset="0"/>
                        </a:rPr>
                        <a:t>North America</a:t>
                      </a:r>
                    </a:p>
                  </a:txBody>
                  <a:tcPr marL="9525" marR="9525" marT="9525" marB="0">
                    <a:lnL>
                      <a:noFill/>
                    </a:lnL>
                    <a:lnR>
                      <a:noFill/>
                    </a:lnR>
                    <a:lnT>
                      <a:noFill/>
                    </a:lnT>
                    <a:lnB>
                      <a:noFill/>
                    </a:lnB>
                  </a:tcPr>
                </a:tc>
                <a:tc>
                  <a:txBody>
                    <a:bodyPr/>
                    <a:lstStyle/>
                    <a:p>
                      <a:pPr algn="ctr" fontAlgn="t"/>
                      <a:r>
                        <a:rPr lang="en-IN" sz="1600" b="1" i="0" u="none" strike="noStrike">
                          <a:solidFill>
                            <a:srgbClr val="000000"/>
                          </a:solidFill>
                          <a:latin typeface="Trebuchet MS" pitchFamily="34" charset="0"/>
                        </a:rPr>
                        <a:t>Africa</a:t>
                      </a:r>
                    </a:p>
                  </a:txBody>
                  <a:tcPr marL="9525" marR="9525" marT="9525" marB="0">
                    <a:lnL>
                      <a:noFill/>
                    </a:lnL>
                    <a:lnR>
                      <a:noFill/>
                    </a:lnR>
                    <a:lnT>
                      <a:noFill/>
                    </a:lnT>
                    <a:lnB>
                      <a:noFill/>
                    </a:lnB>
                  </a:tcPr>
                </a:tc>
                <a:tc>
                  <a:txBody>
                    <a:bodyPr/>
                    <a:lstStyle/>
                    <a:p>
                      <a:pPr algn="ctr" fontAlgn="t"/>
                      <a:r>
                        <a:rPr lang="en-IN" sz="1600" b="1" i="0" u="none" strike="noStrike">
                          <a:solidFill>
                            <a:srgbClr val="000000"/>
                          </a:solidFill>
                          <a:latin typeface="Trebuchet MS" pitchFamily="34" charset="0"/>
                        </a:rPr>
                        <a:t>Middle East</a:t>
                      </a:r>
                    </a:p>
                  </a:txBody>
                  <a:tcPr marL="9525" marR="9525" marT="9525" marB="0">
                    <a:lnL>
                      <a:noFill/>
                    </a:lnL>
                    <a:lnR>
                      <a:noFill/>
                    </a:lnR>
                    <a:lnT>
                      <a:noFill/>
                    </a:lnT>
                    <a:lnB>
                      <a:noFill/>
                    </a:lnB>
                  </a:tcPr>
                </a:tc>
                <a:tc>
                  <a:txBody>
                    <a:bodyPr/>
                    <a:lstStyle/>
                    <a:p>
                      <a:pPr algn="ctr" fontAlgn="t"/>
                      <a:r>
                        <a:rPr lang="en-IN" sz="1600" b="1" i="0" u="none" strike="noStrike">
                          <a:solidFill>
                            <a:srgbClr val="000000"/>
                          </a:solidFill>
                          <a:latin typeface="Trebuchet MS" pitchFamily="34" charset="0"/>
                        </a:rPr>
                        <a:t>Asia</a:t>
                      </a:r>
                    </a:p>
                  </a:txBody>
                  <a:tcPr marL="9525" marR="9525" marT="9525" marB="0">
                    <a:lnL>
                      <a:noFill/>
                    </a:lnL>
                    <a:lnR>
                      <a:noFill/>
                    </a:lnR>
                    <a:lnT>
                      <a:noFill/>
                    </a:lnT>
                    <a:lnB>
                      <a:noFill/>
                    </a:lnB>
                  </a:tcPr>
                </a:tc>
                <a:tc>
                  <a:txBody>
                    <a:bodyPr/>
                    <a:lstStyle/>
                    <a:p>
                      <a:pPr algn="ctr" fontAlgn="t"/>
                      <a:r>
                        <a:rPr lang="en-IN" sz="1600" b="1" i="0" u="none" strike="noStrike">
                          <a:solidFill>
                            <a:srgbClr val="000000"/>
                          </a:solidFill>
                          <a:latin typeface="Trebuchet MS" pitchFamily="34" charset="0"/>
                        </a:rPr>
                        <a:t>Australia</a:t>
                      </a:r>
                    </a:p>
                  </a:txBody>
                  <a:tcPr marL="9525" marR="9525" marT="9525" marB="0">
                    <a:lnL>
                      <a:noFill/>
                    </a:lnL>
                    <a:lnR>
                      <a:noFill/>
                    </a:lnR>
                    <a:lnT>
                      <a:noFill/>
                    </a:lnT>
                    <a:lnB>
                      <a:noFill/>
                    </a:lnB>
                  </a:tcPr>
                </a:tc>
              </a:tr>
              <a:tr h="300037">
                <a:tc>
                  <a:txBody>
                    <a:bodyPr/>
                    <a:lstStyle/>
                    <a:p>
                      <a:pPr algn="ctr" fontAlgn="t"/>
                      <a:r>
                        <a:rPr lang="en-IN" sz="1600" b="1" i="0" u="none" strike="noStrike" dirty="0">
                          <a:solidFill>
                            <a:srgbClr val="0070C0"/>
                          </a:solidFill>
                          <a:latin typeface="Trebuchet MS" pitchFamily="34" charset="0"/>
                        </a:rPr>
                        <a:t>USA</a:t>
                      </a: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Comoros</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Abu Dhabi</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Brunei</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Australia</a:t>
                      </a:r>
                    </a:p>
                  </a:txBody>
                  <a:tcPr marL="9525" marR="9525" marT="9525" marB="0">
                    <a:lnL>
                      <a:noFill/>
                    </a:lnL>
                    <a:lnR>
                      <a:noFill/>
                    </a:lnR>
                    <a:lnT>
                      <a:noFill/>
                    </a:lnT>
                    <a:lnB>
                      <a:noFill/>
                    </a:lnB>
                  </a:tcPr>
                </a:tc>
              </a:tr>
              <a:tr h="300037">
                <a:tc>
                  <a:txBody>
                    <a:bodyPr/>
                    <a:lstStyle/>
                    <a:p>
                      <a:pPr algn="ctr" fontAlgn="t"/>
                      <a:endParaRPr lang="en-IN" sz="1600" b="0" i="0" u="none" strike="noStrike" dirty="0">
                        <a:solidFill>
                          <a:srgbClr val="00000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Ethiopia</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Bahrain</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China</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Fiji Islands</a:t>
                      </a:r>
                    </a:p>
                  </a:txBody>
                  <a:tcPr marL="9525" marR="9525" marT="9525" marB="0">
                    <a:lnL>
                      <a:noFill/>
                    </a:lnL>
                    <a:lnR>
                      <a:noFill/>
                    </a:lnR>
                    <a:lnT>
                      <a:noFill/>
                    </a:lnT>
                    <a:lnB>
                      <a:noFill/>
                    </a:lnB>
                  </a:tcPr>
                </a:tc>
              </a:tr>
              <a:tr h="300037">
                <a:tc>
                  <a:txBody>
                    <a:bodyPr/>
                    <a:lstStyle/>
                    <a:p>
                      <a:pPr algn="ctr" fontAlgn="t"/>
                      <a:r>
                        <a:rPr lang="en-IN" sz="1600" b="1" i="0" u="none" strike="noStrike" dirty="0">
                          <a:solidFill>
                            <a:srgbClr val="000000"/>
                          </a:solidFill>
                          <a:latin typeface="Trebuchet MS" pitchFamily="34" charset="0"/>
                        </a:rPr>
                        <a:t>South America</a:t>
                      </a: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Kenya</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Dubai</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India</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New Zealand</a:t>
                      </a:r>
                    </a:p>
                  </a:txBody>
                  <a:tcPr marL="9525" marR="9525" marT="9525" marB="0">
                    <a:lnL>
                      <a:noFill/>
                    </a:lnL>
                    <a:lnR>
                      <a:noFill/>
                    </a:lnR>
                    <a:lnT>
                      <a:noFill/>
                    </a:lnT>
                    <a:lnB>
                      <a:noFill/>
                    </a:lnB>
                  </a:tcPr>
                </a:tc>
              </a:tr>
              <a:tr h="300037">
                <a:tc>
                  <a:txBody>
                    <a:bodyPr/>
                    <a:lstStyle/>
                    <a:p>
                      <a:pPr algn="ctr" fontAlgn="t"/>
                      <a:r>
                        <a:rPr lang="en-IN" sz="1600" b="1" i="0" u="none" strike="noStrike" dirty="0">
                          <a:solidFill>
                            <a:srgbClr val="0070C0"/>
                          </a:solidFill>
                          <a:latin typeface="Trebuchet MS" pitchFamily="34" charset="0"/>
                        </a:rPr>
                        <a:t>Colombia</a:t>
                      </a: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Libya</a:t>
                      </a: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Qatar</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Indonesia</a:t>
                      </a: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r>
              <a:tr h="300037">
                <a:tc>
                  <a:txBody>
                    <a:bodyPr/>
                    <a:lstStyle/>
                    <a:p>
                      <a:pPr algn="ctr" fontAlgn="t"/>
                      <a:r>
                        <a:rPr lang="en-IN" sz="1600" b="1" i="0" u="none" strike="noStrike" dirty="0">
                          <a:solidFill>
                            <a:srgbClr val="0070C0"/>
                          </a:solidFill>
                          <a:latin typeface="Trebuchet MS" pitchFamily="34" charset="0"/>
                        </a:rPr>
                        <a:t>Suriname</a:t>
                      </a: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Mali</a:t>
                      </a: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Saudi Arabia</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Malaysia</a:t>
                      </a: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r>
              <a:tr h="300037">
                <a:tc>
                  <a:txBody>
                    <a:bodyPr/>
                    <a:lstStyle/>
                    <a:p>
                      <a:pPr algn="l" fontAlgn="b"/>
                      <a:endParaRPr lang="en-IN" sz="1600" b="0" i="0" u="none" strike="noStrike">
                        <a:solidFill>
                          <a:srgbClr val="000000"/>
                        </a:solidFill>
                        <a:latin typeface="Trebuchet MS" pitchFamily="34" charset="0"/>
                      </a:endParaRPr>
                    </a:p>
                  </a:txBody>
                  <a:tcPr marL="9525" marR="9525" marT="9525" marB="0" anchor="b">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Mauritius</a:t>
                      </a: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Syria</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Mongolia</a:t>
                      </a: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r>
              <a:tr h="300037">
                <a:tc>
                  <a:txBody>
                    <a:bodyPr/>
                    <a:lstStyle/>
                    <a:p>
                      <a:pPr algn="ctr" fontAlgn="t"/>
                      <a:r>
                        <a:rPr lang="en-IN" sz="1600" b="1" i="0" u="none" strike="noStrike">
                          <a:solidFill>
                            <a:srgbClr val="000000"/>
                          </a:solidFill>
                          <a:latin typeface="Trebuchet MS" pitchFamily="34" charset="0"/>
                        </a:rPr>
                        <a:t>Europe</a:t>
                      </a: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Mozambique</a:t>
                      </a:r>
                    </a:p>
                  </a:txBody>
                  <a:tcPr marL="9525" marR="9525" marT="9525" marB="0">
                    <a:lnL>
                      <a:noFill/>
                    </a:lnL>
                    <a:lnR>
                      <a:noFill/>
                    </a:lnR>
                    <a:lnT>
                      <a:noFill/>
                    </a:lnT>
                    <a:lnB>
                      <a:noFill/>
                    </a:lnB>
                  </a:tcPr>
                </a:tc>
                <a:tc>
                  <a:txBody>
                    <a:bodyPr/>
                    <a:lstStyle/>
                    <a:p>
                      <a:pPr algn="ctr" fontAlgn="t"/>
                      <a:endParaRPr lang="en-IN" sz="1600" b="1" i="0" u="none" strike="noStrike" dirty="0">
                        <a:solidFill>
                          <a:srgbClr val="0070C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Nepal</a:t>
                      </a: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r>
              <a:tr h="300037">
                <a:tc>
                  <a:txBody>
                    <a:bodyPr/>
                    <a:lstStyle/>
                    <a:p>
                      <a:pPr algn="ctr" fontAlgn="t"/>
                      <a:r>
                        <a:rPr lang="en-IN" sz="1600" b="1" i="0" u="none" strike="noStrike" dirty="0">
                          <a:solidFill>
                            <a:srgbClr val="0070C0"/>
                          </a:solidFill>
                          <a:latin typeface="Trebuchet MS" pitchFamily="34" charset="0"/>
                        </a:rPr>
                        <a:t>France</a:t>
                      </a: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Nigeria</a:t>
                      </a:r>
                    </a:p>
                  </a:txBody>
                  <a:tcPr marL="9525" marR="9525" marT="9525" marB="0">
                    <a:lnL>
                      <a:noFill/>
                    </a:lnL>
                    <a:lnR>
                      <a:noFill/>
                    </a:lnR>
                    <a:lnT>
                      <a:noFill/>
                    </a:lnT>
                    <a:lnB>
                      <a:noFill/>
                    </a:lnB>
                  </a:tcPr>
                </a:tc>
                <a:tc>
                  <a:txBody>
                    <a:bodyPr/>
                    <a:lstStyle/>
                    <a:p>
                      <a:pPr algn="ctr" fontAlgn="t"/>
                      <a:endParaRPr lang="en-IN" sz="1600" b="1" i="0" u="none" strike="noStrike" dirty="0">
                        <a:solidFill>
                          <a:srgbClr val="0070C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Pakistan</a:t>
                      </a: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r>
              <a:tr h="300037">
                <a:tc>
                  <a:txBody>
                    <a:bodyPr/>
                    <a:lstStyle/>
                    <a:p>
                      <a:pPr algn="ctr" fontAlgn="t"/>
                      <a:r>
                        <a:rPr lang="en-IN" sz="1600" b="1" i="0" u="none" strike="noStrike" dirty="0">
                          <a:solidFill>
                            <a:srgbClr val="0070C0"/>
                          </a:solidFill>
                          <a:latin typeface="Trebuchet MS" pitchFamily="34" charset="0"/>
                        </a:rPr>
                        <a:t>Spain</a:t>
                      </a: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Rwanda</a:t>
                      </a:r>
                    </a:p>
                  </a:txBody>
                  <a:tcPr marL="9525" marR="9525" marT="9525" marB="0">
                    <a:lnL>
                      <a:noFill/>
                    </a:lnL>
                    <a:lnR>
                      <a:noFill/>
                    </a:lnR>
                    <a:lnT>
                      <a:noFill/>
                    </a:lnT>
                    <a:lnB>
                      <a:noFill/>
                    </a:lnB>
                  </a:tcPr>
                </a:tc>
                <a:tc>
                  <a:txBody>
                    <a:bodyPr/>
                    <a:lstStyle/>
                    <a:p>
                      <a:pPr algn="ctr" fontAlgn="t"/>
                      <a:endParaRPr lang="en-IN" sz="1600" b="1" i="0" u="none" strike="noStrike" dirty="0">
                        <a:solidFill>
                          <a:srgbClr val="0070C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Philippines</a:t>
                      </a: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r>
              <a:tr h="300037">
                <a:tc>
                  <a:txBody>
                    <a:bodyPr/>
                    <a:lstStyle/>
                    <a:p>
                      <a:pPr algn="ctr" fontAlgn="t"/>
                      <a:r>
                        <a:rPr lang="en-IN" sz="1600" b="1" i="0" u="none" strike="noStrike" dirty="0">
                          <a:solidFill>
                            <a:srgbClr val="0070C0"/>
                          </a:solidFill>
                          <a:latin typeface="Trebuchet MS" pitchFamily="34" charset="0"/>
                        </a:rPr>
                        <a:t>UK</a:t>
                      </a: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Senegal</a:t>
                      </a:r>
                    </a:p>
                  </a:txBody>
                  <a:tcPr marL="9525" marR="9525" marT="9525" marB="0">
                    <a:lnL>
                      <a:noFill/>
                    </a:lnL>
                    <a:lnR>
                      <a:noFill/>
                    </a:lnR>
                    <a:lnT>
                      <a:noFill/>
                    </a:lnT>
                    <a:lnB>
                      <a:noFill/>
                    </a:lnB>
                  </a:tcPr>
                </a:tc>
                <a:tc>
                  <a:txBody>
                    <a:bodyPr/>
                    <a:lstStyle/>
                    <a:p>
                      <a:pPr algn="ctr" fontAlgn="t"/>
                      <a:endParaRPr lang="en-IN" sz="1600" b="1" i="0" u="none" strike="noStrike" dirty="0">
                        <a:solidFill>
                          <a:srgbClr val="0070C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Singapore</a:t>
                      </a: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r>
              <a:tr h="300037">
                <a:tc>
                  <a:txBody>
                    <a:bodyPr/>
                    <a:lstStyle/>
                    <a:p>
                      <a:pPr algn="ctr" fontAlgn="t"/>
                      <a:endParaRPr lang="en-IN" sz="1600" b="0" i="0" u="none" strike="noStrike">
                        <a:solidFill>
                          <a:srgbClr val="00000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South Africa</a:t>
                      </a:r>
                    </a:p>
                  </a:txBody>
                  <a:tcPr marL="9525" marR="9525" marT="9525" marB="0">
                    <a:lnL>
                      <a:noFill/>
                    </a:lnL>
                    <a:lnR>
                      <a:noFill/>
                    </a:lnR>
                    <a:lnT>
                      <a:noFill/>
                    </a:lnT>
                    <a:lnB>
                      <a:noFill/>
                    </a:lnB>
                  </a:tcPr>
                </a:tc>
                <a:tc>
                  <a:txBody>
                    <a:bodyPr/>
                    <a:lstStyle/>
                    <a:p>
                      <a:pPr algn="ctr" fontAlgn="t"/>
                      <a:endParaRPr lang="en-IN" sz="1600" b="1" i="0" u="none" strike="noStrike" dirty="0">
                        <a:solidFill>
                          <a:srgbClr val="0070C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Sri Lanka</a:t>
                      </a: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r>
              <a:tr h="300037">
                <a:tc>
                  <a:txBody>
                    <a:bodyPr/>
                    <a:lstStyle/>
                    <a:p>
                      <a:pPr algn="ctr" fontAlgn="t"/>
                      <a:endParaRPr lang="en-IN" sz="1600" b="0" i="0" u="none" strike="noStrike" dirty="0">
                        <a:solidFill>
                          <a:srgbClr val="00000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Sudan</a:t>
                      </a:r>
                    </a:p>
                  </a:txBody>
                  <a:tcPr marL="9525" marR="9525" marT="9525" marB="0">
                    <a:lnL>
                      <a:noFill/>
                    </a:lnL>
                    <a:lnR>
                      <a:noFill/>
                    </a:lnR>
                    <a:lnT>
                      <a:noFill/>
                    </a:lnT>
                    <a:lnB>
                      <a:noFill/>
                    </a:lnB>
                  </a:tcPr>
                </a:tc>
                <a:tc>
                  <a:txBody>
                    <a:bodyPr/>
                    <a:lstStyle/>
                    <a:p>
                      <a:pPr algn="ctr" fontAlgn="t"/>
                      <a:endParaRPr lang="en-IN" sz="1600" b="1" i="0" u="none" strike="noStrike" dirty="0">
                        <a:solidFill>
                          <a:srgbClr val="0070C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Thailand</a:t>
                      </a:r>
                    </a:p>
                  </a:txBody>
                  <a:tcPr marL="9525" marR="9525" marT="9525" marB="0">
                    <a:lnL>
                      <a:noFill/>
                    </a:lnL>
                    <a:lnR>
                      <a:noFill/>
                    </a:lnR>
                    <a:lnT>
                      <a:noFill/>
                    </a:lnT>
                    <a:lnB>
                      <a:noFill/>
                    </a:lnB>
                  </a:tcPr>
                </a:tc>
                <a:tc>
                  <a:txBody>
                    <a:bodyPr/>
                    <a:lstStyle/>
                    <a:p>
                      <a:pPr algn="ctr" fontAlgn="t"/>
                      <a:endParaRPr lang="en-IN" sz="1600" b="1" i="0" u="none" strike="noStrike" dirty="0">
                        <a:solidFill>
                          <a:srgbClr val="0070C0"/>
                        </a:solidFill>
                        <a:latin typeface="Trebuchet MS" pitchFamily="34" charset="0"/>
                      </a:endParaRPr>
                    </a:p>
                  </a:txBody>
                  <a:tcPr marL="9525" marR="9525" marT="9525" marB="0">
                    <a:lnL>
                      <a:noFill/>
                    </a:lnL>
                    <a:lnR>
                      <a:noFill/>
                    </a:lnR>
                    <a:lnT>
                      <a:noFill/>
                    </a:lnT>
                    <a:lnB>
                      <a:noFill/>
                    </a:lnB>
                  </a:tcPr>
                </a:tc>
              </a:tr>
              <a:tr h="300037">
                <a:tc>
                  <a:txBody>
                    <a:bodyPr/>
                    <a:lstStyle/>
                    <a:p>
                      <a:pPr algn="ctr" fontAlgn="t"/>
                      <a:endParaRPr lang="en-IN" sz="1600" b="0" i="0" u="none" strike="noStrike">
                        <a:solidFill>
                          <a:srgbClr val="00000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a:solidFill>
                            <a:srgbClr val="0070C0"/>
                          </a:solidFill>
                          <a:latin typeface="Trebuchet MS" pitchFamily="34" charset="0"/>
                        </a:rPr>
                        <a:t>Swaziland</a:t>
                      </a: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Vietnam</a:t>
                      </a:r>
                    </a:p>
                  </a:txBody>
                  <a:tcPr marL="9525" marR="9525" marT="9525" marB="0">
                    <a:lnL>
                      <a:noFill/>
                    </a:lnL>
                    <a:lnR>
                      <a:noFill/>
                    </a:lnR>
                    <a:lnT>
                      <a:noFill/>
                    </a:lnT>
                    <a:lnB>
                      <a:noFill/>
                    </a:lnB>
                  </a:tcPr>
                </a:tc>
                <a:tc>
                  <a:txBody>
                    <a:bodyPr/>
                    <a:lstStyle/>
                    <a:p>
                      <a:pPr algn="ctr" fontAlgn="t"/>
                      <a:endParaRPr lang="en-IN" sz="1600" b="1" i="0" u="none" strike="noStrike" dirty="0">
                        <a:solidFill>
                          <a:srgbClr val="0070C0"/>
                        </a:solidFill>
                        <a:latin typeface="Trebuchet MS" pitchFamily="34" charset="0"/>
                      </a:endParaRPr>
                    </a:p>
                  </a:txBody>
                  <a:tcPr marL="9525" marR="9525" marT="9525" marB="0">
                    <a:lnL>
                      <a:noFill/>
                    </a:lnL>
                    <a:lnR>
                      <a:noFill/>
                    </a:lnR>
                    <a:lnT>
                      <a:noFill/>
                    </a:lnT>
                    <a:lnB>
                      <a:noFill/>
                    </a:lnB>
                  </a:tcPr>
                </a:tc>
              </a:tr>
              <a:tr h="300037">
                <a:tc>
                  <a:txBody>
                    <a:bodyPr/>
                    <a:lstStyle/>
                    <a:p>
                      <a:pPr algn="ctr" fontAlgn="t"/>
                      <a:endParaRPr lang="en-IN" sz="1600" b="0" i="0" u="none" strike="noStrike">
                        <a:solidFill>
                          <a:srgbClr val="000000"/>
                        </a:solidFill>
                        <a:latin typeface="Trebuchet MS" pitchFamily="34" charset="0"/>
                      </a:endParaRPr>
                    </a:p>
                  </a:txBody>
                  <a:tcPr marL="9525" marR="9525" marT="9525" marB="0">
                    <a:lnL>
                      <a:noFill/>
                    </a:lnL>
                    <a:lnR>
                      <a:noFill/>
                    </a:lnR>
                    <a:lnT>
                      <a:noFill/>
                    </a:lnT>
                    <a:lnB>
                      <a:noFill/>
                    </a:lnB>
                  </a:tcPr>
                </a:tc>
                <a:tc>
                  <a:txBody>
                    <a:bodyPr/>
                    <a:lstStyle/>
                    <a:p>
                      <a:pPr algn="ctr" fontAlgn="t"/>
                      <a:r>
                        <a:rPr lang="en-IN" sz="1600" b="1" i="0" u="none" strike="noStrike" dirty="0">
                          <a:solidFill>
                            <a:srgbClr val="0070C0"/>
                          </a:solidFill>
                          <a:latin typeface="Trebuchet MS" pitchFamily="34" charset="0"/>
                        </a:rPr>
                        <a:t>Uganda</a:t>
                      </a: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c>
                  <a:txBody>
                    <a:bodyPr/>
                    <a:lstStyle/>
                    <a:p>
                      <a:pPr algn="ctr" fontAlgn="t"/>
                      <a:endParaRPr lang="en-IN" sz="1600" b="1" i="0" u="none" strike="noStrike" dirty="0">
                        <a:solidFill>
                          <a:srgbClr val="0070C0"/>
                        </a:solidFill>
                        <a:latin typeface="Trebuchet MS" pitchFamily="34" charset="0"/>
                      </a:endParaRPr>
                    </a:p>
                  </a:txBody>
                  <a:tcPr marL="9525" marR="9525" marT="9525" marB="0">
                    <a:lnL>
                      <a:noFill/>
                    </a:lnL>
                    <a:lnR>
                      <a:noFill/>
                    </a:lnR>
                    <a:lnT>
                      <a:noFill/>
                    </a:lnT>
                    <a:lnB>
                      <a:noFill/>
                    </a:lnB>
                  </a:tcPr>
                </a:tc>
                <a:tc>
                  <a:txBody>
                    <a:bodyPr/>
                    <a:lstStyle/>
                    <a:p>
                      <a:pPr algn="ctr" fontAlgn="t"/>
                      <a:endParaRPr lang="en-IN" sz="1600" b="1" i="0" u="none" strike="noStrike" dirty="0">
                        <a:solidFill>
                          <a:srgbClr val="0070C0"/>
                        </a:solidFill>
                        <a:latin typeface="Trebuchet MS" pitchFamily="34" charset="0"/>
                      </a:endParaRPr>
                    </a:p>
                  </a:txBody>
                  <a:tcPr marL="9525" marR="9525" marT="9525" marB="0">
                    <a:lnL>
                      <a:noFill/>
                    </a:lnL>
                    <a:lnR>
                      <a:noFill/>
                    </a:lnR>
                    <a:lnT>
                      <a:noFill/>
                    </a:lnT>
                    <a:lnB>
                      <a:noFill/>
                    </a:lnB>
                  </a:tcPr>
                </a:tc>
              </a:tr>
              <a:tr h="300037">
                <a:tc>
                  <a:txBody>
                    <a:bodyPr/>
                    <a:lstStyle/>
                    <a:p>
                      <a:pPr algn="ctr" fontAlgn="t"/>
                      <a:endParaRPr lang="en-IN" sz="1600" b="0" i="0" u="none" strike="noStrike">
                        <a:solidFill>
                          <a:srgbClr val="000000"/>
                        </a:solidFill>
                        <a:latin typeface="Trebuchet MS" pitchFamily="34" charset="0"/>
                      </a:endParaRPr>
                    </a:p>
                  </a:txBody>
                  <a:tcPr marL="9525" marR="9525" marT="9525" marB="0">
                    <a:lnL>
                      <a:noFill/>
                    </a:lnL>
                    <a:lnR>
                      <a:noFill/>
                    </a:lnR>
                    <a:lnT>
                      <a:noFill/>
                    </a:lnT>
                    <a:lnB>
                      <a:noFill/>
                    </a:lnB>
                  </a:tcPr>
                </a:tc>
                <a:tc>
                  <a:txBody>
                    <a:bodyPr/>
                    <a:lstStyle/>
                    <a:p>
                      <a:endParaRPr lang="en-IN" dirty="0">
                        <a:latin typeface="Trebuchet MS" pitchFamily="34" charset="0"/>
                      </a:endParaRP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c>
                  <a:txBody>
                    <a:bodyPr/>
                    <a:lstStyle/>
                    <a:p>
                      <a:pPr algn="ctr" fontAlgn="t"/>
                      <a:endParaRPr lang="en-IN" sz="1600" b="1" i="0" u="none" strike="noStrike">
                        <a:solidFill>
                          <a:srgbClr val="0070C0"/>
                        </a:solidFill>
                        <a:latin typeface="Trebuchet MS" pitchFamily="34" charset="0"/>
                      </a:endParaRPr>
                    </a:p>
                  </a:txBody>
                  <a:tcPr marL="9525" marR="9525" marT="9525" marB="0">
                    <a:lnL>
                      <a:noFill/>
                    </a:lnL>
                    <a:lnR>
                      <a:noFill/>
                    </a:lnR>
                    <a:lnT>
                      <a:noFill/>
                    </a:lnT>
                    <a:lnB>
                      <a:noFill/>
                    </a:lnB>
                  </a:tcPr>
                </a:tc>
                <a:tc>
                  <a:txBody>
                    <a:bodyPr/>
                    <a:lstStyle/>
                    <a:p>
                      <a:pPr algn="ctr" fontAlgn="t"/>
                      <a:endParaRPr lang="en-IN" sz="1600" b="1" i="0" u="none" strike="noStrike" dirty="0">
                        <a:solidFill>
                          <a:srgbClr val="0070C0"/>
                        </a:solidFill>
                        <a:latin typeface="Trebuchet MS" pitchFamily="34" charset="0"/>
                      </a:endParaRPr>
                    </a:p>
                  </a:txBody>
                  <a:tcPr marL="9525" marR="9525" marT="9525" marB="0">
                    <a:lnL>
                      <a:noFill/>
                    </a:lnL>
                    <a:lnR>
                      <a:noFill/>
                    </a:lnR>
                    <a:lnT>
                      <a:noFill/>
                    </a:lnT>
                    <a:lnB>
                      <a:noFill/>
                    </a:lnB>
                  </a:tcPr>
                </a:tc>
              </a:tr>
            </a:tbl>
          </a:graphicData>
        </a:graphic>
      </p:graphicFrame>
      <p:sp>
        <p:nvSpPr>
          <p:cNvPr id="8" name="Slide Number Placeholder 54"/>
          <p:cNvSpPr>
            <a:spLocks noGrp="1"/>
          </p:cNvSpPr>
          <p:nvPr>
            <p:ph type="sldNum" sz="quarter" idx="12"/>
          </p:nvPr>
        </p:nvSpPr>
        <p:spPr>
          <a:xfrm>
            <a:off x="8555664" y="6629400"/>
            <a:ext cx="588336" cy="228600"/>
          </a:xfrm>
          <a:gradFill flip="none" rotWithShape="1">
            <a:gsLst>
              <a:gs pos="0">
                <a:srgbClr val="5E9EFF"/>
              </a:gs>
              <a:gs pos="39999">
                <a:srgbClr val="85C2FF"/>
              </a:gs>
              <a:gs pos="70000">
                <a:srgbClr val="C4D6EB"/>
              </a:gs>
              <a:gs pos="100000">
                <a:srgbClr val="FFEBFA"/>
              </a:gs>
            </a:gsLst>
            <a:lin ang="2700000" scaled="1"/>
            <a:tileRect/>
          </a:gradFill>
        </p:spPr>
        <p:txBody>
          <a:bodyPr>
            <a:normAutofit fontScale="92500" lnSpcReduction="20000"/>
          </a:bodyPr>
          <a:lstStyle/>
          <a:p>
            <a:fld id="{B6F15528-21DE-4FAA-801E-634DDDAF4B2B}" type="slidenum">
              <a:rPr lang="en-US" smtClean="0"/>
              <a:pPr/>
              <a:t>9</a:t>
            </a:fld>
            <a:endParaRPr lang="en-US" dirty="0"/>
          </a:p>
        </p:txBody>
      </p:sp>
    </p:spTree>
  </p:cSld>
  <p:clrMapOvr>
    <a:masterClrMapping/>
  </p:clrMapOvr>
  <p:transition>
    <p:fade/>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3612</TotalTime>
  <Words>3063</Words>
  <Application>Microsoft Office PowerPoint</Application>
  <PresentationFormat>On-screen Show (4:3)</PresentationFormat>
  <Paragraphs>1188</Paragraphs>
  <Slides>48</Slides>
  <Notes>3</Notes>
  <HiddenSlides>0</HiddenSlides>
  <MMClips>0</MMClips>
  <ScaleCrop>false</ScaleCrop>
  <HeadingPairs>
    <vt:vector size="4" baseType="variant">
      <vt:variant>
        <vt:lpstr>Theme</vt:lpstr>
      </vt:variant>
      <vt:variant>
        <vt:i4>1</vt:i4>
      </vt:variant>
      <vt:variant>
        <vt:lpstr>Slide Titles</vt:lpstr>
      </vt:variant>
      <vt:variant>
        <vt:i4>48</vt:i4>
      </vt:variant>
    </vt:vector>
  </HeadingPairs>
  <TitlesOfParts>
    <vt:vector size="49" baseType="lpstr">
      <vt:lpstr>Office Theme</vt:lpstr>
      <vt:lpstr>Slide 1</vt:lpstr>
      <vt:lpstr>Group</vt:lpstr>
      <vt:lpstr>Growth</vt:lpstr>
      <vt:lpstr> </vt:lpstr>
      <vt:lpstr>Staffing</vt:lpstr>
      <vt:lpstr>Engineering Manpower</vt:lpstr>
      <vt:lpstr>Empanelment &amp; Association</vt:lpstr>
      <vt:lpstr>Relationship Forever </vt:lpstr>
      <vt:lpstr>Projects in 40+ Countries</vt:lpstr>
      <vt:lpstr>Present Area of Business</vt:lpstr>
      <vt:lpstr>Overall Projects</vt:lpstr>
      <vt:lpstr>Concept to Commissioning Consultancy Services</vt:lpstr>
      <vt:lpstr>Slide 13</vt:lpstr>
      <vt:lpstr>Slide 14</vt:lpstr>
      <vt:lpstr>Slide 15</vt:lpstr>
      <vt:lpstr>Slide 16</vt:lpstr>
      <vt:lpstr>Slide 17</vt:lpstr>
      <vt:lpstr>Slide 18</vt:lpstr>
      <vt:lpstr>Slide 19</vt:lpstr>
      <vt:lpstr>Slide 20</vt:lpstr>
      <vt:lpstr>Slide 21</vt:lpstr>
      <vt:lpstr>TYPICAL OPERATIONAL MODEL- 1 FOR 350 KLPD AA  (Syrup and HTM as feedstock)</vt:lpstr>
      <vt:lpstr>TYPICAL OPERATIONAL MODEL- 2 FOR 350 KLPD AA  (Syrup, B Heavy and grain as feedstock)</vt:lpstr>
      <vt:lpstr>TYPICAL OPERATIONAL MODEL- 3 FOR 200 KLPD AA  (Syrup and B Heavy as feedstock)</vt:lpstr>
      <vt:lpstr>CONVERTING JUICE TO HIGH TEST MOLASSES (HTM)</vt:lpstr>
      <vt:lpstr>Slide 26</vt:lpstr>
      <vt:lpstr>Slide 27</vt:lpstr>
      <vt:lpstr>Slide 28</vt:lpstr>
      <vt:lpstr>Slide 29</vt:lpstr>
      <vt:lpstr>Slide 30</vt:lpstr>
      <vt:lpstr>Slide 31</vt:lpstr>
      <vt:lpstr>Slide 32</vt:lpstr>
      <vt:lpstr>Slide 33</vt:lpstr>
      <vt:lpstr>Slide 34</vt:lpstr>
      <vt:lpstr>Slide 35</vt:lpstr>
      <vt:lpstr>Slide 36</vt:lpstr>
      <vt:lpstr>Slide 37</vt:lpstr>
      <vt:lpstr>Slide 38</vt:lpstr>
      <vt:lpstr>Slide 39</vt:lpstr>
      <vt:lpstr>Slide 40</vt:lpstr>
      <vt:lpstr>Slide 41</vt:lpstr>
      <vt:lpstr>Slide 42</vt:lpstr>
      <vt:lpstr>Slide 43</vt:lpstr>
      <vt:lpstr>Slide 44</vt:lpstr>
      <vt:lpstr>Slide 45</vt:lpstr>
      <vt:lpstr>Slide 46</vt:lpstr>
      <vt:lpstr>Slide 47</vt:lpstr>
      <vt:lpstr>Thank you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admin</dc:creator>
  <cp:lastModifiedBy>skarthikkumar</cp:lastModifiedBy>
  <cp:revision>104</cp:revision>
  <dcterms:created xsi:type="dcterms:W3CDTF">2006-08-16T00:00:00Z</dcterms:created>
  <dcterms:modified xsi:type="dcterms:W3CDTF">2023-04-01T08:45:58Z</dcterms:modified>
</cp:coreProperties>
</file>