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8" r:id="rId4"/>
    <p:sldId id="260" r:id="rId5"/>
    <p:sldId id="259" r:id="rId6"/>
    <p:sldId id="263" r:id="rId7"/>
    <p:sldId id="265" r:id="rId8"/>
    <p:sldId id="267" r:id="rId9"/>
    <p:sldId id="268" r:id="rId10"/>
    <p:sldId id="269" r:id="rId11"/>
    <p:sldId id="270" r:id="rId12"/>
    <p:sldId id="271" r:id="rId13"/>
    <p:sldId id="262" r:id="rId14"/>
    <p:sldId id="272" r:id="rId15"/>
    <p:sldId id="273" r:id="rId16"/>
    <p:sldId id="274" r:id="rId17"/>
    <p:sldId id="275" r:id="rId18"/>
    <p:sldId id="277" r:id="rId19"/>
    <p:sldId id="278" r:id="rId20"/>
    <p:sldId id="279" r:id="rId21"/>
    <p:sldId id="281" r:id="rId22"/>
    <p:sldId id="282" r:id="rId23"/>
    <p:sldId id="283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6DD"/>
    <a:srgbClr val="FCEC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深色样式 1 - 强调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B9A8F0-FD03-4A42-B399-DD1847CF3B9C}" type="doc">
      <dgm:prSet loTypeId="process" loCatId="process" qsTypeId="urn:microsoft.com/office/officeart/2005/8/quickstyle/simple1" qsCatId="simple" csTypeId="urn:microsoft.com/office/officeart/2005/8/colors/accent1_2" csCatId="accent1" phldr="0"/>
      <dgm:spPr/>
      <dgm:t>
        <a:bodyPr/>
        <a:p>
          <a:endParaRPr lang="en-US"/>
        </a:p>
      </dgm:t>
    </dgm:pt>
    <dgm:pt modelId="{6BD16D8A-5653-4713-A20F-D0BDA852D54F}">
      <dgm:prSet phldrT="[Text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b="1">
              <a:latin typeface="Bookman Old Style" panose="02050604050505020204" charset="0"/>
              <a:cs typeface="Bookman Old Style" panose="02050604050505020204" charset="0"/>
            </a:rPr>
            <a:t>CH-43.46</a:t>
          </a:r>
          <a:r>
            <a:rPr lang="en-US" sz="1800" b="1">
              <a:latin typeface="Bookman Old Style" panose="02050604050505020204" charset="0"/>
              <a:cs typeface="Bookman Old Style" panose="02050604050505020204" charset="0"/>
            </a:rPr>
            <a:t/>
          </a:r>
          <a:endParaRPr lang="en-US" sz="1800" b="1">
            <a:latin typeface="Bookman Old Style" panose="02050604050505020204" charset="0"/>
            <a:cs typeface="Bookman Old Style" panose="02050604050505020204" charset="0"/>
          </a:endParaRP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b="1">
              <a:latin typeface="Bookman Old Style" panose="02050604050505020204" charset="0"/>
              <a:cs typeface="Bookman Old Style" panose="02050604050505020204" charset="0"/>
            </a:rPr>
            <a:t>BH-52.43</a:t>
          </a:r>
          <a:r>
            <a:rPr lang="en-US" sz="1800" b="1">
              <a:latin typeface="Bookman Old Style" panose="02050604050505020204" charset="0"/>
              <a:cs typeface="Bookman Old Style" panose="02050604050505020204" charset="0"/>
            </a:rPr>
            <a:t/>
          </a:r>
          <a:endParaRPr lang="en-US" sz="1800" b="1">
            <a:latin typeface="Bookman Old Style" panose="02050604050505020204" charset="0"/>
            <a:cs typeface="Bookman Old Style" panose="02050604050505020204" charset="0"/>
          </a:endParaRP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b="1">
              <a:latin typeface="Bookman Old Style" panose="02050604050505020204" charset="0"/>
              <a:cs typeface="Bookman Old Style" panose="02050604050505020204" charset="0"/>
            </a:rPr>
            <a:t>Syr</a:t>
          </a:r>
          <a:r>
            <a:rPr lang="en-US" sz="1800" b="1">
              <a:latin typeface="Bookman Old Style" panose="02050604050505020204" charset="0"/>
              <a:cs typeface="Bookman Old Style" panose="02050604050505020204" charset="0"/>
            </a:rPr>
            <a:t>.-59.19</a:t>
          </a:r>
          <a:r>
            <a:rPr lang="en-US" sz="1800" b="1">
              <a:latin typeface="Bookman Old Style" panose="02050604050505020204" charset="0"/>
              <a:cs typeface="Bookman Old Style" panose="02050604050505020204" charset="0"/>
            </a:rPr>
            <a:t/>
          </a:r>
          <a:endParaRPr lang="en-US" sz="1800" b="1">
            <a:latin typeface="Bookman Old Style" panose="02050604050505020204" charset="0"/>
            <a:cs typeface="Bookman Old Style" panose="02050604050505020204" charset="0"/>
          </a:endParaRPr>
        </a:p>
      </dgm:t>
    </dgm:pt>
    <dgm:pt modelId="{BA930810-751F-4A79-8FB0-11E4409DC6E9}" cxnId="{78E6BCF1-E9C6-4A17-8BB1-454CEC58ED0B}" type="parTrans">
      <dgm:prSet/>
      <dgm:spPr/>
      <dgm:t>
        <a:bodyPr/>
        <a:p>
          <a:endParaRPr lang="en-US"/>
        </a:p>
      </dgm:t>
    </dgm:pt>
    <dgm:pt modelId="{C8BA2AF4-FE08-4CC9-B85D-A33B6D14188C}" cxnId="{78E6BCF1-E9C6-4A17-8BB1-454CEC58ED0B}" type="sibTrans">
      <dgm:prSet/>
      <dgm:spPr/>
      <dgm:t>
        <a:bodyPr/>
        <a:p>
          <a:endParaRPr lang="en-US"/>
        </a:p>
      </dgm:t>
    </dgm:pt>
    <dgm:pt modelId="{1FCF0387-0431-424F-8912-B70996C7CAD2}">
      <dgm:prSet phldrT="[Text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CH-43.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75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</a:rPr>
            <a:t/>
          </a:r>
          <a:endParaRPr lang="en-US" b="1">
            <a:latin typeface="Bookman Old Style" panose="02050604050505020204" charset="0"/>
            <a:cs typeface="Bookman Old Style" panose="02050604050505020204" charset="0"/>
          </a:endParaRP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BH-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54.27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</a:rPr>
            <a:t/>
          </a:r>
          <a:endParaRPr lang="en-US" b="1">
            <a:latin typeface="Bookman Old Style" panose="02050604050505020204" charset="0"/>
            <a:cs typeface="Bookman Old Style" panose="02050604050505020204" charset="0"/>
          </a:endParaRP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Syr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.-59.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48</a:t>
          </a:r>
          <a:r>
            <a:rPr lang="en-US" b="1"/>
            <a:t/>
          </a:r>
          <a:endParaRPr lang="en-US" b="1"/>
        </a:p>
      </dgm:t>
    </dgm:pt>
    <dgm:pt modelId="{21A66327-93DC-4FD4-AE8A-8F24FCE05CDE}" cxnId="{4D6EDEA2-626D-4D09-A991-E1BCE68210D6}" type="parTrans">
      <dgm:prSet/>
      <dgm:spPr/>
      <dgm:t>
        <a:bodyPr/>
        <a:p>
          <a:endParaRPr lang="en-US"/>
        </a:p>
      </dgm:t>
    </dgm:pt>
    <dgm:pt modelId="{1ACD84AE-35B3-4501-8CB5-7896D190196E}" cxnId="{4D6EDEA2-626D-4D09-A991-E1BCE68210D6}" type="sibTrans">
      <dgm:prSet/>
      <dgm:spPr/>
      <dgm:t>
        <a:bodyPr/>
        <a:p>
          <a:endParaRPr lang="en-US"/>
        </a:p>
      </dgm:t>
    </dgm:pt>
    <dgm:pt modelId="{FE0953B8-219F-448F-96B3-4A0C1E3EC459}">
      <dgm:prSet phldrT="[Text]"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CH-4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5.69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/>
          </a:r>
          <a:endParaRPr lang="en-US" b="1">
            <a:latin typeface="Bookman Old Style" panose="02050604050505020204" charset="0"/>
            <a:cs typeface="Bookman Old Style" panose="02050604050505020204" charset="0"/>
            <a:sym typeface="+mn-ea"/>
          </a:endParaRP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BH-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57.61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</a:rPr>
            <a:t/>
          </a:r>
          <a:endParaRPr lang="en-US" b="1">
            <a:latin typeface="Bookman Old Style" panose="02050604050505020204" charset="0"/>
            <a:cs typeface="Bookman Old Style" panose="02050604050505020204" charset="0"/>
          </a:endParaRP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Syr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.-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62.65</a:t>
          </a:r>
          <a:r>
            <a:rPr lang="en-US" b="1"/>
            <a:t/>
          </a:r>
          <a:endParaRPr lang="en-US" b="1"/>
        </a:p>
      </dgm:t>
    </dgm:pt>
    <dgm:pt modelId="{5707F94D-B8B5-466C-96D1-E1A9A5D090C9}" cxnId="{99BAB737-385C-4B5B-B291-4BC74ECA96FF}" type="parTrans">
      <dgm:prSet/>
      <dgm:spPr/>
      <dgm:t>
        <a:bodyPr/>
        <a:p>
          <a:endParaRPr lang="en-US"/>
        </a:p>
      </dgm:t>
    </dgm:pt>
    <dgm:pt modelId="{6CF96CC3-3A72-4D0C-9B21-8FD30484CA44}" cxnId="{99BAB737-385C-4B5B-B291-4BC74ECA96FF}" type="sibTrans">
      <dgm:prSet/>
      <dgm:spPr/>
      <dgm:t>
        <a:bodyPr/>
        <a:p>
          <a:endParaRPr lang="en-US"/>
        </a:p>
      </dgm:t>
    </dgm:pt>
    <dgm:pt modelId="{CB367C30-A8F2-486E-99CB-0863B9001A95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CH-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46.66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</a:rPr>
            <a:t/>
          </a:r>
          <a:endParaRPr lang="en-US" b="1">
            <a:latin typeface="Bookman Old Style" panose="02050604050505020204" charset="0"/>
            <a:cs typeface="Bookman Old Style" panose="02050604050505020204" charset="0"/>
          </a:endParaRP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BH-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59.08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</a:rPr>
            <a:t/>
          </a:r>
          <a:endParaRPr lang="en-US" b="1">
            <a:latin typeface="Bookman Old Style" panose="02050604050505020204" charset="0"/>
            <a:cs typeface="Bookman Old Style" panose="02050604050505020204" charset="0"/>
          </a:endParaRP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Syr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.-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63.45</a:t>
          </a:r>
          <a:r>
            <a:rPr lang="en-US" b="1"/>
            <a:t/>
          </a:r>
          <a:endParaRPr lang="en-US" b="1"/>
        </a:p>
      </dgm:t>
    </dgm:pt>
    <dgm:pt modelId="{EAF557A4-F536-4064-B58E-D80DF1E741F8}" cxnId="{04928AF9-807C-48E8-A802-217D494FD1BB}" type="parTrans">
      <dgm:prSet/>
      <dgm:spPr/>
    </dgm:pt>
    <dgm:pt modelId="{4ACC3F50-024A-4A7F-8705-C4DE720DF1FC}" cxnId="{04928AF9-807C-48E8-A802-217D494FD1BB}" type="sibTrans">
      <dgm:prSet/>
      <dgm:spPr/>
    </dgm:pt>
    <dgm:pt modelId="{37327277-586C-4340-8FE5-19CB15AAED7D}">
      <dgm:prSet phldr="0" custT="0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CH-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49.41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/>
          </a:r>
          <a:endParaRPr lang="en-US" b="1">
            <a:latin typeface="Bookman Old Style" panose="02050604050505020204" charset="0"/>
            <a:cs typeface="Bookman Old Style" panose="02050604050505020204" charset="0"/>
            <a:sym typeface="+mn-ea"/>
          </a:endParaRP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BH-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60.73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/>
          </a:r>
          <a:endParaRPr lang="en-US" b="1">
            <a:latin typeface="Bookman Old Style" panose="02050604050505020204" charset="0"/>
            <a:cs typeface="Bookman Old Style" panose="02050604050505020204" charset="0"/>
            <a:sym typeface="+mn-ea"/>
          </a:endParaRPr>
        </a:p>
        <a:p>
          <a:pPr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Syr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.-</a:t>
          </a:r>
          <a:r>
            <a:rPr lang="en-US" b="1">
              <a:latin typeface="Bookman Old Style" panose="02050604050505020204" charset="0"/>
              <a:cs typeface="Bookman Old Style" panose="02050604050505020204" charset="0"/>
              <a:sym typeface="+mn-ea"/>
            </a:rPr>
            <a:t>65.61</a:t>
          </a:r>
          <a:r>
            <a:rPr lang="en-US" b="1"/>
            <a:t/>
          </a:r>
          <a:endParaRPr lang="en-US" b="1"/>
        </a:p>
      </dgm:t>
    </dgm:pt>
    <dgm:pt modelId="{5E82E473-1E05-492D-A466-82536D4BB60C}" cxnId="{F7F8FEFA-3DF9-4A86-9952-10FD7EAB43F0}" type="parTrans">
      <dgm:prSet/>
      <dgm:spPr/>
    </dgm:pt>
    <dgm:pt modelId="{7821EFFD-483A-47B2-A1C0-B245B1FEAD4B}" cxnId="{F7F8FEFA-3DF9-4A86-9952-10FD7EAB43F0}" type="sibTrans">
      <dgm:prSet/>
      <dgm:spPr/>
    </dgm:pt>
    <dgm:pt modelId="{26682B4D-98F1-4918-8BA4-E9BACFF69973}" type="pres">
      <dgm:prSet presAssocID="{16B9A8F0-FD03-4A42-B399-DD1847CF3B9C}" presName="rootnode" presStyleCnt="0">
        <dgm:presLayoutVars>
          <dgm:chMax/>
          <dgm:chPref/>
          <dgm:dir/>
          <dgm:animLvl val="lvl"/>
        </dgm:presLayoutVars>
      </dgm:prSet>
      <dgm:spPr/>
    </dgm:pt>
    <dgm:pt modelId="{9515C203-8BD5-407E-8585-653A8CA012A0}" type="pres">
      <dgm:prSet presAssocID="{6BD16D8A-5653-4713-A20F-D0BDA852D54F}" presName="composite" presStyleCnt="0"/>
      <dgm:spPr/>
    </dgm:pt>
    <dgm:pt modelId="{E45BFA90-D338-4867-B192-9BF5C62A40B7}" type="pres">
      <dgm:prSet presAssocID="{6BD16D8A-5653-4713-A20F-D0BDA852D54F}" presName="LShape" presStyleLbl="alignNode1" presStyleIdx="0" presStyleCnt="9"/>
      <dgm:spPr/>
    </dgm:pt>
    <dgm:pt modelId="{84F24978-831E-41A8-A919-9DF3159D95B3}" type="pres">
      <dgm:prSet presAssocID="{6BD16D8A-5653-4713-A20F-D0BDA852D54F}" presName="Parent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61A5B80A-01D5-4349-A5BB-33A20E744C6C}" type="pres">
      <dgm:prSet presAssocID="{6BD16D8A-5653-4713-A20F-D0BDA852D54F}" presName="Triangle" presStyleLbl="alignNode1" presStyleIdx="1" presStyleCnt="9"/>
      <dgm:spPr/>
    </dgm:pt>
    <dgm:pt modelId="{FFE52942-E586-4843-BD0B-117C9B932463}" type="pres">
      <dgm:prSet presAssocID="{C8BA2AF4-FE08-4CC9-B85D-A33B6D14188C}" presName="sibTrans" presStyleCnt="0"/>
      <dgm:spPr/>
    </dgm:pt>
    <dgm:pt modelId="{082D2D2D-6BC2-4A1D-90D7-527C7BFBB016}" type="pres">
      <dgm:prSet presAssocID="{C8BA2AF4-FE08-4CC9-B85D-A33B6D14188C}" presName="space" presStyleCnt="0"/>
      <dgm:spPr/>
    </dgm:pt>
    <dgm:pt modelId="{CD2B0587-425B-4323-83E6-BADEF0A365FB}" type="pres">
      <dgm:prSet presAssocID="{1FCF0387-0431-424F-8912-B70996C7CAD2}" presName="composite" presStyleCnt="0"/>
      <dgm:spPr/>
    </dgm:pt>
    <dgm:pt modelId="{D804A231-4617-491C-9766-3FC53C39479E}" type="pres">
      <dgm:prSet presAssocID="{1FCF0387-0431-424F-8912-B70996C7CAD2}" presName="LShape" presStyleLbl="alignNode1" presStyleIdx="2" presStyleCnt="9"/>
      <dgm:spPr/>
    </dgm:pt>
    <dgm:pt modelId="{BC31EB00-2A90-4CCF-B82C-4A7025E8535A}" type="pres">
      <dgm:prSet presAssocID="{1FCF0387-0431-424F-8912-B70996C7CAD2}" presName="ParentText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619850C3-35E4-43A9-841E-37DE8E695D93}" type="pres">
      <dgm:prSet presAssocID="{1FCF0387-0431-424F-8912-B70996C7CAD2}" presName="Triangle" presStyleLbl="alignNode1" presStyleIdx="3" presStyleCnt="9"/>
      <dgm:spPr/>
    </dgm:pt>
    <dgm:pt modelId="{814AEBBB-BEC6-4360-9A83-36178B73197B}" type="pres">
      <dgm:prSet presAssocID="{1ACD84AE-35B3-4501-8CB5-7896D190196E}" presName="sibTrans" presStyleCnt="0"/>
      <dgm:spPr/>
    </dgm:pt>
    <dgm:pt modelId="{56EBBF49-9546-4DF1-8A8B-2CCFC0AAEB8A}" type="pres">
      <dgm:prSet presAssocID="{1ACD84AE-35B3-4501-8CB5-7896D190196E}" presName="space" presStyleCnt="0"/>
      <dgm:spPr/>
    </dgm:pt>
    <dgm:pt modelId="{F1BDA1DE-7774-41D4-B6CC-EA34BFE0E1F6}" type="pres">
      <dgm:prSet presAssocID="{FE0953B8-219F-448F-96B3-4A0C1E3EC459}" presName="composite" presStyleCnt="0"/>
      <dgm:spPr/>
    </dgm:pt>
    <dgm:pt modelId="{B12A881D-D55E-4ECD-AEB2-4F5DF5258573}" type="pres">
      <dgm:prSet presAssocID="{FE0953B8-219F-448F-96B3-4A0C1E3EC459}" presName="LShape" presStyleLbl="alignNode1" presStyleIdx="4" presStyleCnt="9"/>
      <dgm:spPr/>
    </dgm:pt>
    <dgm:pt modelId="{D1EE6131-7DC5-43B3-95B0-5EA645B87141}" type="pres">
      <dgm:prSet presAssocID="{FE0953B8-219F-448F-96B3-4A0C1E3EC459}" presName="Parent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5623188E-A8EC-4744-A6D9-30872F9D6BA6}" type="pres">
      <dgm:prSet presAssocID="{FE0953B8-219F-448F-96B3-4A0C1E3EC459}" presName="Triangle" presStyleLbl="alignNode1" presStyleIdx="5" presStyleCnt="9"/>
      <dgm:spPr/>
    </dgm:pt>
    <dgm:pt modelId="{D2F8B525-2B7A-4C83-864B-E663BC89B6F6}" type="pres">
      <dgm:prSet presAssocID="{6CF96CC3-3A72-4D0C-9B21-8FD30484CA44}" presName="sibTrans" presStyleCnt="0"/>
      <dgm:spPr/>
    </dgm:pt>
    <dgm:pt modelId="{254CC23B-799F-4278-A254-EC98D3CCF0D4}" type="pres">
      <dgm:prSet presAssocID="{6CF96CC3-3A72-4D0C-9B21-8FD30484CA44}" presName="space" presStyleCnt="0"/>
      <dgm:spPr/>
    </dgm:pt>
    <dgm:pt modelId="{EB00BF5E-1B1F-40D0-8987-CE1B0A269DC6}" type="pres">
      <dgm:prSet presAssocID="{CB367C30-A8F2-486E-99CB-0863B9001A95}" presName="composite" presStyleCnt="0"/>
      <dgm:spPr/>
    </dgm:pt>
    <dgm:pt modelId="{9FE154A9-EF4C-4A2C-84F6-095BF3898028}" type="pres">
      <dgm:prSet presAssocID="{CB367C30-A8F2-486E-99CB-0863B9001A95}" presName="LShape" presStyleLbl="alignNode1" presStyleIdx="6" presStyleCnt="9"/>
      <dgm:spPr/>
    </dgm:pt>
    <dgm:pt modelId="{22AC05CF-9D6E-4C1C-8C2E-6E96411667D3}" type="pres">
      <dgm:prSet presAssocID="{CB367C30-A8F2-486E-99CB-0863B9001A95}" presName="Parent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5F4DCE81-5433-4F61-B480-EAB95383F7E5}" type="pres">
      <dgm:prSet presAssocID="{CB367C30-A8F2-486E-99CB-0863B9001A95}" presName="Triangle" presStyleLbl="alignNode1" presStyleIdx="7" presStyleCnt="9"/>
      <dgm:spPr/>
    </dgm:pt>
    <dgm:pt modelId="{2A2F5B01-D867-4571-9283-DF7CBE7D8E90}" type="pres">
      <dgm:prSet presAssocID="{4ACC3F50-024A-4A7F-8705-C4DE720DF1FC}" presName="sibTrans" presStyleCnt="0"/>
      <dgm:spPr/>
    </dgm:pt>
    <dgm:pt modelId="{4AE764F4-DFE3-4602-BC81-B4DBA4A5E952}" type="pres">
      <dgm:prSet presAssocID="{4ACC3F50-024A-4A7F-8705-C4DE720DF1FC}" presName="space" presStyleCnt="0"/>
      <dgm:spPr/>
    </dgm:pt>
    <dgm:pt modelId="{19160FFF-0885-4380-B162-15FA80410AE4}" type="pres">
      <dgm:prSet presAssocID="{37327277-586C-4340-8FE5-19CB15AAED7D}" presName="composite" presStyleCnt="0"/>
      <dgm:spPr/>
    </dgm:pt>
    <dgm:pt modelId="{57F37134-1C90-4DB3-8F5A-113250885F85}" type="pres">
      <dgm:prSet presAssocID="{37327277-586C-4340-8FE5-19CB15AAED7D}" presName="LShape" presStyleLbl="alignNode1" presStyleIdx="8" presStyleCnt="9"/>
      <dgm:spPr/>
    </dgm:pt>
    <dgm:pt modelId="{FB3884FF-7DF3-4538-AC12-0B2A840280C1}" type="pres">
      <dgm:prSet presAssocID="{37327277-586C-4340-8FE5-19CB15AAED7D}" presName="ParentText" presStyleLbl="revTx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78E6BCF1-E9C6-4A17-8BB1-454CEC58ED0B}" srcId="{16B9A8F0-FD03-4A42-B399-DD1847CF3B9C}" destId="{6BD16D8A-5653-4713-A20F-D0BDA852D54F}" srcOrd="0" destOrd="0" parTransId="{BA930810-751F-4A79-8FB0-11E4409DC6E9}" sibTransId="{C8BA2AF4-FE08-4CC9-B85D-A33B6D14188C}"/>
    <dgm:cxn modelId="{4D6EDEA2-626D-4D09-A991-E1BCE68210D6}" srcId="{16B9A8F0-FD03-4A42-B399-DD1847CF3B9C}" destId="{1FCF0387-0431-424F-8912-B70996C7CAD2}" srcOrd="1" destOrd="0" parTransId="{21A66327-93DC-4FD4-AE8A-8F24FCE05CDE}" sibTransId="{1ACD84AE-35B3-4501-8CB5-7896D190196E}"/>
    <dgm:cxn modelId="{99BAB737-385C-4B5B-B291-4BC74ECA96FF}" srcId="{16B9A8F0-FD03-4A42-B399-DD1847CF3B9C}" destId="{FE0953B8-219F-448F-96B3-4A0C1E3EC459}" srcOrd="2" destOrd="0" parTransId="{5707F94D-B8B5-466C-96D1-E1A9A5D090C9}" sibTransId="{6CF96CC3-3A72-4D0C-9B21-8FD30484CA44}"/>
    <dgm:cxn modelId="{04928AF9-807C-48E8-A802-217D494FD1BB}" srcId="{16B9A8F0-FD03-4A42-B399-DD1847CF3B9C}" destId="{CB367C30-A8F2-486E-99CB-0863B9001A95}" srcOrd="3" destOrd="0" parTransId="{EAF557A4-F536-4064-B58E-D80DF1E741F8}" sibTransId="{4ACC3F50-024A-4A7F-8705-C4DE720DF1FC}"/>
    <dgm:cxn modelId="{F7F8FEFA-3DF9-4A86-9952-10FD7EAB43F0}" srcId="{16B9A8F0-FD03-4A42-B399-DD1847CF3B9C}" destId="{37327277-586C-4340-8FE5-19CB15AAED7D}" srcOrd="4" destOrd="0" parTransId="{5E82E473-1E05-492D-A466-82536D4BB60C}" sibTransId="{7821EFFD-483A-47B2-A1C0-B245B1FEAD4B}"/>
    <dgm:cxn modelId="{A0E7CBEF-39C7-4F1B-B51C-D66C99901FB0}" type="presOf" srcId="{16B9A8F0-FD03-4A42-B399-DD1847CF3B9C}" destId="{26682B4D-98F1-4918-8BA4-E9BACFF69973}" srcOrd="0" destOrd="0" presId="urn:microsoft.com/office/officeart/2009/3/layout/StepUpProcess"/>
    <dgm:cxn modelId="{5709912B-5DCF-44E0-ADC1-A20A127B3571}" type="presParOf" srcId="{26682B4D-98F1-4918-8BA4-E9BACFF69973}" destId="{9515C203-8BD5-407E-8585-653A8CA012A0}" srcOrd="0" destOrd="0" presId="urn:microsoft.com/office/officeart/2009/3/layout/StepUpProcess"/>
    <dgm:cxn modelId="{7B51FFFB-6207-4E42-A683-9F2C9846AB3E}" type="presParOf" srcId="{9515C203-8BD5-407E-8585-653A8CA012A0}" destId="{E45BFA90-D338-4867-B192-9BF5C62A40B7}" srcOrd="0" destOrd="0" presId="urn:microsoft.com/office/officeart/2009/3/layout/StepUpProcess"/>
    <dgm:cxn modelId="{968E7149-4726-4173-BB52-31F17A559BFE}" type="presParOf" srcId="{9515C203-8BD5-407E-8585-653A8CA012A0}" destId="{84F24978-831E-41A8-A919-9DF3159D95B3}" srcOrd="1" destOrd="0" presId="urn:microsoft.com/office/officeart/2009/3/layout/StepUpProcess"/>
    <dgm:cxn modelId="{6C0289A9-A30D-4DED-BB17-5446F72CC846}" type="presOf" srcId="{6BD16D8A-5653-4713-A20F-D0BDA852D54F}" destId="{84F24978-831E-41A8-A919-9DF3159D95B3}" srcOrd="0" destOrd="0" presId="urn:microsoft.com/office/officeart/2009/3/layout/StepUpProcess"/>
    <dgm:cxn modelId="{B59F982E-6A78-4056-87E5-F893125579FC}" type="presParOf" srcId="{9515C203-8BD5-407E-8585-653A8CA012A0}" destId="{61A5B80A-01D5-4349-A5BB-33A20E744C6C}" srcOrd="2" destOrd="0" presId="urn:microsoft.com/office/officeart/2009/3/layout/StepUpProcess"/>
    <dgm:cxn modelId="{B32096D8-A4F5-4EDB-A924-0989C93C5608}" type="presParOf" srcId="{26682B4D-98F1-4918-8BA4-E9BACFF69973}" destId="{FFE52942-E586-4843-BD0B-117C9B932463}" srcOrd="1" destOrd="0" presId="urn:microsoft.com/office/officeart/2009/3/layout/StepUpProcess"/>
    <dgm:cxn modelId="{4655443A-EC3C-4FB5-BF5D-C2F576CE209A}" type="presParOf" srcId="{FFE52942-E586-4843-BD0B-117C9B932463}" destId="{082D2D2D-6BC2-4A1D-90D7-527C7BFBB016}" srcOrd="0" destOrd="1" presId="urn:microsoft.com/office/officeart/2009/3/layout/StepUpProcess"/>
    <dgm:cxn modelId="{12D9B52A-1061-4094-91E1-46F2979F999C}" type="presParOf" srcId="{26682B4D-98F1-4918-8BA4-E9BACFF69973}" destId="{CD2B0587-425B-4323-83E6-BADEF0A365FB}" srcOrd="2" destOrd="0" presId="urn:microsoft.com/office/officeart/2009/3/layout/StepUpProcess"/>
    <dgm:cxn modelId="{3177AA10-37C8-4122-8B15-CBE38BC944FE}" type="presParOf" srcId="{CD2B0587-425B-4323-83E6-BADEF0A365FB}" destId="{D804A231-4617-491C-9766-3FC53C39479E}" srcOrd="0" destOrd="2" presId="urn:microsoft.com/office/officeart/2009/3/layout/StepUpProcess"/>
    <dgm:cxn modelId="{921925B8-93EE-423A-95A3-9B583C00EB69}" type="presParOf" srcId="{CD2B0587-425B-4323-83E6-BADEF0A365FB}" destId="{BC31EB00-2A90-4CCF-B82C-4A7025E8535A}" srcOrd="1" destOrd="2" presId="urn:microsoft.com/office/officeart/2009/3/layout/StepUpProcess"/>
    <dgm:cxn modelId="{B5135D5A-0D6A-4F5F-B26C-8556B54F9FC9}" type="presOf" srcId="{1FCF0387-0431-424F-8912-B70996C7CAD2}" destId="{BC31EB00-2A90-4CCF-B82C-4A7025E8535A}" srcOrd="0" destOrd="0" presId="urn:microsoft.com/office/officeart/2009/3/layout/StepUpProcess"/>
    <dgm:cxn modelId="{3A177655-BA07-418C-9826-AC91B6FB0ADB}" type="presParOf" srcId="{CD2B0587-425B-4323-83E6-BADEF0A365FB}" destId="{619850C3-35E4-43A9-841E-37DE8E695D93}" srcOrd="2" destOrd="2" presId="urn:microsoft.com/office/officeart/2009/3/layout/StepUpProcess"/>
    <dgm:cxn modelId="{816781FB-FDC5-440F-A287-A430881CE2ED}" type="presParOf" srcId="{26682B4D-98F1-4918-8BA4-E9BACFF69973}" destId="{814AEBBB-BEC6-4360-9A83-36178B73197B}" srcOrd="3" destOrd="0" presId="urn:microsoft.com/office/officeart/2009/3/layout/StepUpProcess"/>
    <dgm:cxn modelId="{6A2379BA-8E50-4BCA-A31C-EE1974B6861D}" type="presParOf" srcId="{814AEBBB-BEC6-4360-9A83-36178B73197B}" destId="{56EBBF49-9546-4DF1-8A8B-2CCFC0AAEB8A}" srcOrd="0" destOrd="3" presId="urn:microsoft.com/office/officeart/2009/3/layout/StepUpProcess"/>
    <dgm:cxn modelId="{40FF5118-5557-4E67-AF52-4279540A3326}" type="presParOf" srcId="{26682B4D-98F1-4918-8BA4-E9BACFF69973}" destId="{F1BDA1DE-7774-41D4-B6CC-EA34BFE0E1F6}" srcOrd="4" destOrd="0" presId="urn:microsoft.com/office/officeart/2009/3/layout/StepUpProcess"/>
    <dgm:cxn modelId="{8AB1EA7D-EC1B-4679-9F54-E917EBCE74BE}" type="presParOf" srcId="{F1BDA1DE-7774-41D4-B6CC-EA34BFE0E1F6}" destId="{B12A881D-D55E-4ECD-AEB2-4F5DF5258573}" srcOrd="0" destOrd="4" presId="urn:microsoft.com/office/officeart/2009/3/layout/StepUpProcess"/>
    <dgm:cxn modelId="{D497D12E-5209-4E16-B361-801AC93A18F8}" type="presParOf" srcId="{F1BDA1DE-7774-41D4-B6CC-EA34BFE0E1F6}" destId="{D1EE6131-7DC5-43B3-95B0-5EA645B87141}" srcOrd="1" destOrd="4" presId="urn:microsoft.com/office/officeart/2009/3/layout/StepUpProcess"/>
    <dgm:cxn modelId="{D43446D4-4102-4866-AF46-82FB08B0E408}" type="presOf" srcId="{FE0953B8-219F-448F-96B3-4A0C1E3EC459}" destId="{D1EE6131-7DC5-43B3-95B0-5EA645B87141}" srcOrd="0" destOrd="0" presId="urn:microsoft.com/office/officeart/2009/3/layout/StepUpProcess"/>
    <dgm:cxn modelId="{422D0BDE-43AD-4089-ACF4-D98D9313401D}" type="presParOf" srcId="{F1BDA1DE-7774-41D4-B6CC-EA34BFE0E1F6}" destId="{5623188E-A8EC-4744-A6D9-30872F9D6BA6}" srcOrd="2" destOrd="4" presId="urn:microsoft.com/office/officeart/2009/3/layout/StepUpProcess"/>
    <dgm:cxn modelId="{9C929E50-D87C-4A0B-AAB3-666CE27B6DFC}" type="presParOf" srcId="{26682B4D-98F1-4918-8BA4-E9BACFF69973}" destId="{D2F8B525-2B7A-4C83-864B-E663BC89B6F6}" srcOrd="5" destOrd="0" presId="urn:microsoft.com/office/officeart/2009/3/layout/StepUpProcess"/>
    <dgm:cxn modelId="{C4EEA9CC-EBCE-4D32-BB68-039EE67FD705}" type="presParOf" srcId="{D2F8B525-2B7A-4C83-864B-E663BC89B6F6}" destId="{254CC23B-799F-4278-A254-EC98D3CCF0D4}" srcOrd="0" destOrd="5" presId="urn:microsoft.com/office/officeart/2009/3/layout/StepUpProcess"/>
    <dgm:cxn modelId="{AD8F8008-22F3-40C2-B3E2-A63D816F4AE3}" type="presParOf" srcId="{26682B4D-98F1-4918-8BA4-E9BACFF69973}" destId="{EB00BF5E-1B1F-40D0-8987-CE1B0A269DC6}" srcOrd="6" destOrd="0" presId="urn:microsoft.com/office/officeart/2009/3/layout/StepUpProcess"/>
    <dgm:cxn modelId="{7EB61BB0-27E5-48F0-8DEC-822C0C858192}" type="presParOf" srcId="{EB00BF5E-1B1F-40D0-8987-CE1B0A269DC6}" destId="{9FE154A9-EF4C-4A2C-84F6-095BF3898028}" srcOrd="0" destOrd="6" presId="urn:microsoft.com/office/officeart/2009/3/layout/StepUpProcess"/>
    <dgm:cxn modelId="{63AF88E2-719B-4577-A02C-D58D082B4094}" type="presParOf" srcId="{EB00BF5E-1B1F-40D0-8987-CE1B0A269DC6}" destId="{22AC05CF-9D6E-4C1C-8C2E-6E96411667D3}" srcOrd="1" destOrd="6" presId="urn:microsoft.com/office/officeart/2009/3/layout/StepUpProcess"/>
    <dgm:cxn modelId="{038F9817-7A23-407F-9E51-7DCDD541E760}" type="presOf" srcId="{CB367C30-A8F2-486E-99CB-0863B9001A95}" destId="{22AC05CF-9D6E-4C1C-8C2E-6E96411667D3}" srcOrd="0" destOrd="0" presId="urn:microsoft.com/office/officeart/2009/3/layout/StepUpProcess"/>
    <dgm:cxn modelId="{75F29681-0268-40A8-8165-83230616A6E5}" type="presParOf" srcId="{EB00BF5E-1B1F-40D0-8987-CE1B0A269DC6}" destId="{5F4DCE81-5433-4F61-B480-EAB95383F7E5}" srcOrd="2" destOrd="6" presId="urn:microsoft.com/office/officeart/2009/3/layout/StepUpProcess"/>
    <dgm:cxn modelId="{EE28CCE5-BDF0-4B3E-8AC8-7124A0BF8E14}" type="presParOf" srcId="{26682B4D-98F1-4918-8BA4-E9BACFF69973}" destId="{2A2F5B01-D867-4571-9283-DF7CBE7D8E90}" srcOrd="7" destOrd="0" presId="urn:microsoft.com/office/officeart/2009/3/layout/StepUpProcess"/>
    <dgm:cxn modelId="{08115A82-A377-430C-8B43-602362991E36}" type="presParOf" srcId="{2A2F5B01-D867-4571-9283-DF7CBE7D8E90}" destId="{4AE764F4-DFE3-4602-BC81-B4DBA4A5E952}" srcOrd="0" destOrd="7" presId="urn:microsoft.com/office/officeart/2009/3/layout/StepUpProcess"/>
    <dgm:cxn modelId="{1071ACDD-10BE-499E-8F36-DA8CC803F654}" type="presParOf" srcId="{26682B4D-98F1-4918-8BA4-E9BACFF69973}" destId="{19160FFF-0885-4380-B162-15FA80410AE4}" srcOrd="8" destOrd="0" presId="urn:microsoft.com/office/officeart/2009/3/layout/StepUpProcess"/>
    <dgm:cxn modelId="{6C02044B-AD76-402A-9C84-97BF8544DB86}" type="presParOf" srcId="{19160FFF-0885-4380-B162-15FA80410AE4}" destId="{57F37134-1C90-4DB3-8F5A-113250885F85}" srcOrd="0" destOrd="8" presId="urn:microsoft.com/office/officeart/2009/3/layout/StepUpProcess"/>
    <dgm:cxn modelId="{6DA769CE-EED9-4B78-8834-FF6186E3FE00}" type="presParOf" srcId="{19160FFF-0885-4380-B162-15FA80410AE4}" destId="{FB3884FF-7DF3-4538-AC12-0B2A840280C1}" srcOrd="1" destOrd="8" presId="urn:microsoft.com/office/officeart/2009/3/layout/StepUpProcess"/>
    <dgm:cxn modelId="{5ED13DBE-6547-435F-9AFC-14F468A09731}" type="presOf" srcId="{37327277-586C-4340-8FE5-19CB15AAED7D}" destId="{FB3884FF-7DF3-4538-AC12-0B2A840280C1}" srcOrd="0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Group 1"/>
      <dsp:cNvGrpSpPr/>
    </dsp:nvGrpSpPr>
    <dsp:grpSpPr>
      <a:xfrm>
        <a:off x="0" y="0"/>
        <a:ext cx="10349865" cy="3803650"/>
        <a:chOff x="0" y="0"/>
        <a:chExt cx="10349865" cy="3803650"/>
      </a:xfrm>
    </dsp:grpSpPr>
    <dsp:sp modelId="{E45BFA90-D338-4867-B192-9BF5C62A40B7}">
      <dsp:nvSpPr>
        <dsp:cNvPr id="3" name="L-Shape 2"/>
        <dsp:cNvSpPr/>
      </dsp:nvSpPr>
      <dsp:spPr bwMode="white">
        <a:xfrm rot="5400000">
          <a:off x="943025" y="1967038"/>
          <a:ext cx="1012477" cy="1684739"/>
        </a:xfrm>
        <a:prstGeom prst="corner">
          <a:avLst>
            <a:gd name="adj1" fmla="val 16120"/>
            <a:gd name="adj2" fmla="val 16110"/>
          </a:avLst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 rot="5400000">
        <a:off x="943025" y="1967038"/>
        <a:ext cx="1012477" cy="1684739"/>
      </dsp:txXfrm>
    </dsp:sp>
    <dsp:sp modelId="{84F24978-831E-41A8-A919-9DF3159D95B3}">
      <dsp:nvSpPr>
        <dsp:cNvPr id="4" name="Rectangles 3"/>
        <dsp:cNvSpPr/>
      </dsp:nvSpPr>
      <dsp:spPr bwMode="white">
        <a:xfrm>
          <a:off x="774017" y="2470412"/>
          <a:ext cx="1520991" cy="1333238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lIns="68580" tIns="68580" rIns="68580" bIns="68580" anchor="t"/>
        <a:lstStyle>
          <a:lvl1pPr algn="l">
            <a:defRPr sz="19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</a:rPr>
            <a:t>CH-43.46</a:t>
          </a:r>
          <a:endParaRPr lang="en-US" sz="1800" b="1">
            <a:solidFill>
              <a:schemeClr val="tx1"/>
            </a:solidFill>
            <a:latin typeface="Bookman Old Style" panose="02050604050505020204" charset="0"/>
            <a:cs typeface="Bookman Old Style" panose="02050604050505020204" charset="0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</a:rPr>
            <a:t>BH-52.43</a:t>
          </a:r>
          <a:endParaRPr lang="en-US" sz="1800" b="1">
            <a:solidFill>
              <a:schemeClr val="tx1"/>
            </a:solidFill>
            <a:latin typeface="Bookman Old Style" panose="02050604050505020204" charset="0"/>
            <a:cs typeface="Bookman Old Style" panose="02050604050505020204" charset="0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1800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</a:rPr>
            <a:t>Syr</a:t>
          </a:r>
          <a:r>
            <a:rPr lang="en-US" sz="1800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</a:rPr>
            <a:t>.-59.19</a:t>
          </a:r>
          <a:endParaRPr lang="en-US" sz="1800" b="1">
            <a:solidFill>
              <a:schemeClr val="tx1"/>
            </a:solidFill>
            <a:latin typeface="Bookman Old Style" panose="02050604050505020204" charset="0"/>
            <a:cs typeface="Bookman Old Style" panose="02050604050505020204" charset="0"/>
          </a:endParaRPr>
        </a:p>
      </dsp:txBody>
      <dsp:txXfrm>
        <a:off x="774017" y="2470412"/>
        <a:ext cx="1520991" cy="1333238"/>
      </dsp:txXfrm>
    </dsp:sp>
    <dsp:sp modelId="{61A5B80A-01D5-4349-A5BB-33A20E744C6C}">
      <dsp:nvSpPr>
        <dsp:cNvPr id="5" name="Isosceles Triangle 4"/>
        <dsp:cNvSpPr/>
      </dsp:nvSpPr>
      <dsp:spPr bwMode="white">
        <a:xfrm>
          <a:off x="2008029" y="1843006"/>
          <a:ext cx="286980" cy="286980"/>
        </a:xfrm>
        <a:prstGeom prst="triangle">
          <a:avLst>
            <a:gd name="adj" fmla="val 100000"/>
          </a:avLst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2008029" y="1843006"/>
        <a:ext cx="286980" cy="286980"/>
      </dsp:txXfrm>
    </dsp:sp>
    <dsp:sp modelId="{D804A231-4617-491C-9766-3FC53C39479E}">
      <dsp:nvSpPr>
        <dsp:cNvPr id="6" name="L-Shape 5"/>
        <dsp:cNvSpPr/>
      </dsp:nvSpPr>
      <dsp:spPr bwMode="white">
        <a:xfrm rot="5400000">
          <a:off x="2805015" y="1506287"/>
          <a:ext cx="1012477" cy="1684739"/>
        </a:xfrm>
        <a:prstGeom prst="corner">
          <a:avLst>
            <a:gd name="adj1" fmla="val 16120"/>
            <a:gd name="adj2" fmla="val 16110"/>
          </a:avLst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 rot="5400000">
        <a:off x="2805015" y="1506287"/>
        <a:ext cx="1012477" cy="1684739"/>
      </dsp:txXfrm>
    </dsp:sp>
    <dsp:sp modelId="{BC31EB00-2A90-4CCF-B82C-4A7025E8535A}">
      <dsp:nvSpPr>
        <dsp:cNvPr id="7" name="Rectangles 6"/>
        <dsp:cNvSpPr/>
      </dsp:nvSpPr>
      <dsp:spPr bwMode="white">
        <a:xfrm>
          <a:off x="2636008" y="2009660"/>
          <a:ext cx="1520991" cy="1333238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lIns="72390" tIns="72390" rIns="72390" bIns="72390" anchor="t"/>
        <a:lstStyle>
          <a:lvl1pPr algn="l">
            <a:defRPr sz="19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CH-43.</a:t>
          </a: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75</a:t>
          </a:r>
          <a:endParaRPr lang="en-US" b="1">
            <a:solidFill>
              <a:schemeClr val="tx1"/>
            </a:solidFill>
            <a:latin typeface="Bookman Old Style" panose="02050604050505020204" charset="0"/>
            <a:cs typeface="Bookman Old Style" panose="02050604050505020204" charset="0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BH-</a:t>
          </a: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54.27</a:t>
          </a:r>
          <a:endParaRPr lang="en-US" b="1">
            <a:solidFill>
              <a:schemeClr val="tx1"/>
            </a:solidFill>
            <a:latin typeface="Bookman Old Style" panose="02050604050505020204" charset="0"/>
            <a:cs typeface="Bookman Old Style" panose="02050604050505020204" charset="0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Syr</a:t>
          </a: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.-59.</a:t>
          </a: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48</a:t>
          </a:r>
          <a:endParaRPr lang="en-US" b="1">
            <a:solidFill>
              <a:schemeClr val="tx1"/>
            </a:solidFill>
          </a:endParaRPr>
        </a:p>
      </dsp:txBody>
      <dsp:txXfrm>
        <a:off x="2636008" y="2009660"/>
        <a:ext cx="1520991" cy="1333238"/>
      </dsp:txXfrm>
    </dsp:sp>
    <dsp:sp modelId="{619850C3-35E4-43A9-841E-37DE8E695D93}">
      <dsp:nvSpPr>
        <dsp:cNvPr id="8" name="Isosceles Triangle 7"/>
        <dsp:cNvSpPr/>
      </dsp:nvSpPr>
      <dsp:spPr bwMode="white">
        <a:xfrm>
          <a:off x="3870020" y="1382254"/>
          <a:ext cx="286980" cy="286980"/>
        </a:xfrm>
        <a:prstGeom prst="triangle">
          <a:avLst>
            <a:gd name="adj" fmla="val 100000"/>
          </a:avLst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3870020" y="1382254"/>
        <a:ext cx="286980" cy="286980"/>
      </dsp:txXfrm>
    </dsp:sp>
    <dsp:sp modelId="{B12A881D-D55E-4ECD-AEB2-4F5DF5258573}">
      <dsp:nvSpPr>
        <dsp:cNvPr id="9" name="L-Shape 8"/>
        <dsp:cNvSpPr/>
      </dsp:nvSpPr>
      <dsp:spPr bwMode="white">
        <a:xfrm rot="5400000">
          <a:off x="4667006" y="1045535"/>
          <a:ext cx="1012477" cy="1684739"/>
        </a:xfrm>
        <a:prstGeom prst="corner">
          <a:avLst>
            <a:gd name="adj1" fmla="val 16120"/>
            <a:gd name="adj2" fmla="val 16110"/>
          </a:avLst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 rot="5400000">
        <a:off x="4667006" y="1045535"/>
        <a:ext cx="1012477" cy="1684739"/>
      </dsp:txXfrm>
    </dsp:sp>
    <dsp:sp modelId="{D1EE6131-7DC5-43B3-95B0-5EA645B87141}">
      <dsp:nvSpPr>
        <dsp:cNvPr id="10" name="Rectangles 9"/>
        <dsp:cNvSpPr/>
      </dsp:nvSpPr>
      <dsp:spPr bwMode="white">
        <a:xfrm>
          <a:off x="4497998" y="1548909"/>
          <a:ext cx="1520991" cy="1333238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lIns="72390" tIns="72390" rIns="72390" bIns="72390" anchor="t"/>
        <a:lstStyle>
          <a:lvl1pPr algn="l">
            <a:defRPr sz="19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CH-4</a:t>
          </a: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5.69</a:t>
          </a:r>
          <a:endParaRPr lang="en-US" b="1">
            <a:solidFill>
              <a:schemeClr val="tx1"/>
            </a:solidFill>
            <a:latin typeface="Bookman Old Style" panose="02050604050505020204" charset="0"/>
            <a:cs typeface="Bookman Old Style" panose="02050604050505020204" charset="0"/>
            <a:sym typeface="+mn-ea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BH-</a:t>
          </a: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57.61</a:t>
          </a:r>
          <a:endParaRPr lang="en-US" b="1">
            <a:solidFill>
              <a:schemeClr val="tx1"/>
            </a:solidFill>
            <a:latin typeface="Bookman Old Style" panose="02050604050505020204" charset="0"/>
            <a:cs typeface="Bookman Old Style" panose="02050604050505020204" charset="0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Syr</a:t>
          </a: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.-</a:t>
          </a: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62.65</a:t>
          </a:r>
          <a:endParaRPr lang="en-US" b="1">
            <a:solidFill>
              <a:schemeClr val="tx1"/>
            </a:solidFill>
          </a:endParaRPr>
        </a:p>
      </dsp:txBody>
      <dsp:txXfrm>
        <a:off x="4497998" y="1548909"/>
        <a:ext cx="1520991" cy="1333238"/>
      </dsp:txXfrm>
    </dsp:sp>
    <dsp:sp modelId="{5623188E-A8EC-4744-A6D9-30872F9D6BA6}">
      <dsp:nvSpPr>
        <dsp:cNvPr id="11" name="Isosceles Triangle 10"/>
        <dsp:cNvSpPr/>
      </dsp:nvSpPr>
      <dsp:spPr bwMode="white">
        <a:xfrm>
          <a:off x="5732010" y="921503"/>
          <a:ext cx="286980" cy="286980"/>
        </a:xfrm>
        <a:prstGeom prst="triangle">
          <a:avLst>
            <a:gd name="adj" fmla="val 100000"/>
          </a:avLst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5732010" y="921503"/>
        <a:ext cx="286980" cy="286980"/>
      </dsp:txXfrm>
    </dsp:sp>
    <dsp:sp modelId="{9FE154A9-EF4C-4A2C-84F6-095BF3898028}">
      <dsp:nvSpPr>
        <dsp:cNvPr id="12" name="L-Shape 11"/>
        <dsp:cNvSpPr/>
      </dsp:nvSpPr>
      <dsp:spPr bwMode="white">
        <a:xfrm rot="5400000">
          <a:off x="6528997" y="584784"/>
          <a:ext cx="1012477" cy="1684739"/>
        </a:xfrm>
        <a:prstGeom prst="corner">
          <a:avLst>
            <a:gd name="adj1" fmla="val 16120"/>
            <a:gd name="adj2" fmla="val 16110"/>
          </a:avLst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 rot="5400000">
        <a:off x="6528997" y="584784"/>
        <a:ext cx="1012477" cy="1684739"/>
      </dsp:txXfrm>
    </dsp:sp>
    <dsp:sp modelId="{22AC05CF-9D6E-4C1C-8C2E-6E96411667D3}">
      <dsp:nvSpPr>
        <dsp:cNvPr id="13" name="Rectangles 12"/>
        <dsp:cNvSpPr/>
      </dsp:nvSpPr>
      <dsp:spPr bwMode="white">
        <a:xfrm>
          <a:off x="6359989" y="1088158"/>
          <a:ext cx="1520991" cy="1333238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lIns="72390" tIns="72390" rIns="72390" bIns="72390" anchor="t"/>
        <a:lstStyle>
          <a:lvl1pPr algn="l">
            <a:defRPr sz="19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CH-</a:t>
          </a: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46.66</a:t>
          </a:r>
          <a:endParaRPr lang="en-US" b="1">
            <a:solidFill>
              <a:schemeClr val="tx1"/>
            </a:solidFill>
            <a:latin typeface="Bookman Old Style" panose="02050604050505020204" charset="0"/>
            <a:cs typeface="Bookman Old Style" panose="02050604050505020204" charset="0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BH-</a:t>
          </a: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59.08</a:t>
          </a:r>
          <a:endParaRPr lang="en-US" b="1">
            <a:solidFill>
              <a:schemeClr val="tx1"/>
            </a:solidFill>
            <a:latin typeface="Bookman Old Style" panose="02050604050505020204" charset="0"/>
            <a:cs typeface="Bookman Old Style" panose="02050604050505020204" charset="0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Syr</a:t>
          </a: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.-</a:t>
          </a: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63.45</a:t>
          </a:r>
          <a:endParaRPr lang="en-US" b="1">
            <a:solidFill>
              <a:schemeClr val="tx1"/>
            </a:solidFill>
          </a:endParaRPr>
        </a:p>
      </dsp:txBody>
      <dsp:txXfrm>
        <a:off x="6359989" y="1088158"/>
        <a:ext cx="1520991" cy="1333238"/>
      </dsp:txXfrm>
    </dsp:sp>
    <dsp:sp modelId="{5F4DCE81-5433-4F61-B480-EAB95383F7E5}">
      <dsp:nvSpPr>
        <dsp:cNvPr id="14" name="Isosceles Triangle 13"/>
        <dsp:cNvSpPr/>
      </dsp:nvSpPr>
      <dsp:spPr bwMode="white">
        <a:xfrm>
          <a:off x="7594001" y="460751"/>
          <a:ext cx="286980" cy="286980"/>
        </a:xfrm>
        <a:prstGeom prst="triangle">
          <a:avLst>
            <a:gd name="adj" fmla="val 100000"/>
          </a:avLst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>
        <a:off x="7594001" y="460751"/>
        <a:ext cx="286980" cy="286980"/>
      </dsp:txXfrm>
    </dsp:sp>
    <dsp:sp modelId="{57F37134-1C90-4DB3-8F5A-113250885F85}">
      <dsp:nvSpPr>
        <dsp:cNvPr id="15" name="L-Shape 14"/>
        <dsp:cNvSpPr/>
      </dsp:nvSpPr>
      <dsp:spPr bwMode="white">
        <a:xfrm rot="5400000">
          <a:off x="8390987" y="124032"/>
          <a:ext cx="1012477" cy="1684739"/>
        </a:xfrm>
        <a:prstGeom prst="corner">
          <a:avLst>
            <a:gd name="adj1" fmla="val 16120"/>
            <a:gd name="adj2" fmla="val 16110"/>
          </a:avLst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Xfrm rot="5400000">
        <a:off x="8390987" y="124032"/>
        <a:ext cx="1012477" cy="1684739"/>
      </dsp:txXfrm>
    </dsp:sp>
    <dsp:sp modelId="{FB3884FF-7DF3-4538-AC12-0B2A840280C1}">
      <dsp:nvSpPr>
        <dsp:cNvPr id="16" name="Rectangles 15"/>
        <dsp:cNvSpPr/>
      </dsp:nvSpPr>
      <dsp:spPr bwMode="white">
        <a:xfrm>
          <a:off x="8221980" y="627406"/>
          <a:ext cx="1520991" cy="1333238"/>
        </a:xfrm>
        <a:prstGeom prst="rect">
          <a:avLst/>
        </a:prstGeom>
      </dsp:spPr>
      <dsp:style>
        <a:lnRef idx="0">
          <a:schemeClr val="dk1">
            <a:alpha val="0"/>
          </a:schemeClr>
        </a:lnRef>
        <a:fillRef idx="0">
          <a:schemeClr val="lt1">
            <a:alpha val="0"/>
          </a:schemeClr>
        </a:fillRef>
        <a:effectRef idx="0">
          <a:scrgbClr r="0" g="0" b="0"/>
        </a:effectRef>
        <a:fontRef idx="minor"/>
      </dsp:style>
      <dsp:txBody>
        <a:bodyPr vert="horz" wrap="square" lIns="72390" tIns="72390" rIns="72390" bIns="72390" anchor="t"/>
        <a:lstStyle>
          <a:lvl1pPr algn="l">
            <a:defRPr sz="1900"/>
          </a:lvl1pPr>
          <a:lvl2pPr marL="114300" indent="-114300" algn="l">
            <a:defRPr sz="1400"/>
          </a:lvl2pPr>
          <a:lvl3pPr marL="228600" indent="-114300" algn="l">
            <a:defRPr sz="1400"/>
          </a:lvl3pPr>
          <a:lvl4pPr marL="342900" indent="-114300" algn="l">
            <a:defRPr sz="1400"/>
          </a:lvl4pPr>
          <a:lvl5pPr marL="457200" indent="-114300" algn="l">
            <a:defRPr sz="1400"/>
          </a:lvl5pPr>
          <a:lvl6pPr marL="571500" indent="-114300" algn="l">
            <a:defRPr sz="1400"/>
          </a:lvl6pPr>
          <a:lvl7pPr marL="685800" indent="-114300" algn="l">
            <a:defRPr sz="1400"/>
          </a:lvl7pPr>
          <a:lvl8pPr marL="800100" indent="-114300" algn="l">
            <a:defRPr sz="1400"/>
          </a:lvl8pPr>
          <a:lvl9pPr marL="914400" indent="-114300" algn="l">
            <a:defRPr sz="14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CH-</a:t>
          </a: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49.41</a:t>
          </a:r>
          <a:endParaRPr lang="en-US" b="1">
            <a:solidFill>
              <a:schemeClr val="tx1"/>
            </a:solidFill>
            <a:latin typeface="Bookman Old Style" panose="02050604050505020204" charset="0"/>
            <a:cs typeface="Bookman Old Style" panose="02050604050505020204" charset="0"/>
            <a:sym typeface="+mn-ea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BH-</a:t>
          </a: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60.73</a:t>
          </a:r>
          <a:endParaRPr lang="en-US" b="1">
            <a:solidFill>
              <a:schemeClr val="tx1"/>
            </a:solidFill>
            <a:latin typeface="Bookman Old Style" panose="02050604050505020204" charset="0"/>
            <a:cs typeface="Bookman Old Style" panose="02050604050505020204" charset="0"/>
            <a:sym typeface="+mn-ea"/>
          </a:endParaRPr>
        </a:p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Syr</a:t>
          </a: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.-</a:t>
          </a:r>
          <a:r>
            <a:rPr lang="en-US" b="1">
              <a:solidFill>
                <a:schemeClr val="tx1"/>
              </a:solidFill>
              <a:latin typeface="Bookman Old Style" panose="02050604050505020204" charset="0"/>
              <a:cs typeface="Bookman Old Style" panose="02050604050505020204" charset="0"/>
              <a:sym typeface="+mn-ea"/>
            </a:rPr>
            <a:t>65.61</a:t>
          </a:r>
          <a:endParaRPr lang="en-US" b="1">
            <a:solidFill>
              <a:schemeClr val="tx1"/>
            </a:solidFill>
          </a:endParaRPr>
        </a:p>
      </dsp:txBody>
      <dsp:txXfrm>
        <a:off x="8221980" y="627406"/>
        <a:ext cx="1520991" cy="13332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bkpt" val="fixed"/>
          <dgm:param type="bkPtFixedVal" val="1"/>
          <dgm:param type="off" val="off"/>
          <dgm:param type="grDir" val="bL"/>
          <dgm:param type="flowDir" val="row"/>
        </dgm:alg>
      </dgm:if>
      <dgm:else name="Name2">
        <dgm:alg type="snake">
          <dgm:param type="bkpt" val="fixed"/>
          <dgm:param type="bkPtFixedVal" val="1"/>
          <dgm:param type="off" val="off"/>
          <dgm:param type="grDir" val="bR"/>
          <dgm:param type="flowDir" val="row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type="corner" r:blip="" rot="90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type="corner" r:blip="" rot="180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type="triangle" r:blip="" rot="90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4.pn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9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jpe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microsoft.com/office/2007/relationships/diagramDrawing" Target="../diagrams/drawing1.xml"/><Relationship Id="rId7" Type="http://schemas.openxmlformats.org/officeDocument/2006/relationships/diagramColors" Target="../diagrams/colors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7.png"/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6245" y="1468755"/>
            <a:ext cx="11320145" cy="234061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Ethanol blending program - Sanjivani to Small capacity sugar mills in India</a:t>
            </a:r>
            <a:endParaRPr lang="en-US" b="1" dirty="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2560" y="4454525"/>
            <a:ext cx="8219440" cy="2403475"/>
          </a:xfrm>
        </p:spPr>
        <p:txBody>
          <a:bodyPr>
            <a:noAutofit/>
          </a:bodyPr>
          <a:lstStyle/>
          <a:p>
            <a:r>
              <a:rPr lang="en-US" sz="2800" b="1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</a:rPr>
              <a:t>SISSTA &amp; SNSI One Day Joint Seminar </a:t>
            </a:r>
            <a:endParaRPr lang="en-US" sz="2800" b="1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r>
              <a:rPr lang="en-US" sz="2800" b="1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</a:rPr>
              <a:t>1st April 2023,Belgavi</a:t>
            </a:r>
            <a:endParaRPr lang="en-US" sz="2800" b="1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>
              <a:lnSpc>
                <a:spcPct val="100000"/>
              </a:lnSpc>
            </a:pPr>
            <a:r>
              <a:rPr lang="en-US" sz="2800" b="1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</a:rPr>
              <a:t>Simanchala Panda</a:t>
            </a:r>
            <a:endParaRPr lang="en-US" sz="2800" b="1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r>
              <a:rPr lang="en-US" sz="2800" b="1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</a:rPr>
              <a:t>Vasantdada Sugar Institute,Pune</a:t>
            </a:r>
            <a:endParaRPr lang="en-US" sz="2800" b="1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pic>
        <p:nvPicPr>
          <p:cNvPr id="100" name="Picture 99"/>
          <p:cNvPicPr/>
          <p:nvPr/>
        </p:nvPicPr>
        <p:blipFill>
          <a:blip r:embed="rId1"/>
          <a:stretch>
            <a:fillRect/>
          </a:stretch>
        </p:blipFill>
        <p:spPr>
          <a:xfrm>
            <a:off x="4402455" y="59690"/>
            <a:ext cx="2193925" cy="11817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1" name="Picture 100"/>
          <p:cNvPicPr/>
          <p:nvPr/>
        </p:nvPicPr>
        <p:blipFill>
          <a:blip r:embed="rId2"/>
          <a:srcRect r="13137"/>
          <a:stretch>
            <a:fillRect/>
          </a:stretch>
        </p:blipFill>
        <p:spPr>
          <a:xfrm>
            <a:off x="0" y="4575175"/>
            <a:ext cx="3547745" cy="2282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4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635" y="0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1966595" y="184150"/>
            <a:ext cx="8502650" cy="696595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Ethanol production % from Different Feed stocks  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0" y="5474335"/>
            <a:ext cx="1219136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457200" indent="-457200">
              <a:buFont typeface="Wingdings" panose="05000000000000000000" charset="0"/>
              <a:buChar char="v"/>
            </a:pP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Ethanol production from C heavy molasses  declined and reached 2.5 % from  100% </a:t>
            </a:r>
            <a:endParaRPr lang="en-US" sz="2800" b="0">
              <a:latin typeface="Bookman Old Style" panose="02050604050505020204" charset="0"/>
              <a:cs typeface="Bookman Old Style" panose="0205060405050502020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rcRect l="30729" t="44753" r="31250" b="28395"/>
          <a:stretch>
            <a:fillRect/>
          </a:stretch>
        </p:blipFill>
        <p:spPr>
          <a:xfrm>
            <a:off x="635" y="1241425"/>
            <a:ext cx="7204710" cy="3848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635" y="0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1868805" y="184150"/>
            <a:ext cx="8600440" cy="696595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Benefits to Farmers by EBPP in Atmanirvar Bharat 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4738370" y="1241425"/>
            <a:ext cx="7454265" cy="5099293"/>
          </a:xfrm>
          <a:prstGeom prst="roundRect">
            <a:avLst/>
          </a:prstGeom>
          <a:noFill/>
          <a:ln w="9525">
            <a:solidFill>
              <a:srgbClr val="002060"/>
            </a:solidFill>
          </a:ln>
        </p:spPr>
        <p:txBody>
          <a:bodyPr wrap="square">
            <a:spAutoFit/>
          </a:bodyPr>
          <a:p>
            <a:pPr marL="457200" indent="-4572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Per capita income of Indian farmers has been  increased  many folds: </a:t>
            </a:r>
            <a:endParaRPr lang="en-US" sz="2800" b="0"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Produced more commercial  crops scientifically with conservation. </a:t>
            </a:r>
            <a:endParaRPr lang="en-US" sz="2800" b="0"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Leads to sustainability of farmers.</a:t>
            </a:r>
            <a:endParaRPr lang="en-US" sz="2800" b="0"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The right price and timely payment for their crops.</a:t>
            </a:r>
            <a:endParaRPr lang="en-US" sz="2800" b="0">
              <a:latin typeface="Bookman Old Style" panose="02050604050505020204" charset="0"/>
              <a:cs typeface="Bookman Old Style" panose="02050604050505020204" charset="0"/>
            </a:endParaRPr>
          </a:p>
        </p:txBody>
      </p:sp>
      <p:pic>
        <p:nvPicPr>
          <p:cNvPr id="2" name="Picture 1" descr="IMG_2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" y="1241425"/>
            <a:ext cx="4583430" cy="16402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Can 3"/>
          <p:cNvSpPr/>
          <p:nvPr/>
        </p:nvSpPr>
        <p:spPr>
          <a:xfrm>
            <a:off x="1270" y="3139440"/>
            <a:ext cx="4584065" cy="3200400"/>
          </a:xfrm>
          <a:prstGeom prst="can">
            <a:avLst/>
          </a:prstGeom>
          <a:solidFill>
            <a:srgbClr val="FFF6DD"/>
          </a:solidFill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2800"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Farmer are  great contributor to  Atmanivar bharat  as “Annadaata” &amp;  “Urjadaata </a:t>
            </a:r>
            <a:endParaRPr lang="en-US" sz="2800"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56515" y="44450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1869440" y="44450"/>
            <a:ext cx="8566785" cy="953135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Road map for Ethanol Blending in India 2020-25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0" y="1412875"/>
            <a:ext cx="121913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indent="0" algn="just"/>
            <a:r>
              <a:rPr lang="en-US" sz="2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An annual plan to increase domestic ethanol production</a:t>
            </a:r>
            <a:endParaRPr lang="en-US" sz="24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10" name="Text Box 9"/>
          <p:cNvSpPr txBox="1"/>
          <p:nvPr/>
        </p:nvSpPr>
        <p:spPr>
          <a:xfrm>
            <a:off x="57150" y="2044700"/>
            <a:ext cx="121913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indent="0" algn="just"/>
            <a:r>
              <a:rPr lang="en-US" sz="24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National Policy on Biofuels (2018) &amp; its Ethanol Blended Petrol  Programme</a:t>
            </a:r>
            <a:endParaRPr lang="en-US" sz="240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11" name="Text Box 10"/>
          <p:cNvSpPr txBox="1"/>
          <p:nvPr/>
        </p:nvSpPr>
        <p:spPr>
          <a:xfrm>
            <a:off x="57150" y="2676525"/>
            <a:ext cx="121913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indent="0" algn="just"/>
            <a:r>
              <a:rPr lang="en-US" sz="240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Raise  ethanol production capacity from the current 700 to 1500  crore litres.</a:t>
            </a:r>
            <a:endParaRPr lang="en-US" sz="2400">
              <a:ln w="12700" cmpd="sng">
                <a:solidFill>
                  <a:schemeClr val="accent4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12" name="Text Box 11"/>
          <p:cNvSpPr txBox="1"/>
          <p:nvPr/>
        </p:nvSpPr>
        <p:spPr>
          <a:xfrm>
            <a:off x="57150" y="3308350"/>
            <a:ext cx="121913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indent="0" algn="just"/>
            <a:r>
              <a:rPr lang="en-US" sz="240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C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Achieved E10 fuel by April 2022</a:t>
            </a:r>
            <a:endParaRPr lang="en-US" sz="2400">
              <a:ln w="6600">
                <a:solidFill>
                  <a:schemeClr val="accent2"/>
                </a:solidFill>
                <a:prstDash val="solid"/>
              </a:ln>
              <a:solidFill>
                <a:srgbClr val="FFC000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57150" y="3940175"/>
            <a:ext cx="1219136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indent="0" algn="just"/>
            <a:r>
              <a:rPr lang="en-US" sz="240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Incremental implementation of E20 from April 2023, its availability by April 2025</a:t>
            </a:r>
            <a:endParaRPr lang="en-US" sz="2400">
              <a:ln w="12700">
                <a:solidFill>
                  <a:schemeClr val="accent1"/>
                </a:solidFill>
                <a:prstDash val="solid"/>
              </a:ln>
              <a:solidFill>
                <a:srgbClr val="C00000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14" name="Text Box 13"/>
          <p:cNvSpPr txBox="1"/>
          <p:nvPr/>
        </p:nvSpPr>
        <p:spPr>
          <a:xfrm>
            <a:off x="57150" y="4815840"/>
            <a:ext cx="121913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indent="0" algn="just"/>
            <a:r>
              <a:rPr lang="en-US" sz="2400">
                <a:ln w="9525">
                  <a:solidFill>
                    <a:srgbClr val="C00000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Production of E20-tuned engine vehicles from April 2025</a:t>
            </a:r>
            <a:endParaRPr lang="en-US" sz="2400">
              <a:ln w="9525">
                <a:solidFill>
                  <a:srgbClr val="C00000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15" name="Text Box 14"/>
          <p:cNvSpPr txBox="1"/>
          <p:nvPr/>
        </p:nvSpPr>
        <p:spPr>
          <a:xfrm>
            <a:off x="56515" y="5573395"/>
            <a:ext cx="121913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indent="0" algn="just"/>
            <a:r>
              <a:rPr lang="en-US" sz="2400">
                <a:ln w="66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Encourage use of water-sparing crops, such as maize, to produce ethanol</a:t>
            </a:r>
            <a:endParaRPr lang="en-US" sz="2400">
              <a:ln w="6600">
                <a:solidFill>
                  <a:schemeClr val="tx1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16" name="Text Box 15"/>
          <p:cNvSpPr txBox="1"/>
          <p:nvPr/>
        </p:nvSpPr>
        <p:spPr>
          <a:xfrm>
            <a:off x="57150" y="6205220"/>
            <a:ext cx="1219136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p>
            <a:pPr indent="0" algn="just"/>
            <a:r>
              <a:rPr lang="en-US" sz="240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New generation technology for  production of ethanol from non-food feed stock</a:t>
            </a:r>
            <a:endParaRPr lang="en-US" sz="2400">
              <a:ln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57150" y="43815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1901825" y="165100"/>
            <a:ext cx="8566785" cy="564515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Existing &amp; Working Sugar Mills 2021-22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2" name="Table 1"/>
          <p:cNvGraphicFramePr/>
          <p:nvPr/>
        </p:nvGraphicFramePr>
        <p:xfrm>
          <a:off x="57150" y="1482725"/>
          <a:ext cx="12134215" cy="2606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1385"/>
                <a:gridCol w="2899410"/>
                <a:gridCol w="2563495"/>
                <a:gridCol w="2493010"/>
                <a:gridCol w="1986915"/>
              </a:tblGrid>
              <a:tr h="104267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Sugar mills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Joint Stock Sector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Public Sector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Co-op.Sector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070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Existing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435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37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284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756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33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Working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324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191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524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33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Closed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111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28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93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8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232</a:t>
                      </a:r>
                      <a:endParaRPr lang="en-US" sz="28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prstDash val="soli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Text Box 2"/>
          <p:cNvSpPr txBox="1"/>
          <p:nvPr/>
        </p:nvSpPr>
        <p:spPr>
          <a:xfrm>
            <a:off x="57150" y="4526915"/>
            <a:ext cx="8174355" cy="224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128270"/>
            <a:r>
              <a:rPr lang="en-US" sz="2800" b="1">
                <a:solidFill>
                  <a:srgbClr val="00000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Number of sugar factory below 2500TCD </a:t>
            </a:r>
            <a:r>
              <a:rPr lang="en-US" sz="2800" b="0">
                <a:solidFill>
                  <a:srgbClr val="00000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I. </a:t>
            </a:r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Upto 1250TCD                           70 nosII. Upto 2500TCD                         199nosIII. Total                                       279nos</a:t>
            </a:r>
            <a:endParaRPr lang="en-US" sz="2800"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57150" y="43815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1901825" y="165100"/>
            <a:ext cx="8566785" cy="879475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Enhancement of Ethanol Production by Small Capacity Sugar Industry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28575" y="1285240"/>
            <a:ext cx="121354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en-US" sz="2800" b="0">
                <a:solidFill>
                  <a:srgbClr val="00000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230 sugar mills were not operated during crushing season 2021-22, due to  financial abasement. </a:t>
            </a:r>
            <a:endParaRPr lang="en-US" sz="2800" b="0">
              <a:solidFill>
                <a:srgbClr val="00000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85725" y="2282190"/>
            <a:ext cx="121354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en-US" sz="2800" b="0">
                <a:solidFill>
                  <a:srgbClr val="00000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To revive these sugar mills , it is better option to restart ethanol production inplace of sugar.</a:t>
            </a:r>
            <a:endParaRPr lang="en-US" sz="2800" b="0">
              <a:solidFill>
                <a:srgbClr val="00000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85090" y="3279140"/>
            <a:ext cx="121354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en-US" sz="2800" b="0">
                <a:solidFill>
                  <a:srgbClr val="00000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Sugar mills will contribute extra 30,00,000 Kl ethanol to E20 programme</a:t>
            </a:r>
            <a:endParaRPr lang="en-US" sz="2800" b="0">
              <a:solidFill>
                <a:srgbClr val="00000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117475" y="4276090"/>
            <a:ext cx="121354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en-US" sz="2800" b="0">
                <a:solidFill>
                  <a:srgbClr val="00000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Formation of advisory committee by Govt. of India &amp; state Govt. for Techno-economical analysis of the sugar mill.</a:t>
            </a:r>
            <a:endParaRPr lang="en-US" sz="2800" b="0">
              <a:solidFill>
                <a:srgbClr val="00000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117475" y="5369560"/>
            <a:ext cx="1213548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en-US" sz="2800" b="0">
                <a:solidFill>
                  <a:srgbClr val="00000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Efforts from Government shall be taken in all aspects for  small capacity sugar mills from sugar to ethanol production</a:t>
            </a:r>
            <a:endParaRPr lang="en-US" sz="2800" b="0">
              <a:solidFill>
                <a:srgbClr val="00000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0" y="43815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1901825" y="165100"/>
            <a:ext cx="8566785" cy="789940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 Distillery with ZLD by carbon rich Bio-potash production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0" y="1599565"/>
            <a:ext cx="1219136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en-US" sz="2800" b="0">
                <a:solidFill>
                  <a:srgbClr val="00000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The Govt. Of India is declared an incentive Rs.1.50 per Kg of bio-potash production</a:t>
            </a:r>
            <a:endParaRPr lang="en-US" sz="2800" b="0">
              <a:solidFill>
                <a:srgbClr val="00000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0" y="2948305"/>
            <a:ext cx="1219136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en-US" sz="2800" b="0">
                <a:solidFill>
                  <a:srgbClr val="00000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In Bio-potash process there is no chance of water as well as air pollution.</a:t>
            </a:r>
            <a:endParaRPr lang="en-US" sz="2800" b="0">
              <a:solidFill>
                <a:srgbClr val="00000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0" y="4297680"/>
            <a:ext cx="1219136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just"/>
            <a:r>
              <a:rPr lang="en-US" sz="2800" b="0">
                <a:solidFill>
                  <a:srgbClr val="00000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The existing capacity of boiler will be sufficient to meet steam demand of juice concentration, ethanol production &amp; bio potash from spent wash.</a:t>
            </a:r>
            <a:endParaRPr lang="en-US" sz="2800" b="0">
              <a:solidFill>
                <a:srgbClr val="00000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0" y="43815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1901825" y="165100"/>
            <a:ext cx="8566785" cy="789940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Profit &amp; Loss Analysis of  Plantation White Sugar &amp; Ethanol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2" name="Table 1"/>
          <p:cNvGraphicFramePr/>
          <p:nvPr/>
        </p:nvGraphicFramePr>
        <p:xfrm>
          <a:off x="402590" y="1376680"/>
          <a:ext cx="11564620" cy="5563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0185"/>
                <a:gridCol w="5161280"/>
                <a:gridCol w="2032000"/>
                <a:gridCol w="2891155"/>
              </a:tblGrid>
              <a:tr h="36576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Sr.No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Unit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Quantity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3784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Crushing Capacity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TCD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1250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3657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Min.working days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day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3657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Recovery % cane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%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10.5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3657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Filer cake % cane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%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3.5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37782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Final Molasses % cane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%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4.5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3657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Ethanol production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L/Tcane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73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3657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Cane crushed per season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MT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150000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3657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  <a:sym typeface="+mn-ea"/>
                        </a:rPr>
                        <a:t>Price of bagasse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  <a:sym typeface="+mn-ea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Rs/Kg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2.00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391795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  <a:sym typeface="+mn-ea"/>
                        </a:rPr>
                        <a:t>Price of Filter cake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  <a:sym typeface="+mn-ea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Rs/Kg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0.70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3657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  <a:sym typeface="+mn-ea"/>
                        </a:rPr>
                        <a:t>Price of Final Molasses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  <a:sym typeface="+mn-ea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Rs/Kg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7.00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3657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Price of Sugar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Rs/Kg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33.00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365760"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Procurement price of ethanol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Rs/L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>
                        <a:buNone/>
                      </a:pPr>
                      <a:r>
                        <a:rPr lang="en-US" sz="20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65.61</a:t>
                      </a:r>
                      <a:endParaRPr lang="en-US" sz="20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Rectangles 7"/>
          <p:cNvSpPr/>
          <p:nvPr/>
        </p:nvSpPr>
        <p:spPr>
          <a:xfrm>
            <a:off x="4364355" y="955040"/>
            <a:ext cx="3998595" cy="42164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p>
            <a:pPr algn="l"/>
            <a:r>
              <a:rPr lang="en-US" sz="2800">
                <a:latin typeface="Bookman Old Style" panose="02050604050505020204" charset="0"/>
                <a:cs typeface="Bookman Old Style" panose="02050604050505020204" charset="0"/>
              </a:rPr>
              <a:t>General Information:</a:t>
            </a:r>
            <a:endParaRPr lang="en-US" sz="2800"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0" y="43815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1901825" y="165100"/>
            <a:ext cx="8566785" cy="789940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Production Cost of  plantation white sugar analysis based on sugar cane 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2" name="Table 1"/>
          <p:cNvGraphicFramePr/>
          <p:nvPr/>
        </p:nvGraphicFramePr>
        <p:xfrm>
          <a:off x="313690" y="1614805"/>
          <a:ext cx="11564620" cy="50634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0185"/>
                <a:gridCol w="5161280"/>
                <a:gridCol w="2032000"/>
                <a:gridCol w="2891155"/>
              </a:tblGrid>
              <a:tr h="400050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Sr.No</a:t>
                      </a:r>
                      <a:endParaRPr lang="en-US" sz="24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sz="2400" b="0">
                          <a:solidFill>
                            <a:schemeClr val="tx1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2400" b="0">
                        <a:solidFill>
                          <a:schemeClr val="tx1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</a:txBody>
                  <a:tcPr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Per ton inRs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1.50 lakh ton / season Rs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4000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Cane price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3202.00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480300000.00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4000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Power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16500000.00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73152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Chemicals (process + cleaning +ETP)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78.00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11700000.00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4000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Salary &amp; wages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210.00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31500000.00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4000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Packing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5250000.00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4000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Repair &amp; maintannance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125.00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18750000.00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4000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Overhead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13500000.00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4000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Depreciation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7500000.00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4000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Interest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15000000.00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  <a:tr h="40005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 production cost(A)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4000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600000000.00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L>
                    <a:lnR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R>
                    <a:lnT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T>
                    <a:lnB w="57150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0" y="43815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1901825" y="165100"/>
            <a:ext cx="8566785" cy="624205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Income from sugar &amp; by-products 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2" name="Table 1"/>
          <p:cNvGraphicFramePr/>
          <p:nvPr/>
        </p:nvGraphicFramePr>
        <p:xfrm>
          <a:off x="208280" y="1798955"/>
          <a:ext cx="11774805" cy="4074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0450"/>
                <a:gridCol w="2629535"/>
                <a:gridCol w="1545590"/>
                <a:gridCol w="2044065"/>
                <a:gridCol w="1787525"/>
                <a:gridCol w="2707640"/>
              </a:tblGrid>
              <a:tr h="711835"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Sr.No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Rate /kg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Prod.Kg/MT cane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Price/Ton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cs typeface="Bookman Old Style" panose="02050604050505020204" charset="0"/>
                      </a:endParaRPr>
                    </a:p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 in RS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Price/season in RS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413385">
                <a:tc>
                  <a:txBody>
                    <a:bodyPr/>
                    <a:p>
                      <a:pPr indent="0" algn="ctr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Sugar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33.00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105.00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3465.00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519750000.00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575310">
                <a:tc>
                  <a:txBody>
                    <a:bodyPr/>
                    <a:p>
                      <a:pPr indent="0" algn="ctr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Filter cake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5250000.00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755650">
                <a:tc>
                  <a:txBody>
                    <a:bodyPr/>
                    <a:p>
                      <a:pPr indent="0" algn="ctr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Final molasses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45.00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405.00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60750000.00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413385">
                <a:tc>
                  <a:txBody>
                    <a:bodyPr/>
                    <a:p>
                      <a:pPr indent="0" algn="ctr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Bagasse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  <a:tr h="413385">
                <a:tc>
                  <a:txBody>
                    <a:bodyPr/>
                    <a:p>
                      <a:pPr indent="0" algn="ctr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3985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50000"/>
                        </a:lnSpc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597750000.00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chemeClr val="tx1"/>
                      </a:solidFill>
                      <a:prstDash val="solid"/>
                    </a:lnL>
                    <a:lnR w="57150">
                      <a:solidFill>
                        <a:schemeClr val="tx1"/>
                      </a:solidFill>
                      <a:prstDash val="solid"/>
                    </a:lnR>
                    <a:lnT w="57150">
                      <a:solidFill>
                        <a:schemeClr val="tx1"/>
                      </a:solidFill>
                      <a:prstDash val="solid"/>
                    </a:lnT>
                    <a:lnB w="57150">
                      <a:solidFill>
                        <a:schemeClr val="tx1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0" y="43815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1901825" y="165100"/>
            <a:ext cx="8566785" cy="624205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Production cost of ethanol 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2" name="Table 1"/>
          <p:cNvGraphicFramePr/>
          <p:nvPr/>
        </p:nvGraphicFramePr>
        <p:xfrm>
          <a:off x="260985" y="1241425"/>
          <a:ext cx="11670030" cy="5257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6020"/>
                <a:gridCol w="4816475"/>
                <a:gridCol w="2491740"/>
                <a:gridCol w="3185795"/>
              </a:tblGrid>
              <a:tr h="497205">
                <a:tc>
                  <a:txBody>
                    <a:bodyPr/>
                    <a:p>
                      <a:pPr indent="0">
                        <a:lnSpc>
                          <a:spcPct val="10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Sr.No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0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0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Per ton inRs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lnSpc>
                          <a:spcPct val="100000"/>
                        </a:lnSpc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1.50lakh ton  Rs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</a:tr>
              <a:tr h="35179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Cane price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3202.00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480300000.00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</a:tr>
              <a:tr h="3638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Power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170.00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25500000.00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</a:tr>
              <a:tr h="42799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Chemicals (process+ cleaning+ETP)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7500000.00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</a:tr>
              <a:tr h="34290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fuel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150.00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22500000.00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</a:tr>
              <a:tr h="38671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Salary &amp; wages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190.00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28500000.00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</a:tr>
              <a:tr h="38290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Packing 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1500000.00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</a:tr>
              <a:tr h="3911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Repair &amp; maintannance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15000000.00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</a:tr>
              <a:tr h="42735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Overhead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13500000.00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</a:tr>
              <a:tr h="39116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9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Depreciation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</a:tr>
              <a:tr h="403225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Interest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30000000.00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</a:tr>
              <a:tr h="548640">
                <a:tc>
                  <a:txBody>
                    <a:bodyPr/>
                    <a:p>
                      <a:pPr indent="0" algn="ctr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11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 production cost(A)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4170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622500000.00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FFFF00"/>
                      </a:solidFill>
                      <a:prstDash val="solid"/>
                    </a:lnL>
                    <a:lnR w="57150">
                      <a:solidFill>
                        <a:srgbClr val="FFFF00"/>
                      </a:solidFill>
                      <a:prstDash val="solid"/>
                    </a:lnR>
                    <a:lnT w="57150">
                      <a:solidFill>
                        <a:srgbClr val="FFFF00"/>
                      </a:solidFill>
                      <a:prstDash val="solid"/>
                    </a:lnT>
                    <a:lnB w="57150">
                      <a:solidFill>
                        <a:srgbClr val="FFFF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0" y="44450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2019300" y="184150"/>
            <a:ext cx="8195945" cy="696595"/>
          </a:xfrm>
        </p:spPr>
        <p:txBody>
          <a:bodyPr>
            <a:noAutofit/>
          </a:bodyPr>
          <a:p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How EBPP as Sanjivani to  sugar mills 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04" name="Text Box 103"/>
          <p:cNvSpPr txBox="1"/>
          <p:nvPr/>
        </p:nvSpPr>
        <p:spPr>
          <a:xfrm>
            <a:off x="119380" y="1241425"/>
            <a:ext cx="12072620" cy="54775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charset="0"/>
              <a:buNone/>
            </a:pPr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Facts: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342900" indent="-342900">
              <a:lnSpc>
                <a:spcPct val="100000"/>
              </a:lnSpc>
              <a:buFont typeface="Wingdings" panose="05000000000000000000" charset="0"/>
              <a:buChar char="q"/>
            </a:pPr>
            <a:r>
              <a:rPr lang="en-US" sz="28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 Struggling financial crisis due to higher cost of production.</a:t>
            </a:r>
            <a:endParaRPr lang="en-US" sz="2800" b="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q"/>
            </a:pPr>
            <a:r>
              <a:rPr lang="en-US" sz="28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 Affected by  climate cyclic condition.</a:t>
            </a:r>
            <a:endParaRPr lang="en-US" sz="2800" b="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q"/>
            </a:pPr>
            <a:r>
              <a:rPr lang="en-US" sz="28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Conventional type   Equipment &amp; </a:t>
            </a:r>
            <a:r>
              <a:rPr lang="en-US" sz="280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process </a:t>
            </a:r>
            <a:r>
              <a:rPr lang="en-US" sz="28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 followed by sugar mill to produce sugar. </a:t>
            </a:r>
            <a:endParaRPr lang="en-US" sz="2800" b="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q"/>
            </a:pPr>
            <a:r>
              <a:rPr lang="en-US" sz="28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Efficiency of small sugar mills are not satisfactory.</a:t>
            </a:r>
            <a:endParaRPr lang="en-US" sz="2800" b="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q"/>
            </a:pPr>
            <a:r>
              <a:rPr lang="en-US" sz="28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Total sugar loss % cane is higher  because unable to implement morden technology.</a:t>
            </a:r>
            <a:endParaRPr lang="en-US" sz="2800" b="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q"/>
            </a:pPr>
            <a:r>
              <a:rPr lang="en-US" sz="28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Cumulative loss leads to Industry sick.</a:t>
            </a:r>
            <a:endParaRPr lang="en-US" sz="2800" b="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0" y="43815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1901825" y="165100"/>
            <a:ext cx="8566785" cy="624205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Income from ethanol &amp; Bio-potash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 ( syrup route)  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2" name="Table 1"/>
          <p:cNvGraphicFramePr/>
          <p:nvPr/>
        </p:nvGraphicFramePr>
        <p:xfrm>
          <a:off x="208280" y="1557655"/>
          <a:ext cx="11774805" cy="3046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0450"/>
                <a:gridCol w="2629535"/>
                <a:gridCol w="1545590"/>
                <a:gridCol w="2044065"/>
                <a:gridCol w="1787525"/>
                <a:gridCol w="2707640"/>
              </a:tblGrid>
              <a:tr h="74676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Sr.No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Particulars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Rate /kg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Production /ton cane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Price/ton in RS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Price/season in RS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</a:tr>
              <a:tr h="4133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Ethanol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65.61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73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4789.53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718429500.00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</a:tr>
              <a:tr h="57531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Filter cake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35.00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5250000.00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</a:tr>
              <a:tr h="483870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3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Bagasse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80.00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12000000.00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</a:tr>
              <a:tr h="4133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4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Bio-Potash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6.50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20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130.00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19500000.00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</a:tr>
              <a:tr h="413385"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0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</a:t>
                      </a:r>
                      <a:endParaRPr lang="en-US" sz="2400" b="0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Total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 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 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5034.53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/>
                    <a:p>
                      <a:pPr indent="0">
                        <a:buNone/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Bookman Old Style" panose="02050604050505020204" charset="0"/>
                          <a:cs typeface="Bookman Old Style" panose="02050604050505020204" charset="0"/>
                        </a:rPr>
                        <a:t>755179500.00</a:t>
                      </a:r>
                      <a:endParaRPr lang="en-US" sz="2400" b="1">
                        <a:solidFill>
                          <a:srgbClr val="000000"/>
                        </a:solidFill>
                        <a:latin typeface="Bookman Old Style" panose="02050604050505020204" charset="0"/>
                        <a:ea typeface="Arial" panose="020B0604020202020204" pitchFamily="34" charset="0"/>
                        <a:cs typeface="Bookman Old Style" panose="02050604050505020204" charset="0"/>
                      </a:endParaRPr>
                    </a:p>
                  </a:txBody>
                  <a:tcPr marL="68580" marR="68580" marT="0" marB="0" vert="horz" anchor="t" anchorCtr="0">
                    <a:lnL w="57150">
                      <a:solidFill>
                        <a:srgbClr val="0070C0"/>
                      </a:solidFill>
                      <a:prstDash val="solid"/>
                    </a:lnL>
                    <a:lnR w="57150">
                      <a:solidFill>
                        <a:srgbClr val="0070C0"/>
                      </a:solidFill>
                      <a:prstDash val="solid"/>
                    </a:lnR>
                    <a:lnT w="57150">
                      <a:solidFill>
                        <a:srgbClr val="0070C0"/>
                      </a:solidFill>
                      <a:prstDash val="solid"/>
                    </a:lnT>
                    <a:lnB w="57150">
                      <a:solidFill>
                        <a:srgbClr val="0070C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Text Box 3"/>
          <p:cNvSpPr txBox="1"/>
          <p:nvPr/>
        </p:nvSpPr>
        <p:spPr>
          <a:xfrm>
            <a:off x="208280" y="5031105"/>
            <a:ext cx="1188466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>
              <a:buFont typeface="Wingdings" panose="05000000000000000000" charset="0"/>
              <a:buChar char="v"/>
            </a:pPr>
            <a:r>
              <a:rPr lang="en-US" sz="2200" b="1">
                <a:solidFill>
                  <a:srgbClr val="7030A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Losses by  white sugar production =Rs60,00,00,000.00 - Rs59,77,50,000.00  =Rs 22,50,000.00</a:t>
            </a:r>
            <a:endParaRPr lang="en-US" sz="2200" b="1">
              <a:solidFill>
                <a:srgbClr val="7030A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208280" y="5921375"/>
            <a:ext cx="11774805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>
              <a:buFont typeface="Wingdings" panose="05000000000000000000" charset="0"/>
              <a:buChar char="v"/>
            </a:pPr>
            <a:r>
              <a:rPr lang="en-US" sz="2200" b="1">
                <a:solidFill>
                  <a:srgbClr val="FF000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Profit by ethanol production    = Rs75,51,79,500.00 - Rs 62,25,00,000.00  </a:t>
            </a:r>
            <a:endParaRPr lang="en-US" sz="2200" b="1">
              <a:solidFill>
                <a:srgbClr val="FF000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  <a:p>
            <a:pPr indent="0"/>
            <a:r>
              <a:rPr lang="en-US" sz="2200" b="1">
                <a:solidFill>
                  <a:srgbClr val="FF000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 = Rs12,96,79,500.00</a:t>
            </a:r>
            <a:endParaRPr lang="en-US" sz="2200" b="1">
              <a:solidFill>
                <a:srgbClr val="FF000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0" y="43815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1901825" y="165100"/>
            <a:ext cx="8566785" cy="624205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Conclusion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208280" y="1455420"/>
            <a:ext cx="1188466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>
              <a:buFont typeface="Wingdings" panose="05000000000000000000" charset="0"/>
              <a:buChar char="v"/>
            </a:pPr>
            <a:r>
              <a:rPr lang="en-US" sz="2200" b="1">
                <a:solidFill>
                  <a:srgbClr val="00B05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Standalone Small capacity sugar mills faced cumulative loss due to climatic impacts , higher overheads hence higher production cost . </a:t>
            </a:r>
            <a:endParaRPr lang="en-US" sz="2200" b="1">
              <a:solidFill>
                <a:srgbClr val="00B05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262890" y="4402455"/>
            <a:ext cx="11774805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>
              <a:buFont typeface="Wingdings" panose="05000000000000000000" charset="0"/>
              <a:buChar char="v"/>
            </a:pPr>
            <a:r>
              <a:rPr lang="en-US" sz="2200" b="1">
                <a:solidFill>
                  <a:srgbClr val="FF000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Profit from ethanol production  per year  will be approximately Rs 12.97 crores for 1250TCD sugar mill</a:t>
            </a:r>
            <a:endParaRPr lang="en-US" sz="2200" b="1">
              <a:solidFill>
                <a:srgbClr val="FF000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208280" y="2437765"/>
            <a:ext cx="1188466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>
              <a:buFont typeface="Wingdings" panose="05000000000000000000" charset="0"/>
              <a:buChar char="v"/>
            </a:pPr>
            <a:r>
              <a:rPr lang="en-US" sz="2200" b="1">
                <a:solidFill>
                  <a:srgbClr val="7030A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To Over come  from this adversed financial situation ,sugar mill should avail the advantage of  Govt polices encrouging for ethanol production.</a:t>
            </a:r>
            <a:endParaRPr lang="en-US" sz="2200" b="1">
              <a:solidFill>
                <a:srgbClr val="7030A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307340" y="3420110"/>
            <a:ext cx="1188466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>
              <a:buFont typeface="Wingdings" panose="05000000000000000000" charset="0"/>
              <a:buChar char="v"/>
            </a:pPr>
            <a:r>
              <a:rPr lang="en-US" sz="2200" b="1">
                <a:solidFill>
                  <a:srgbClr val="00206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Government of  India  shall take proper initiatives for small capacity sugar mills with respect to financial assistance for installation of distillery .</a:t>
            </a:r>
            <a:endParaRPr lang="en-US" sz="2200" b="1">
              <a:solidFill>
                <a:srgbClr val="00206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9" name="Text Box 8"/>
          <p:cNvSpPr txBox="1"/>
          <p:nvPr/>
        </p:nvSpPr>
        <p:spPr>
          <a:xfrm>
            <a:off x="297815" y="5278755"/>
            <a:ext cx="11774805" cy="14452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>
              <a:buFont typeface="Wingdings" panose="05000000000000000000" charset="0"/>
              <a:buChar char="v"/>
            </a:pPr>
            <a:r>
              <a:rPr lang="en-US" sz="2200" b="1">
                <a:solidFill>
                  <a:schemeClr val="accent1">
                    <a:lumMod val="75000"/>
                  </a:schemeClr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Sugar mill will financial sustain, financial backbone will stronge ,source generate for rural employment , education &amp; health.</a:t>
            </a:r>
            <a:endParaRPr lang="en-US" sz="2200" b="1">
              <a:solidFill>
                <a:schemeClr val="accent1">
                  <a:lumMod val="75000"/>
                </a:schemeClr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  <a:p>
            <a:pPr marL="342900" indent="-342900">
              <a:buFont typeface="Wingdings" panose="05000000000000000000" charset="0"/>
              <a:buChar char="v"/>
            </a:pPr>
            <a:r>
              <a:rPr lang="en-US" sz="2200" b="1">
                <a:solidFill>
                  <a:srgbClr val="FF0000"/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From the above discussion it can be concluded that EBPP is Sanjibani for small capacity sugar mill</a:t>
            </a:r>
            <a:endParaRPr lang="en-US" sz="2200" b="1">
              <a:solidFill>
                <a:srgbClr val="FF0000"/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0" y="43815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1901825" y="165100"/>
            <a:ext cx="8566785" cy="624205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Acknowledgment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153670" y="2194560"/>
            <a:ext cx="11884660" cy="7683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buFont typeface="Wingdings" panose="05000000000000000000" charset="0"/>
              <a:buNone/>
            </a:pPr>
            <a:r>
              <a:rPr lang="en-US" sz="2200" b="1">
                <a:solidFill>
                  <a:schemeClr val="accent6">
                    <a:lumMod val="50000"/>
                  </a:schemeClr>
                </a:solidFill>
                <a:latin typeface="Bookman Old Style" panose="02050604050505020204" charset="0"/>
                <a:ea typeface="SimSun" panose="02010600030101010101" pitchFamily="2" charset="-122"/>
                <a:cs typeface="Bookman Old Style" panose="02050604050505020204" charset="0"/>
              </a:rPr>
              <a:t>We Thanks to our the Director General of Vasantdada Sugar Institute, Pune for allowing  to publish this paper, </a:t>
            </a:r>
            <a:endParaRPr lang="en-US" sz="2200" b="1">
              <a:solidFill>
                <a:schemeClr val="accent6">
                  <a:lumMod val="50000"/>
                </a:schemeClr>
              </a:solidFill>
              <a:latin typeface="Bookman Old Style" panose="02050604050505020204" charset="0"/>
              <a:ea typeface="SimSun" panose="02010600030101010101" pitchFamily="2" charset="-122"/>
              <a:cs typeface="Bookman Old Style" panose="02050604050505020204" charset="0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3472815" y="3387725"/>
            <a:ext cx="2997200" cy="14452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algn="ctr">
              <a:buFont typeface="Wingdings" panose="05000000000000000000" charset="0"/>
              <a:buNone/>
            </a:pPr>
            <a:r>
              <a:rPr lang="en-US" sz="8800" b="1">
                <a:solidFill>
                  <a:schemeClr val="accent6">
                    <a:lumMod val="50000"/>
                  </a:schemeClr>
                </a:solidFill>
                <a:latin typeface="Blackadder ITC" panose="04020505051007020D02" charset="0"/>
                <a:ea typeface="SimSun" panose="02010600030101010101" pitchFamily="2" charset="-122"/>
                <a:cs typeface="Blackadder ITC" panose="04020505051007020D02" charset="0"/>
              </a:rPr>
              <a:t>Thanks</a:t>
            </a:r>
            <a:endParaRPr lang="en-US" sz="8800" b="1">
              <a:solidFill>
                <a:schemeClr val="accent6">
                  <a:lumMod val="50000"/>
                </a:schemeClr>
              </a:solidFill>
              <a:latin typeface="Blackadder ITC" panose="04020505051007020D02" charset="0"/>
              <a:ea typeface="SimSun" panose="02010600030101010101" pitchFamily="2" charset="-122"/>
              <a:cs typeface="Blackadder ITC" panose="04020505051007020D02" charset="0"/>
            </a:endParaRPr>
          </a:p>
        </p:txBody>
      </p:sp>
      <p:pic>
        <p:nvPicPr>
          <p:cNvPr id="3" name="Picture 1" descr="IMG_2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" y="3082925"/>
            <a:ext cx="3471545" cy="33343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0" y="43815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2019300" y="184150"/>
            <a:ext cx="8195945" cy="696595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Present Scenario of Sugar Mills in India 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04" name="Text Box 103"/>
          <p:cNvSpPr txBox="1"/>
          <p:nvPr/>
        </p:nvSpPr>
        <p:spPr>
          <a:xfrm>
            <a:off x="247650" y="1241425"/>
            <a:ext cx="11944350" cy="51054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Font typeface="Wingdings" panose="05000000000000000000" charset="0"/>
              <a:buNone/>
            </a:pPr>
            <a:r>
              <a:rPr lang="en-US" sz="26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Oppertunities as sanjivani:</a:t>
            </a:r>
            <a:endParaRPr lang="en-US" sz="26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lnSpc>
                <a:spcPct val="150000"/>
              </a:lnSpc>
              <a:spcBef>
                <a:spcPts val="0"/>
              </a:spcBef>
              <a:spcAft>
                <a:spcPts val="100"/>
              </a:spcAft>
              <a:buFont typeface="Wingdings" panose="05000000000000000000" charset="0"/>
              <a:buChar char="v"/>
            </a:pPr>
            <a:r>
              <a:rPr lang="en-US" sz="28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Ethanol blending petrol programme(E20-2025).</a:t>
            </a:r>
            <a:endParaRPr lang="en-US" sz="2800" b="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Font typeface="Wingdings" panose="05000000000000000000" charset="0"/>
              <a:buChar char="v"/>
            </a:pPr>
            <a:r>
              <a:rPr lang="en-US" sz="28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Higher price of ethanol from cane juice/thick juice/Sugar syrup as compared to other feed stock.</a:t>
            </a:r>
            <a:endParaRPr lang="en-US" sz="2800" b="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Font typeface="Wingdings" panose="05000000000000000000" charset="0"/>
              <a:buChar char="v"/>
            </a:pPr>
            <a:r>
              <a:rPr lang="en-US" sz="28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Bagasse/ steam saving at sugar mill at the time of feed stock diversion..</a:t>
            </a:r>
            <a:endParaRPr lang="en-US" sz="2800" b="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Font typeface="Wingdings" panose="05000000000000000000" charset="0"/>
              <a:buChar char="v"/>
            </a:pPr>
            <a:r>
              <a:rPr lang="en-US" sz="28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Capacity  </a:t>
            </a:r>
            <a:r>
              <a:rPr lang="en-US" sz="280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enhancement </a:t>
            </a:r>
            <a:r>
              <a:rPr lang="en-US" sz="28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of sugar mill.</a:t>
            </a:r>
            <a:endParaRPr lang="en-US" sz="2800" b="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Font typeface="Wingdings" panose="05000000000000000000" charset="0"/>
              <a:buChar char="v"/>
            </a:pPr>
            <a:r>
              <a:rPr lang="en-US" sz="28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No back log in cash flow from venders(OMCs).</a:t>
            </a:r>
            <a:endParaRPr lang="en-US" sz="2800" b="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Font typeface="Wingdings" panose="05000000000000000000" charset="0"/>
              <a:buChar char="v"/>
            </a:pPr>
            <a:r>
              <a:rPr lang="en-US" sz="28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Cane payment in time to cane growers.</a:t>
            </a:r>
            <a:endParaRPr lang="en-US" sz="2800" b="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  <a:buFont typeface="Wingdings" panose="05000000000000000000" charset="0"/>
              <a:buChar char="v"/>
            </a:pPr>
            <a:r>
              <a:rPr lang="en-US" sz="28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EBPP is taking sugar mills from financial distress in 2018-19 to the stage of self-sufficiency in 2021-22. </a:t>
            </a:r>
            <a:endParaRPr lang="en-US" sz="2800" b="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0" y="44450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1869440" y="44450"/>
            <a:ext cx="8566785" cy="953135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Achievemnt of Inian Sugar mills - 2021-22 FYS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2" name="Text Box 1"/>
          <p:cNvSpPr txBox="1"/>
          <p:nvPr/>
        </p:nvSpPr>
        <p:spPr>
          <a:xfrm>
            <a:off x="175895" y="1533525"/>
            <a:ext cx="983297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342900" indent="-342900">
              <a:buFont typeface="Wingdings" panose="05000000000000000000" charset="0"/>
              <a:buChar char="Ø"/>
            </a:pPr>
            <a:r>
              <a:rPr lang="en-US" sz="2800" b="0">
                <a:solidFill>
                  <a:srgbClr val="FF0000"/>
                </a:solidFill>
                <a:latin typeface="Bookman Old Style" panose="02050604050505020204" charset="0"/>
                <a:cs typeface="Bookman Old Style" panose="02050604050505020204" charset="0"/>
              </a:rPr>
              <a:t>India emerges as the world’s largest producer</a:t>
            </a:r>
            <a:endParaRPr lang="en-US" sz="2800" b="0">
              <a:solidFill>
                <a:srgbClr val="FF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175895" y="2250440"/>
            <a:ext cx="103905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457200" indent="-457200">
              <a:buFont typeface="Wingdings" panose="05000000000000000000" charset="0"/>
              <a:buChar char="Ø"/>
            </a:pPr>
            <a:r>
              <a:rPr lang="en-US" sz="2800" b="0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world’s 2nd largest exporter of sugar-109.8LMT sugar</a:t>
            </a:r>
            <a:endParaRPr lang="en-US" sz="2800" b="0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175895" y="2966720"/>
            <a:ext cx="983297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457200" indent="-457200">
              <a:buFont typeface="Wingdings" panose="05000000000000000000" charset="0"/>
              <a:buChar char="Ø"/>
            </a:pPr>
            <a:r>
              <a:rPr lang="en-US" sz="2800" b="0">
                <a:solidFill>
                  <a:srgbClr val="00B050"/>
                </a:solidFill>
                <a:latin typeface="Bookman Old Style" panose="02050604050505020204" charset="0"/>
                <a:cs typeface="Bookman Old Style" panose="02050604050505020204" charset="0"/>
              </a:rPr>
              <a:t>359 LMT sugar  produced</a:t>
            </a:r>
            <a:endParaRPr lang="en-US" sz="2800" b="0">
              <a:solidFill>
                <a:srgbClr val="00B05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6" name="Text Box 5"/>
          <p:cNvSpPr txBox="1"/>
          <p:nvPr/>
        </p:nvSpPr>
        <p:spPr>
          <a:xfrm>
            <a:off x="175895" y="3797300"/>
            <a:ext cx="9832975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457200" indent="-457200">
              <a:buFont typeface="Wingdings" panose="05000000000000000000" charset="0"/>
              <a:buChar char="Ø"/>
            </a:pP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35 LMT sugar  diverted for ethanol production</a:t>
            </a:r>
            <a:endParaRPr lang="en-US" sz="2800" b="0"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7" name="Text Box 6"/>
          <p:cNvSpPr txBox="1"/>
          <p:nvPr/>
        </p:nvSpPr>
        <p:spPr>
          <a:xfrm>
            <a:off x="175895" y="5905500"/>
            <a:ext cx="1094867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457200" indent="-457200">
              <a:buFont typeface="Wingdings" panose="05000000000000000000" charset="0"/>
              <a:buChar char="Ø"/>
            </a:pPr>
            <a:r>
              <a:rPr lang="en-US" sz="2800" b="0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</a:rPr>
              <a:t>Sugar mill are cleared 95% of  cane payment  by end of the season 2021-22(19 JAN 2023)</a:t>
            </a:r>
            <a:endParaRPr lang="en-US" sz="2800" b="0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8" name="Text Box 7"/>
          <p:cNvSpPr txBox="1"/>
          <p:nvPr/>
        </p:nvSpPr>
        <p:spPr>
          <a:xfrm>
            <a:off x="175895" y="4627880"/>
            <a:ext cx="10648950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457200" indent="-457200">
              <a:buFont typeface="Wingdings" panose="05000000000000000000" charset="0"/>
              <a:buChar char="Ø"/>
            </a:pPr>
            <a:r>
              <a:rPr lang="en-US" sz="2800" b="0">
                <a:solidFill>
                  <a:srgbClr val="0070C0"/>
                </a:solidFill>
                <a:latin typeface="Bookman Old Style" panose="02050604050505020204" charset="0"/>
                <a:cs typeface="Bookman Old Style" panose="02050604050505020204" charset="0"/>
              </a:rPr>
              <a:t>The revenue generated ₹ 18,000 crore from sugar exports &amp; ₹ 81796 crore from ethanol production</a:t>
            </a:r>
            <a:endParaRPr lang="en-US" sz="2800" b="0">
              <a:solidFill>
                <a:srgbClr val="0070C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67310" y="0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2019300" y="184150"/>
            <a:ext cx="8195945" cy="802005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Fair and Remunerative Price (FRP)’ of sugarcane 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2" name="Flowchart: Magnetic Disk 1"/>
          <p:cNvSpPr/>
          <p:nvPr/>
        </p:nvSpPr>
        <p:spPr>
          <a:xfrm>
            <a:off x="1035685" y="5013960"/>
            <a:ext cx="743585" cy="412750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200" b="1">
                <a:sym typeface="+mn-ea"/>
              </a:rPr>
              <a:t>2010-11</a:t>
            </a:r>
            <a:endParaRPr lang="en-US" sz="1200" b="1">
              <a:sym typeface="+mn-ea"/>
            </a:endParaRPr>
          </a:p>
        </p:txBody>
      </p:sp>
      <p:sp>
        <p:nvSpPr>
          <p:cNvPr id="9" name="Flowchart: Magnetic Disk 8"/>
          <p:cNvSpPr/>
          <p:nvPr/>
        </p:nvSpPr>
        <p:spPr>
          <a:xfrm>
            <a:off x="5957570" y="3571875"/>
            <a:ext cx="760095" cy="412750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200" b="1">
                <a:sym typeface="+mn-ea"/>
              </a:rPr>
              <a:t>2016-17</a:t>
            </a:r>
            <a:endParaRPr lang="en-US" sz="1200" b="1">
              <a:sym typeface="+mn-ea"/>
            </a:endParaRPr>
          </a:p>
        </p:txBody>
      </p:sp>
      <p:sp>
        <p:nvSpPr>
          <p:cNvPr id="10" name="Flowchart: Sort 9"/>
          <p:cNvSpPr/>
          <p:nvPr/>
        </p:nvSpPr>
        <p:spPr>
          <a:xfrm>
            <a:off x="6228715" y="3176270"/>
            <a:ext cx="124460" cy="522605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957570" y="2872740"/>
            <a:ext cx="668020" cy="303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>
                <a:solidFill>
                  <a:schemeClr val="tx1"/>
                </a:solidFill>
                <a:sym typeface="+mn-ea"/>
              </a:rPr>
              <a:t>9.50</a:t>
            </a: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844030" y="2082165"/>
            <a:ext cx="803910" cy="38735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255</a:t>
            </a:r>
            <a:endParaRPr lang="en-US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13" name="Flowchart: Magnetic Disk 12"/>
          <p:cNvSpPr/>
          <p:nvPr/>
        </p:nvSpPr>
        <p:spPr>
          <a:xfrm>
            <a:off x="6842760" y="3369310"/>
            <a:ext cx="805180" cy="412750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400" b="1">
                <a:sym typeface="+mn-ea"/>
              </a:rPr>
              <a:t>2017-18</a:t>
            </a:r>
            <a:endParaRPr lang="en-US" sz="1400" b="1">
              <a:sym typeface="+mn-ea"/>
            </a:endParaRPr>
          </a:p>
        </p:txBody>
      </p:sp>
      <p:sp>
        <p:nvSpPr>
          <p:cNvPr id="14" name="Flowchart: Sort 13"/>
          <p:cNvSpPr/>
          <p:nvPr/>
        </p:nvSpPr>
        <p:spPr>
          <a:xfrm>
            <a:off x="7116445" y="2933065"/>
            <a:ext cx="124460" cy="522605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6844665" y="2629535"/>
            <a:ext cx="668020" cy="303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>
                <a:solidFill>
                  <a:schemeClr val="tx1"/>
                </a:solidFill>
                <a:sym typeface="+mn-ea"/>
              </a:rPr>
              <a:t>9.50</a:t>
            </a: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672195" y="1846580"/>
            <a:ext cx="760730" cy="38735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275</a:t>
            </a:r>
            <a:endParaRPr lang="en-US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10358755" y="1550670"/>
            <a:ext cx="774700" cy="38735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290</a:t>
            </a:r>
            <a:endParaRPr lang="en-US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22" name="Flowchart: Sort 21"/>
          <p:cNvSpPr/>
          <p:nvPr/>
        </p:nvSpPr>
        <p:spPr>
          <a:xfrm>
            <a:off x="337820" y="4698365"/>
            <a:ext cx="124460" cy="522605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7777480" y="1969770"/>
            <a:ext cx="803275" cy="38735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275</a:t>
            </a:r>
            <a:endParaRPr lang="en-US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25" name="Flowchart: Magnetic Disk 24"/>
          <p:cNvSpPr/>
          <p:nvPr/>
        </p:nvSpPr>
        <p:spPr>
          <a:xfrm>
            <a:off x="7769225" y="3231515"/>
            <a:ext cx="805180" cy="412750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400" b="1">
                <a:sym typeface="+mn-ea"/>
              </a:rPr>
              <a:t>2018-19</a:t>
            </a:r>
            <a:endParaRPr lang="en-US" sz="1400" b="1">
              <a:sym typeface="+mn-ea"/>
            </a:endParaRPr>
          </a:p>
        </p:txBody>
      </p:sp>
      <p:sp>
        <p:nvSpPr>
          <p:cNvPr id="26" name="Flowchart: Sort 25"/>
          <p:cNvSpPr/>
          <p:nvPr/>
        </p:nvSpPr>
        <p:spPr>
          <a:xfrm>
            <a:off x="8049895" y="2795270"/>
            <a:ext cx="149225" cy="522605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7" name="Rounded Rectangle 26"/>
          <p:cNvSpPr/>
          <p:nvPr/>
        </p:nvSpPr>
        <p:spPr>
          <a:xfrm>
            <a:off x="7778115" y="2491740"/>
            <a:ext cx="803275" cy="303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>
                <a:solidFill>
                  <a:schemeClr val="tx1"/>
                </a:solidFill>
              </a:rPr>
              <a:t>10.0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5956935" y="2329815"/>
            <a:ext cx="760730" cy="38735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230</a:t>
            </a:r>
            <a:endParaRPr lang="en-US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34" name="Flowchart: Sort 33"/>
          <p:cNvSpPr/>
          <p:nvPr/>
        </p:nvSpPr>
        <p:spPr>
          <a:xfrm>
            <a:off x="2811145" y="4017010"/>
            <a:ext cx="124460" cy="522605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7" name="Flowchart: Magnetic Disk 36"/>
          <p:cNvSpPr/>
          <p:nvPr/>
        </p:nvSpPr>
        <p:spPr>
          <a:xfrm>
            <a:off x="3401060" y="4208145"/>
            <a:ext cx="758825" cy="412750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200" b="1">
                <a:sym typeface="+mn-ea"/>
              </a:rPr>
              <a:t>2013-14</a:t>
            </a:r>
            <a:endParaRPr lang="en-US" sz="1200" b="1">
              <a:sym typeface="+mn-ea"/>
            </a:endParaRPr>
          </a:p>
        </p:txBody>
      </p:sp>
      <p:sp>
        <p:nvSpPr>
          <p:cNvPr id="38" name="Flowchart: Sort 37"/>
          <p:cNvSpPr/>
          <p:nvPr/>
        </p:nvSpPr>
        <p:spPr>
          <a:xfrm>
            <a:off x="3763010" y="3759200"/>
            <a:ext cx="124460" cy="522605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5" name="Flowchart: Magnetic Disk 44"/>
          <p:cNvSpPr/>
          <p:nvPr/>
        </p:nvSpPr>
        <p:spPr>
          <a:xfrm>
            <a:off x="5108575" y="3851275"/>
            <a:ext cx="805180" cy="412750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400" b="1">
                <a:sym typeface="+mn-ea"/>
              </a:rPr>
              <a:t>2015-16</a:t>
            </a:r>
            <a:endParaRPr lang="en-US" sz="1400" b="1">
              <a:sym typeface="+mn-ea"/>
            </a:endParaRPr>
          </a:p>
        </p:txBody>
      </p:sp>
      <p:sp>
        <p:nvSpPr>
          <p:cNvPr id="46" name="Flowchart: Sort 45"/>
          <p:cNvSpPr/>
          <p:nvPr/>
        </p:nvSpPr>
        <p:spPr>
          <a:xfrm>
            <a:off x="5380990" y="3397250"/>
            <a:ext cx="149225" cy="522605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7" name="Rounded Rectangle 46"/>
          <p:cNvSpPr/>
          <p:nvPr/>
        </p:nvSpPr>
        <p:spPr>
          <a:xfrm>
            <a:off x="5109210" y="3093720"/>
            <a:ext cx="697865" cy="27559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>
                <a:solidFill>
                  <a:schemeClr val="tx1"/>
                </a:solidFill>
                <a:sym typeface="+mn-ea"/>
              </a:rPr>
              <a:t>9.50</a:t>
            </a:r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5056505" y="2587625"/>
            <a:ext cx="803275" cy="38735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230</a:t>
            </a:r>
            <a:endParaRPr lang="en-US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49" name="Flowchart: Magnetic Disk 48"/>
          <p:cNvSpPr/>
          <p:nvPr/>
        </p:nvSpPr>
        <p:spPr>
          <a:xfrm>
            <a:off x="10358120" y="2806700"/>
            <a:ext cx="775970" cy="436880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200" b="1"/>
              <a:t>2021-22</a:t>
            </a:r>
            <a:endParaRPr lang="en-US" sz="1200" b="1"/>
          </a:p>
        </p:txBody>
      </p:sp>
      <p:sp>
        <p:nvSpPr>
          <p:cNvPr id="50" name="Flowchart: Sort 49"/>
          <p:cNvSpPr/>
          <p:nvPr/>
        </p:nvSpPr>
        <p:spPr>
          <a:xfrm>
            <a:off x="10630535" y="2375535"/>
            <a:ext cx="124460" cy="522605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10358755" y="2072005"/>
            <a:ext cx="668020" cy="303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>
                <a:solidFill>
                  <a:schemeClr val="tx1"/>
                </a:solidFill>
                <a:sym typeface="+mn-ea"/>
              </a:rPr>
              <a:t>10.0</a:t>
            </a:r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>
            <a:off x="8674100" y="2334895"/>
            <a:ext cx="668020" cy="303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>
                <a:solidFill>
                  <a:schemeClr val="tx1"/>
                </a:solidFill>
                <a:sym typeface="+mn-ea"/>
              </a:rPr>
              <a:t>10.0</a:t>
            </a:r>
            <a:endParaRPr lang="en-US"/>
          </a:p>
        </p:txBody>
      </p:sp>
      <p:sp>
        <p:nvSpPr>
          <p:cNvPr id="56" name="Flowchart: Sort 55"/>
          <p:cNvSpPr/>
          <p:nvPr/>
        </p:nvSpPr>
        <p:spPr>
          <a:xfrm>
            <a:off x="8944610" y="2638425"/>
            <a:ext cx="124460" cy="522605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61" name="Flowchart: Magnetic Disk 60"/>
          <p:cNvSpPr/>
          <p:nvPr/>
        </p:nvSpPr>
        <p:spPr>
          <a:xfrm>
            <a:off x="67310" y="5202555"/>
            <a:ext cx="883920" cy="412750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400" b="1"/>
              <a:t>2009-10</a:t>
            </a:r>
            <a:endParaRPr lang="en-US" sz="1400" b="1"/>
          </a:p>
        </p:txBody>
      </p:sp>
      <p:sp>
        <p:nvSpPr>
          <p:cNvPr id="62" name="Flowchart: Magnetic Disk 61"/>
          <p:cNvSpPr/>
          <p:nvPr/>
        </p:nvSpPr>
        <p:spPr>
          <a:xfrm>
            <a:off x="8672830" y="3074670"/>
            <a:ext cx="760095" cy="412750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200" b="1">
                <a:sym typeface="+mn-ea"/>
              </a:rPr>
              <a:t>2019-20</a:t>
            </a:r>
            <a:endParaRPr lang="en-US" sz="1200" b="1">
              <a:sym typeface="+mn-ea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9547860" y="1612265"/>
            <a:ext cx="734060" cy="38735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285</a:t>
            </a:r>
            <a:endParaRPr lang="en-US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64" name="Rounded Rectangle 63"/>
          <p:cNvSpPr/>
          <p:nvPr/>
        </p:nvSpPr>
        <p:spPr>
          <a:xfrm>
            <a:off x="9548495" y="2100580"/>
            <a:ext cx="668020" cy="303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>
                <a:solidFill>
                  <a:schemeClr val="tx1"/>
                </a:solidFill>
                <a:sym typeface="+mn-ea"/>
              </a:rPr>
              <a:t>10.0</a:t>
            </a:r>
            <a:endParaRPr lang="en-US"/>
          </a:p>
        </p:txBody>
      </p:sp>
      <p:sp>
        <p:nvSpPr>
          <p:cNvPr id="79" name="Rounded Rectangle 78"/>
          <p:cNvSpPr/>
          <p:nvPr/>
        </p:nvSpPr>
        <p:spPr>
          <a:xfrm>
            <a:off x="2539365" y="3665855"/>
            <a:ext cx="668020" cy="303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>
                <a:solidFill>
                  <a:schemeClr val="tx1"/>
                </a:solidFill>
                <a:sym typeface="+mn-ea"/>
              </a:rPr>
              <a:t>9.50</a:t>
            </a:r>
            <a:endParaRPr lang="en-US"/>
          </a:p>
        </p:txBody>
      </p:sp>
      <p:sp>
        <p:nvSpPr>
          <p:cNvPr id="80" name="Rounded Rectangle 79"/>
          <p:cNvSpPr/>
          <p:nvPr/>
        </p:nvSpPr>
        <p:spPr>
          <a:xfrm>
            <a:off x="3491865" y="3444875"/>
            <a:ext cx="668020" cy="303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>
                <a:solidFill>
                  <a:schemeClr val="tx1"/>
                </a:solidFill>
                <a:sym typeface="+mn-ea"/>
              </a:rPr>
              <a:t>9.50</a:t>
            </a:r>
            <a:endParaRPr lang="en-US"/>
          </a:p>
        </p:txBody>
      </p:sp>
      <p:sp>
        <p:nvSpPr>
          <p:cNvPr id="81" name="Rounded Rectangle 80"/>
          <p:cNvSpPr/>
          <p:nvPr/>
        </p:nvSpPr>
        <p:spPr>
          <a:xfrm>
            <a:off x="950595" y="4327525"/>
            <a:ext cx="668020" cy="303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>
                <a:solidFill>
                  <a:schemeClr val="tx1"/>
                </a:solidFill>
              </a:rPr>
              <a:t>9.50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82" name="Rounded Rectangle 81"/>
          <p:cNvSpPr/>
          <p:nvPr/>
        </p:nvSpPr>
        <p:spPr>
          <a:xfrm>
            <a:off x="67310" y="4395470"/>
            <a:ext cx="668020" cy="303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>
                <a:solidFill>
                  <a:schemeClr val="tx1"/>
                </a:solidFill>
              </a:rPr>
              <a:t>9.50</a:t>
            </a:r>
            <a:endParaRPr lang="en-US">
              <a:solidFill>
                <a:schemeClr val="tx1"/>
              </a:solidFill>
            </a:endParaRPr>
          </a:p>
        </p:txBody>
      </p:sp>
      <p:sp>
        <p:nvSpPr>
          <p:cNvPr id="83" name="Oval 82"/>
          <p:cNvSpPr/>
          <p:nvPr/>
        </p:nvSpPr>
        <p:spPr>
          <a:xfrm>
            <a:off x="878205" y="3731895"/>
            <a:ext cx="826770" cy="431165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en-US" sz="1400" b="1">
                <a:solidFill>
                  <a:schemeClr val="tx1"/>
                </a:solidFill>
              </a:rPr>
              <a:t>139.12</a:t>
            </a:r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84" name="Oval 83"/>
          <p:cNvSpPr/>
          <p:nvPr/>
        </p:nvSpPr>
        <p:spPr>
          <a:xfrm>
            <a:off x="11260455" y="1331595"/>
            <a:ext cx="818515" cy="38735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4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305</a:t>
            </a:r>
            <a:endParaRPr lang="en-US" sz="1400" b="1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85" name="Oval 84"/>
          <p:cNvSpPr/>
          <p:nvPr/>
        </p:nvSpPr>
        <p:spPr>
          <a:xfrm>
            <a:off x="2539365" y="3147695"/>
            <a:ext cx="668020" cy="38735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400" b="1">
                <a:solidFill>
                  <a:schemeClr val="tx1"/>
                </a:solidFill>
              </a:rPr>
              <a:t>170</a:t>
            </a:r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86" name="Oval 85"/>
          <p:cNvSpPr/>
          <p:nvPr/>
        </p:nvSpPr>
        <p:spPr>
          <a:xfrm>
            <a:off x="3401060" y="2926715"/>
            <a:ext cx="758825" cy="38735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210</a:t>
            </a:r>
            <a:endParaRPr lang="en-US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87" name="Oval 86"/>
          <p:cNvSpPr/>
          <p:nvPr/>
        </p:nvSpPr>
        <p:spPr>
          <a:xfrm>
            <a:off x="19050" y="3868420"/>
            <a:ext cx="858520" cy="48006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400" b="1">
                <a:solidFill>
                  <a:schemeClr val="tx1"/>
                </a:solidFill>
              </a:rPr>
              <a:t>129.84</a:t>
            </a:r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91" name="Flowchart: Magnetic Disk 90"/>
          <p:cNvSpPr/>
          <p:nvPr/>
        </p:nvSpPr>
        <p:spPr>
          <a:xfrm>
            <a:off x="1704975" y="4620895"/>
            <a:ext cx="815975" cy="412750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400" b="1">
                <a:sym typeface="+mn-ea"/>
              </a:rPr>
              <a:t>2011-12</a:t>
            </a:r>
            <a:endParaRPr lang="en-US" sz="1400" b="1">
              <a:sym typeface="+mn-ea"/>
            </a:endParaRPr>
          </a:p>
        </p:txBody>
      </p:sp>
      <p:sp>
        <p:nvSpPr>
          <p:cNvPr id="92" name="Flowchart: Sort 91"/>
          <p:cNvSpPr/>
          <p:nvPr/>
        </p:nvSpPr>
        <p:spPr>
          <a:xfrm>
            <a:off x="2051050" y="4098290"/>
            <a:ext cx="124460" cy="522605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94" name="Rounded Rectangle 93"/>
          <p:cNvSpPr/>
          <p:nvPr/>
        </p:nvSpPr>
        <p:spPr>
          <a:xfrm>
            <a:off x="1779270" y="3794760"/>
            <a:ext cx="668020" cy="303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>
                <a:solidFill>
                  <a:schemeClr val="tx1"/>
                </a:solidFill>
                <a:sym typeface="+mn-ea"/>
              </a:rPr>
              <a:t>9.50</a:t>
            </a:r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1779270" y="3342005"/>
            <a:ext cx="669925" cy="38735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400" b="1">
                <a:solidFill>
                  <a:schemeClr val="tx1"/>
                </a:solidFill>
              </a:rPr>
              <a:t>145</a:t>
            </a:r>
            <a:endParaRPr lang="en-US" sz="1400" b="1">
              <a:solidFill>
                <a:schemeClr val="tx1"/>
              </a:solidFill>
            </a:endParaRPr>
          </a:p>
        </p:txBody>
      </p:sp>
      <p:sp>
        <p:nvSpPr>
          <p:cNvPr id="99" name="Flowchart: Sort 98"/>
          <p:cNvSpPr/>
          <p:nvPr/>
        </p:nvSpPr>
        <p:spPr>
          <a:xfrm>
            <a:off x="1222375" y="4646295"/>
            <a:ext cx="124460" cy="522605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01" name="Flowchart: Magnetic Disk 100"/>
          <p:cNvSpPr/>
          <p:nvPr/>
        </p:nvSpPr>
        <p:spPr>
          <a:xfrm>
            <a:off x="11259185" y="2736850"/>
            <a:ext cx="819785" cy="412750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400" b="1">
                <a:sym typeface="+mn-ea"/>
              </a:rPr>
              <a:t>2022-23</a:t>
            </a:r>
            <a:endParaRPr lang="en-US" sz="1400" b="1">
              <a:sym typeface="+mn-ea"/>
            </a:endParaRPr>
          </a:p>
        </p:txBody>
      </p:sp>
      <p:sp>
        <p:nvSpPr>
          <p:cNvPr id="104" name="Flowchart: Sort 103"/>
          <p:cNvSpPr/>
          <p:nvPr/>
        </p:nvSpPr>
        <p:spPr>
          <a:xfrm>
            <a:off x="11531600" y="2207260"/>
            <a:ext cx="124460" cy="522605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105" name="Rounded Rectangle 104"/>
          <p:cNvSpPr/>
          <p:nvPr/>
        </p:nvSpPr>
        <p:spPr>
          <a:xfrm>
            <a:off x="11260455" y="1903730"/>
            <a:ext cx="819150" cy="303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>
                <a:solidFill>
                  <a:schemeClr val="tx1"/>
                </a:solidFill>
                <a:sym typeface="+mn-ea"/>
              </a:rPr>
              <a:t>10.0</a:t>
            </a:r>
            <a:endParaRPr lang="en-US"/>
          </a:p>
        </p:txBody>
      </p:sp>
      <p:sp>
        <p:nvSpPr>
          <p:cNvPr id="107" name="Text Box 106"/>
          <p:cNvSpPr txBox="1"/>
          <p:nvPr/>
        </p:nvSpPr>
        <p:spPr>
          <a:xfrm>
            <a:off x="21590" y="1241425"/>
            <a:ext cx="8552815" cy="1476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85750" indent="-285750">
              <a:buFont typeface="Wingdings" panose="05000000000000000000" charset="0"/>
              <a:buChar char="v"/>
            </a:pPr>
            <a:r>
              <a:rPr lang="en-US" b="0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</a:rPr>
              <a:t>Reduction in FRP by Rs. 3.05/qtl for every 0.1% decrease in recovery.</a:t>
            </a:r>
            <a:endParaRPr lang="en-US" b="0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285750" indent="-285750">
              <a:buFont typeface="Wingdings" panose="05000000000000000000" charset="0"/>
              <a:buChar char="v"/>
            </a:pPr>
            <a:r>
              <a:rPr lang="en-US" b="0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</a:rPr>
              <a:t>No deduction where recovery is below 9.5%.</a:t>
            </a:r>
            <a:endParaRPr lang="en-US" b="0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285750" indent="-285750">
              <a:buFont typeface="Wingdings" panose="05000000000000000000" charset="0"/>
              <a:buChar char="v"/>
            </a:pPr>
            <a:r>
              <a:rPr lang="en-US" b="0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</a:rPr>
              <a:t>Such farmers will get will get Rs. 282.125/qtl for sugarcane</a:t>
            </a:r>
            <a:endParaRPr lang="en-US" b="0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marL="285750" indent="-285750">
              <a:buFont typeface="Wingdings" panose="05000000000000000000" charset="0"/>
              <a:buChar char="v"/>
            </a:pPr>
            <a:endParaRPr lang="en-US" b="0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indent="0">
              <a:buFont typeface="Wingdings" panose="05000000000000000000" charset="0"/>
              <a:buNone/>
            </a:pPr>
            <a:r>
              <a:rPr lang="en-US" b="1">
                <a:solidFill>
                  <a:srgbClr val="C00000"/>
                </a:solidFill>
                <a:latin typeface="Bookman Old Style" panose="02050604050505020204" charset="0"/>
                <a:cs typeface="Bookman Old Style" panose="02050604050505020204" charset="0"/>
              </a:rPr>
              <a:t>1966        MSP         2009         FRP</a:t>
            </a:r>
            <a:endParaRPr lang="en-US" b="1">
              <a:solidFill>
                <a:srgbClr val="C0000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3" name="Flowchart: Sort 2"/>
          <p:cNvSpPr/>
          <p:nvPr/>
        </p:nvSpPr>
        <p:spPr>
          <a:xfrm>
            <a:off x="9819640" y="2404110"/>
            <a:ext cx="124460" cy="522605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" name="Flowchart: Magnetic Disk 3"/>
          <p:cNvSpPr/>
          <p:nvPr/>
        </p:nvSpPr>
        <p:spPr>
          <a:xfrm>
            <a:off x="9545955" y="2926715"/>
            <a:ext cx="737235" cy="412750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200" b="1">
                <a:sym typeface="+mn-ea"/>
              </a:rPr>
              <a:t>2020-21</a:t>
            </a:r>
            <a:endParaRPr lang="en-US" sz="1200" b="1">
              <a:sym typeface="+mn-ea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4258310" y="2759710"/>
            <a:ext cx="725805" cy="387350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220</a:t>
            </a:r>
            <a:endParaRPr lang="en-US" sz="14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18" name="Flowchart: Magnetic Disk 17"/>
          <p:cNvSpPr/>
          <p:nvPr/>
        </p:nvSpPr>
        <p:spPr>
          <a:xfrm>
            <a:off x="4258310" y="3998595"/>
            <a:ext cx="798195" cy="412750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400" b="1">
                <a:sym typeface="+mn-ea"/>
              </a:rPr>
              <a:t>2014-15</a:t>
            </a:r>
            <a:endParaRPr lang="en-US" sz="1400" b="1">
              <a:sym typeface="+mn-ea"/>
            </a:endParaRPr>
          </a:p>
        </p:txBody>
      </p:sp>
      <p:sp>
        <p:nvSpPr>
          <p:cNvPr id="19" name="Flowchart: Sort 18"/>
          <p:cNvSpPr/>
          <p:nvPr/>
        </p:nvSpPr>
        <p:spPr>
          <a:xfrm>
            <a:off x="4530090" y="3566795"/>
            <a:ext cx="124460" cy="522605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4258310" y="3263265"/>
            <a:ext cx="668020" cy="3035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>
                <a:solidFill>
                  <a:schemeClr val="tx1"/>
                </a:solidFill>
                <a:sym typeface="+mn-ea"/>
              </a:rPr>
              <a:t>9.50</a:t>
            </a:r>
            <a:endParaRPr lang="en-US"/>
          </a:p>
        </p:txBody>
      </p:sp>
      <p:sp>
        <p:nvSpPr>
          <p:cNvPr id="23" name="Flowchart: Magnetic Disk 22"/>
          <p:cNvSpPr/>
          <p:nvPr/>
        </p:nvSpPr>
        <p:spPr>
          <a:xfrm>
            <a:off x="2538730" y="4410710"/>
            <a:ext cx="772160" cy="412750"/>
          </a:xfrm>
          <a:prstGeom prst="flowChartMagneticDisk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1200" b="1">
                <a:sym typeface="+mn-ea"/>
              </a:rPr>
              <a:t>2012-13</a:t>
            </a:r>
            <a:endParaRPr lang="en-US" sz="1200" b="1">
              <a:sym typeface="+mn-ea"/>
            </a:endParaRPr>
          </a:p>
        </p:txBody>
      </p:sp>
      <p:sp>
        <p:nvSpPr>
          <p:cNvPr id="29" name="Flowchart: Sort 28"/>
          <p:cNvSpPr/>
          <p:nvPr/>
        </p:nvSpPr>
        <p:spPr>
          <a:xfrm>
            <a:off x="2811145" y="3961765"/>
            <a:ext cx="124460" cy="522605"/>
          </a:xfrm>
          <a:prstGeom prst="flowChartSo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0" name="Left Arrow 29"/>
          <p:cNvSpPr/>
          <p:nvPr/>
        </p:nvSpPr>
        <p:spPr>
          <a:xfrm>
            <a:off x="877570" y="2404745"/>
            <a:ext cx="392430" cy="21336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1" name="Right Arrow 30"/>
          <p:cNvSpPr/>
          <p:nvPr/>
        </p:nvSpPr>
        <p:spPr>
          <a:xfrm>
            <a:off x="1932940" y="2423795"/>
            <a:ext cx="362585" cy="1943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>
            <a:off x="3310890" y="2426970"/>
            <a:ext cx="407670" cy="2114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0" y="0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2019300" y="184150"/>
            <a:ext cx="8330565" cy="696595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MSP of sugar &amp; procurement price of ethanol  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graphicFrame>
        <p:nvGraphicFramePr>
          <p:cNvPr id="2" name="Diagram 1"/>
          <p:cNvGraphicFramePr/>
          <p:nvPr/>
        </p:nvGraphicFramePr>
        <p:xfrm>
          <a:off x="118745" y="1241425"/>
          <a:ext cx="10349865" cy="3803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Text Box 2"/>
          <p:cNvSpPr txBox="1"/>
          <p:nvPr/>
        </p:nvSpPr>
        <p:spPr>
          <a:xfrm>
            <a:off x="0" y="5654040"/>
            <a:ext cx="12192000" cy="9785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Wingdings" panose="05000000000000000000" charset="0"/>
              <a:buNone/>
            </a:pPr>
            <a:r>
              <a:rPr lang="en-US" sz="2800" b="1">
                <a:solidFill>
                  <a:srgbClr val="7030A0"/>
                </a:solidFill>
                <a:latin typeface="Bookman Old Style" panose="02050604050505020204" charset="0"/>
                <a:cs typeface="Bookman Old Style" panose="02050604050505020204" charset="0"/>
              </a:rPr>
              <a:t>2018- Rs29.00,   2019-Rs 31.00     &amp;      2020 to 2022 -Rs 31.00</a:t>
            </a:r>
            <a:endParaRPr lang="en-US" sz="2800" b="1">
              <a:solidFill>
                <a:srgbClr val="7030A0"/>
              </a:solidFill>
              <a:latin typeface="Bookman Old Style" panose="02050604050505020204" charset="0"/>
              <a:cs typeface="Bookman Old Style" panose="02050604050505020204" charset="0"/>
            </a:endParaRPr>
          </a:p>
          <a:p>
            <a:pPr indent="0"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  <a:buFont typeface="Wingdings" panose="05000000000000000000" charset="0"/>
              <a:buNone/>
            </a:pPr>
            <a:r>
              <a:rPr lang="en-US" sz="2800" b="1">
                <a:solidFill>
                  <a:srgbClr val="7030A0"/>
                </a:solidFill>
                <a:latin typeface="Bookman Old Style" panose="02050604050505020204" charset="0"/>
                <a:cs typeface="Bookman Old Style" panose="02050604050505020204" charset="0"/>
              </a:rPr>
              <a:t>No change in MSP of Sugar</a:t>
            </a:r>
            <a:endParaRPr lang="en-US" sz="2800" b="1">
              <a:solidFill>
                <a:srgbClr val="7030A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4" name="Rectangles 3"/>
          <p:cNvSpPr/>
          <p:nvPr/>
        </p:nvSpPr>
        <p:spPr>
          <a:xfrm>
            <a:off x="661670" y="3060065"/>
            <a:ext cx="1207770" cy="4387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2400">
                <a:latin typeface="Bookman Old Style" panose="02050604050505020204" charset="0"/>
                <a:cs typeface="Bookman Old Style" panose="02050604050505020204" charset="0"/>
              </a:rPr>
              <a:t>2018</a:t>
            </a:r>
            <a:endParaRPr lang="en-US" sz="2400"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6" name="Rectangles 5"/>
          <p:cNvSpPr/>
          <p:nvPr/>
        </p:nvSpPr>
        <p:spPr>
          <a:xfrm>
            <a:off x="2441575" y="2621280"/>
            <a:ext cx="1207770" cy="4387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2400">
                <a:latin typeface="Bookman Old Style" panose="02050604050505020204" charset="0"/>
                <a:cs typeface="Bookman Old Style" panose="02050604050505020204" charset="0"/>
              </a:rPr>
              <a:t>2019</a:t>
            </a:r>
            <a:endParaRPr lang="en-US" sz="2400"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7" name="Rectangles 6"/>
          <p:cNvSpPr/>
          <p:nvPr/>
        </p:nvSpPr>
        <p:spPr>
          <a:xfrm>
            <a:off x="4352290" y="2101215"/>
            <a:ext cx="1207770" cy="4387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2400"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2020</a:t>
            </a:r>
            <a:endParaRPr lang="en-US" sz="2400"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8" name="Rectangles 7"/>
          <p:cNvSpPr/>
          <p:nvPr/>
        </p:nvSpPr>
        <p:spPr>
          <a:xfrm>
            <a:off x="6177280" y="1662430"/>
            <a:ext cx="1207770" cy="4387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2400"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2021</a:t>
            </a:r>
            <a:endParaRPr lang="en-US" sz="2400"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9" name="Rectangles 8"/>
          <p:cNvSpPr/>
          <p:nvPr/>
        </p:nvSpPr>
        <p:spPr>
          <a:xfrm>
            <a:off x="8124190" y="1223645"/>
            <a:ext cx="1207770" cy="4387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r>
              <a:rPr lang="en-US" sz="2400"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2022</a:t>
            </a:r>
            <a:endParaRPr lang="en-US" sz="2400">
              <a:latin typeface="Bookman Old Style" panose="02050604050505020204" charset="0"/>
              <a:cs typeface="Bookman Old Style" panose="02050604050505020204" charset="0"/>
              <a:sym typeface="+mn-ea"/>
            </a:endParaRPr>
          </a:p>
        </p:txBody>
      </p:sp>
      <p:sp>
        <p:nvSpPr>
          <p:cNvPr id="11" name="Text Box 10"/>
          <p:cNvSpPr txBox="1"/>
          <p:nvPr/>
        </p:nvSpPr>
        <p:spPr>
          <a:xfrm>
            <a:off x="0" y="1302385"/>
            <a:ext cx="294322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Font typeface="Wingdings" panose="05000000000000000000" charset="0"/>
              <a:buNone/>
            </a:pPr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Ethanol Price: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2" name="Text Box 11"/>
          <p:cNvSpPr txBox="1"/>
          <p:nvPr/>
        </p:nvSpPr>
        <p:spPr>
          <a:xfrm>
            <a:off x="0" y="5045075"/>
            <a:ext cx="294322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>
              <a:lnSpc>
                <a:spcPct val="150000"/>
              </a:lnSpc>
              <a:spcBef>
                <a:spcPts val="100"/>
              </a:spcBef>
              <a:spcAft>
                <a:spcPts val="100"/>
              </a:spcAft>
              <a:buFont typeface="Wingdings" panose="05000000000000000000" charset="0"/>
              <a:buNone/>
            </a:pPr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MSP of Sugar: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635" y="0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2019300" y="184150"/>
            <a:ext cx="8330565" cy="696595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Status of Cane Payment to Farmer Season 2021-22 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pic>
        <p:nvPicPr>
          <p:cNvPr id="10" name="Picture 1" descr="IMG_25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41425"/>
            <a:ext cx="6612255" cy="36328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Text Box 12"/>
          <p:cNvSpPr txBox="1"/>
          <p:nvPr/>
        </p:nvSpPr>
        <p:spPr>
          <a:xfrm>
            <a:off x="1270" y="5384165"/>
            <a:ext cx="1219136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457200" indent="-457200">
              <a:buFont typeface="Wingdings" panose="05000000000000000000" charset="0"/>
              <a:buChar char="v"/>
            </a:pP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With out financial assistance (subsidy) from Government of India.</a:t>
            </a:r>
            <a:endParaRPr lang="en-US" sz="2800" b="0"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buFont typeface="Wingdings" panose="05000000000000000000" charset="0"/>
              <a:buChar char="v"/>
            </a:pP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Those are diverted sugar to ethanol production have cleared all the dues in time. </a:t>
            </a:r>
            <a:endParaRPr lang="en-US" sz="2800" b="0">
              <a:latin typeface="Bookman Old Style" panose="02050604050505020204" charset="0"/>
              <a:cs typeface="Bookman Old Style" panose="0205060405050502020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635" y="0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2019300" y="184150"/>
            <a:ext cx="8330565" cy="696595"/>
          </a:xfrm>
        </p:spPr>
        <p:txBody>
          <a:bodyPr>
            <a:noAutofit/>
          </a:bodyPr>
          <a:p>
            <a:pPr algn="ctr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Diversion of Sugar for Ethanol Production 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1270" y="4765040"/>
            <a:ext cx="12191365" cy="1814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457200" indent="-457200">
              <a:buFont typeface="Wingdings" panose="05000000000000000000" charset="0"/>
              <a:buChar char="v"/>
            </a:pP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In year 2018 </a:t>
            </a:r>
            <a:r>
              <a:rPr lang="en-US" sz="2800">
                <a:latin typeface="Bookman Old Style" panose="02050604050505020204" charset="0"/>
                <a:cs typeface="Bookman Old Style" panose="02050604050505020204" charset="0"/>
                <a:sym typeface="+mn-ea"/>
              </a:rPr>
              <a:t>Government of India </a:t>
            </a: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declered</a:t>
            </a: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 differential price of ethanol based on feed stocks.</a:t>
            </a:r>
            <a:endParaRPr lang="en-US" sz="2800" b="0"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buFont typeface="Wingdings" panose="05000000000000000000" charset="0"/>
              <a:buChar char="v"/>
            </a:pP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Sugar mills are showing their interest to divert sugar to produce ethanol. </a:t>
            </a:r>
            <a:endParaRPr lang="en-US" sz="2800" b="0">
              <a:latin typeface="Bookman Old Style" panose="02050604050505020204" charset="0"/>
              <a:cs typeface="Bookman Old Style" panose="02050604050505020204" charset="0"/>
            </a:endParaRPr>
          </a:p>
        </p:txBody>
      </p:sp>
      <p:pic>
        <p:nvPicPr>
          <p:cNvPr id="11" name="Picture 8"/>
          <p:cNvPicPr>
            <a:picLocks noChangeAspect="1"/>
          </p:cNvPicPr>
          <p:nvPr/>
        </p:nvPicPr>
        <p:blipFill>
          <a:blip r:embed="rId4"/>
          <a:srcRect l="24520" t="11561" r="25103" b="25369"/>
          <a:stretch>
            <a:fillRect/>
          </a:stretch>
        </p:blipFill>
        <p:spPr>
          <a:xfrm>
            <a:off x="1270" y="1241425"/>
            <a:ext cx="6501130" cy="32931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/>
          <p:cNvPicPr/>
          <p:nvPr/>
        </p:nvPicPr>
        <p:blipFill>
          <a:blip r:embed="rId1">
            <a:alphaModFix amt="40000"/>
          </a:blip>
          <a:stretch>
            <a:fillRect/>
          </a:stretch>
        </p:blipFill>
        <p:spPr>
          <a:xfrm>
            <a:off x="635" y="0"/>
            <a:ext cx="12192000" cy="70637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Picture 101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43815"/>
            <a:ext cx="1869440" cy="11976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Picture 102"/>
          <p:cNvPicPr/>
          <p:nvPr/>
        </p:nvPicPr>
        <p:blipFill>
          <a:blip r:embed="rId3"/>
          <a:srcRect l="9657" t="16618" r="11605" b="16618"/>
          <a:stretch>
            <a:fillRect/>
          </a:stretch>
        </p:blipFill>
        <p:spPr>
          <a:xfrm>
            <a:off x="10468610" y="0"/>
            <a:ext cx="1723390" cy="1241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Subtitle 4"/>
          <p:cNvSpPr/>
          <p:nvPr>
            <p:ph type="subTitle" idx="1"/>
          </p:nvPr>
        </p:nvSpPr>
        <p:spPr>
          <a:xfrm>
            <a:off x="1966595" y="184150"/>
            <a:ext cx="8502650" cy="696595"/>
          </a:xfrm>
        </p:spPr>
        <p:txBody>
          <a:bodyPr>
            <a:noAutofit/>
          </a:bodyPr>
          <a:p>
            <a:pPr algn="l"/>
            <a:r>
              <a:rPr lang="en-US" sz="2800" b="1">
                <a:solidFill>
                  <a:srgbClr val="002060"/>
                </a:solidFill>
                <a:latin typeface="Bookman Old Style" panose="02050604050505020204" charset="0"/>
                <a:cs typeface="Bookman Old Style" panose="02050604050505020204" charset="0"/>
              </a:rPr>
              <a:t>Ethanol production for blending programme </a:t>
            </a:r>
            <a:endParaRPr lang="en-US" sz="2800" b="1">
              <a:solidFill>
                <a:srgbClr val="002060"/>
              </a:solidFill>
              <a:latin typeface="Bookman Old Style" panose="02050604050505020204" charset="0"/>
              <a:cs typeface="Bookman Old Style" panose="02050604050505020204" charset="0"/>
            </a:endParaRPr>
          </a:p>
        </p:txBody>
      </p:sp>
      <p:sp>
        <p:nvSpPr>
          <p:cNvPr id="13" name="Text Box 12"/>
          <p:cNvSpPr txBox="1"/>
          <p:nvPr/>
        </p:nvSpPr>
        <p:spPr>
          <a:xfrm>
            <a:off x="0" y="5474335"/>
            <a:ext cx="12191365" cy="1383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457200" indent="-457200">
              <a:buFont typeface="Wingdings" panose="05000000000000000000" charset="0"/>
              <a:buChar char="v"/>
            </a:pP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In 2005 to 2014 ,the  target achieved was1.5%.</a:t>
            </a:r>
            <a:endParaRPr lang="en-US" sz="2800" b="0">
              <a:latin typeface="Bookman Old Style" panose="02050604050505020204" charset="0"/>
              <a:cs typeface="Bookman Old Style" panose="02050604050505020204" charset="0"/>
            </a:endParaRPr>
          </a:p>
          <a:p>
            <a:pPr marL="457200" indent="-457200">
              <a:buFont typeface="Wingdings" panose="05000000000000000000" charset="0"/>
              <a:buChar char="v"/>
            </a:pPr>
            <a:r>
              <a:rPr lang="en-US" sz="2800" b="0">
                <a:latin typeface="Bookman Old Style" panose="02050604050505020204" charset="0"/>
                <a:cs typeface="Bookman Old Style" panose="02050604050505020204" charset="0"/>
              </a:rPr>
              <a:t>The ethanol blending %age from 2013- 14 to 2021-22 is from1.53 to 10.00 % . </a:t>
            </a:r>
            <a:endParaRPr lang="en-US" sz="2800" b="0">
              <a:latin typeface="Bookman Old Style" panose="02050604050505020204" charset="0"/>
              <a:cs typeface="Bookman Old Style" panose="0205060405050502020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rcRect l="29668" t="21859" r="30035" b="43519"/>
          <a:stretch>
            <a:fillRect/>
          </a:stretch>
        </p:blipFill>
        <p:spPr>
          <a:xfrm>
            <a:off x="635" y="1241425"/>
            <a:ext cx="7014845" cy="42024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7928</Words>
  <Application>WPS Presentation</Application>
  <PresentationFormat>Widescreen</PresentationFormat>
  <Paragraphs>737</Paragraphs>
  <Slides>22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Arial</vt:lpstr>
      <vt:lpstr>SimSun</vt:lpstr>
      <vt:lpstr>Wingdings</vt:lpstr>
      <vt:lpstr>Bookman Old Style</vt:lpstr>
      <vt:lpstr>Wingdings</vt:lpstr>
      <vt:lpstr>Microsoft YaHei</vt:lpstr>
      <vt:lpstr>Arial Unicode MS</vt:lpstr>
      <vt:lpstr>Calibri Light</vt:lpstr>
      <vt:lpstr>Calibri</vt:lpstr>
      <vt:lpstr>Blackadder ITC</vt:lpstr>
      <vt:lpstr>Office Theme</vt:lpstr>
      <vt:lpstr>Ethanol blending program - Sanjivani to Small capacity sugar mills in India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Ethanol blending program - Sanjivani to Small capacity sugar mills in India</dc:title>
  <dc:creator>USER</dc:creator>
  <cp:lastModifiedBy>ADMIN</cp:lastModifiedBy>
  <cp:revision>42</cp:revision>
  <dcterms:created xsi:type="dcterms:W3CDTF">2023-03-22T20:17:00Z</dcterms:created>
  <dcterms:modified xsi:type="dcterms:W3CDTF">2023-03-31T17:17:00Z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87212581947346A2A044EB3F0718CE05</vt:lpwstr>
  </property>
  <property fmtid="{D5CDD505-2E9C-101B-9397-08002B2CF9AE}" pid="3" name="KSOProductBuildVer">
    <vt:lpwstr>1033-11.2.0.11513</vt:lpwstr>
  </property>
</Properties>
</file>